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handoutMasterIdLst>
    <p:handoutMasterId r:id="rId42"/>
  </p:handoutMasterIdLst>
  <p:sldIdLst>
    <p:sldId id="258" r:id="rId2"/>
    <p:sldId id="276" r:id="rId3"/>
    <p:sldId id="259" r:id="rId4"/>
    <p:sldId id="291" r:id="rId5"/>
    <p:sldId id="279" r:id="rId6"/>
    <p:sldId id="329" r:id="rId7"/>
    <p:sldId id="331" r:id="rId8"/>
    <p:sldId id="330" r:id="rId9"/>
    <p:sldId id="332" r:id="rId10"/>
    <p:sldId id="333" r:id="rId11"/>
    <p:sldId id="334" r:id="rId12"/>
    <p:sldId id="335" r:id="rId13"/>
    <p:sldId id="336" r:id="rId14"/>
    <p:sldId id="337" r:id="rId15"/>
    <p:sldId id="338" r:id="rId16"/>
    <p:sldId id="327" r:id="rId17"/>
    <p:sldId id="314" r:id="rId18"/>
    <p:sldId id="296" r:id="rId19"/>
    <p:sldId id="297" r:id="rId20"/>
    <p:sldId id="299" r:id="rId21"/>
    <p:sldId id="302" r:id="rId22"/>
    <p:sldId id="304" r:id="rId23"/>
    <p:sldId id="305" r:id="rId24"/>
    <p:sldId id="324" r:id="rId25"/>
    <p:sldId id="325" r:id="rId26"/>
    <p:sldId id="308" r:id="rId27"/>
    <p:sldId id="342" r:id="rId28"/>
    <p:sldId id="345" r:id="rId29"/>
    <p:sldId id="326" r:id="rId30"/>
    <p:sldId id="313" r:id="rId31"/>
    <p:sldId id="352" r:id="rId32"/>
    <p:sldId id="353" r:id="rId33"/>
    <p:sldId id="355" r:id="rId34"/>
    <p:sldId id="433" r:id="rId35"/>
    <p:sldId id="432" r:id="rId36"/>
    <p:sldId id="318" r:id="rId37"/>
    <p:sldId id="319" r:id="rId38"/>
    <p:sldId id="320" r:id="rId39"/>
    <p:sldId id="430" r:id="rId4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4AB3"/>
    <a:srgbClr val="DDDDDD"/>
    <a:srgbClr val="B2B2B2"/>
    <a:srgbClr val="1B5AAD"/>
    <a:srgbClr val="18519C"/>
    <a:srgbClr val="2373DD"/>
    <a:srgbClr val="1D366E"/>
    <a:srgbClr val="1D7214"/>
    <a:srgbClr val="497DB9"/>
    <a:srgbClr val="377A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234" autoAdjust="0"/>
    <p:restoredTop sz="93961" autoAdjust="0"/>
  </p:normalViewPr>
  <p:slideViewPr>
    <p:cSldViewPr>
      <p:cViewPr varScale="1">
        <p:scale>
          <a:sx n="69" d="100"/>
          <a:sy n="69" d="100"/>
        </p:scale>
        <p:origin x="-1182"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65CD1E3-AD01-497C-BB5F-3D98D6000B55}" type="datetimeFigureOut">
              <a:rPr lang="en-US" smtClean="0"/>
              <a:pPr/>
              <a:t>10/5/2015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4578EE2-4C31-446B-8D44-5DACF2717735}" type="slidenum">
              <a:rPr lang="en-US" smtClean="0"/>
              <a:pPr/>
              <a:t>‹#›</a:t>
            </a:fld>
            <a:endParaRPr lang="en-US"/>
          </a:p>
        </p:txBody>
      </p:sp>
    </p:spTree>
    <p:extLst>
      <p:ext uri="{BB962C8B-B14F-4D97-AF65-F5344CB8AC3E}">
        <p14:creationId xmlns:p14="http://schemas.microsoft.com/office/powerpoint/2010/main" val="19473019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9E9153-0930-4E83-BDDA-31415C1DDD26}" type="datetimeFigureOut">
              <a:rPr lang="en-US" smtClean="0"/>
              <a:pPr/>
              <a:t>10/5/2015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E758C5-16E7-4D7F-B42E-73B8FDF11D7C}" type="slidenum">
              <a:rPr lang="en-US" smtClean="0"/>
              <a:pPr/>
              <a:t>‹#›</a:t>
            </a:fld>
            <a:endParaRPr lang="en-US"/>
          </a:p>
        </p:txBody>
      </p:sp>
    </p:spTree>
    <p:extLst>
      <p:ext uri="{BB962C8B-B14F-4D97-AF65-F5344CB8AC3E}">
        <p14:creationId xmlns:p14="http://schemas.microsoft.com/office/powerpoint/2010/main" val="3285044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FE758C5-16E7-4D7F-B42E-73B8FDF11D7C}" type="slidenum">
              <a:rPr lang="en-US" smtClean="0"/>
              <a:pPr/>
              <a:t>14</a:t>
            </a:fld>
            <a:endParaRPr lang="en-US"/>
          </a:p>
        </p:txBody>
      </p:sp>
    </p:spTree>
    <p:extLst>
      <p:ext uri="{BB962C8B-B14F-4D97-AF65-F5344CB8AC3E}">
        <p14:creationId xmlns:p14="http://schemas.microsoft.com/office/powerpoint/2010/main" val="30117318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89" name="Freeform 17"/>
          <p:cNvSpPr>
            <a:spLocks/>
          </p:cNvSpPr>
          <p:nvPr/>
        </p:nvSpPr>
        <p:spPr bwMode="gray">
          <a:xfrm>
            <a:off x="-166688" y="-12700"/>
            <a:ext cx="9310688" cy="6878638"/>
          </a:xfrm>
          <a:custGeom>
            <a:avLst/>
            <a:gdLst>
              <a:gd name="T0" fmla="*/ 5865 w 5865"/>
              <a:gd name="T1" fmla="*/ 2870 h 4333"/>
              <a:gd name="T2" fmla="*/ 4934 w 5865"/>
              <a:gd name="T3" fmla="*/ 3427 h 4333"/>
              <a:gd name="T4" fmla="*/ 3003 w 5865"/>
              <a:gd name="T5" fmla="*/ 3839 h 4333"/>
              <a:gd name="T6" fmla="*/ 1319 w 5865"/>
              <a:gd name="T7" fmla="*/ 3610 h 4333"/>
              <a:gd name="T8" fmla="*/ 145 w 5865"/>
              <a:gd name="T9" fmla="*/ 2327 h 4333"/>
              <a:gd name="T10" fmla="*/ 519 w 5865"/>
              <a:gd name="T11" fmla="*/ 553 h 4333"/>
              <a:gd name="T12" fmla="*/ 1130 w 5865"/>
              <a:gd name="T13" fmla="*/ 8 h 4333"/>
              <a:gd name="T14" fmla="*/ 98 w 5865"/>
              <a:gd name="T15" fmla="*/ 0 h 4333"/>
              <a:gd name="T16" fmla="*/ 94 w 5865"/>
              <a:gd name="T17" fmla="*/ 4328 h 4333"/>
              <a:gd name="T18" fmla="*/ 5862 w 5865"/>
              <a:gd name="T19" fmla="*/ 4333 h 4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65" h="4333">
                <a:moveTo>
                  <a:pt x="5865" y="2870"/>
                </a:moveTo>
                <a:cubicBezTo>
                  <a:pt x="5766" y="3006"/>
                  <a:pt x="5616" y="3111"/>
                  <a:pt x="4934" y="3427"/>
                </a:cubicBezTo>
                <a:cubicBezTo>
                  <a:pt x="4254" y="3742"/>
                  <a:pt x="3605" y="3809"/>
                  <a:pt x="3003" y="3839"/>
                </a:cubicBezTo>
                <a:cubicBezTo>
                  <a:pt x="2401" y="3869"/>
                  <a:pt x="1795" y="3862"/>
                  <a:pt x="1319" y="3610"/>
                </a:cubicBezTo>
                <a:cubicBezTo>
                  <a:pt x="784" y="3413"/>
                  <a:pt x="233" y="2771"/>
                  <a:pt x="145" y="2327"/>
                </a:cubicBezTo>
                <a:cubicBezTo>
                  <a:pt x="0" y="1528"/>
                  <a:pt x="308" y="844"/>
                  <a:pt x="519" y="553"/>
                </a:cubicBezTo>
                <a:cubicBezTo>
                  <a:pt x="729" y="262"/>
                  <a:pt x="1076" y="17"/>
                  <a:pt x="1130" y="8"/>
                </a:cubicBezTo>
                <a:lnTo>
                  <a:pt x="98" y="0"/>
                </a:lnTo>
                <a:lnTo>
                  <a:pt x="94" y="4328"/>
                </a:lnTo>
                <a:lnTo>
                  <a:pt x="5862" y="4333"/>
                </a:lnTo>
              </a:path>
            </a:pathLst>
          </a:custGeom>
          <a:gradFill rotWithShape="1">
            <a:gsLst>
              <a:gs pos="0">
                <a:schemeClr val="bg1"/>
              </a:gs>
              <a:gs pos="100000">
                <a:schemeClr val="accent2"/>
              </a:gs>
            </a:gsLst>
            <a:lin ang="2700000" scaled="1"/>
          </a:gradFill>
          <a:ln>
            <a:noFill/>
          </a:ln>
          <a:effectLst/>
          <a:extLst>
            <a:ext uri="{91240B29-F687-4F45-9708-019B960494DF}">
              <a14:hiddenLine xmlns:a14="http://schemas.microsoft.com/office/drawing/2010/main" w="9525">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88" name="Freeform 16"/>
          <p:cNvSpPr>
            <a:spLocks/>
          </p:cNvSpPr>
          <p:nvPr/>
        </p:nvSpPr>
        <p:spPr bwMode="ltGray">
          <a:xfrm>
            <a:off x="-15875" y="-3175"/>
            <a:ext cx="9159875" cy="6865938"/>
          </a:xfrm>
          <a:custGeom>
            <a:avLst/>
            <a:gdLst>
              <a:gd name="T0" fmla="*/ 0 w 5770"/>
              <a:gd name="T1" fmla="*/ 445 h 4325"/>
              <a:gd name="T2" fmla="*/ 0 w 5770"/>
              <a:gd name="T3" fmla="*/ 4322 h 4325"/>
              <a:gd name="T4" fmla="*/ 3976 w 5770"/>
              <a:gd name="T5" fmla="*/ 4325 h 4325"/>
              <a:gd name="T6" fmla="*/ 4975 w 5770"/>
              <a:gd name="T7" fmla="*/ 3860 h 4325"/>
              <a:gd name="T8" fmla="*/ 5770 w 5770"/>
              <a:gd name="T9" fmla="*/ 3261 h 4325"/>
              <a:gd name="T10" fmla="*/ 5770 w 5770"/>
              <a:gd name="T11" fmla="*/ 2818 h 4325"/>
              <a:gd name="T12" fmla="*/ 4865 w 5770"/>
              <a:gd name="T13" fmla="*/ 3312 h 4325"/>
              <a:gd name="T14" fmla="*/ 2853 w 5770"/>
              <a:gd name="T15" fmla="*/ 3778 h 4325"/>
              <a:gd name="T16" fmla="*/ 1025 w 5770"/>
              <a:gd name="T17" fmla="*/ 3403 h 4325"/>
              <a:gd name="T18" fmla="*/ 129 w 5770"/>
              <a:gd name="T19" fmla="*/ 2288 h 4325"/>
              <a:gd name="T20" fmla="*/ 531 w 5770"/>
              <a:gd name="T21" fmla="*/ 514 h 4325"/>
              <a:gd name="T22" fmla="*/ 1080 w 5770"/>
              <a:gd name="T23" fmla="*/ 2 h 4325"/>
              <a:gd name="T24" fmla="*/ 481 w 5770"/>
              <a:gd name="T25" fmla="*/ 0 h 4325"/>
              <a:gd name="T26" fmla="*/ 184 w 5770"/>
              <a:gd name="T27" fmla="*/ 248 h 4325"/>
              <a:gd name="T28" fmla="*/ 0 w 5770"/>
              <a:gd name="T29" fmla="*/ 445 h 4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70" h="4325">
                <a:moveTo>
                  <a:pt x="0" y="445"/>
                </a:moveTo>
                <a:lnTo>
                  <a:pt x="0" y="4322"/>
                </a:lnTo>
                <a:lnTo>
                  <a:pt x="3976" y="4325"/>
                </a:lnTo>
                <a:cubicBezTo>
                  <a:pt x="4424" y="4168"/>
                  <a:pt x="4665" y="4052"/>
                  <a:pt x="4975" y="3860"/>
                </a:cubicBezTo>
                <a:cubicBezTo>
                  <a:pt x="5285" y="3668"/>
                  <a:pt x="5638" y="3435"/>
                  <a:pt x="5770" y="3261"/>
                </a:cubicBezTo>
                <a:lnTo>
                  <a:pt x="5770" y="2818"/>
                </a:lnTo>
                <a:cubicBezTo>
                  <a:pt x="5747" y="2832"/>
                  <a:pt x="5548" y="2996"/>
                  <a:pt x="4865" y="3312"/>
                </a:cubicBezTo>
                <a:cubicBezTo>
                  <a:pt x="4182" y="3628"/>
                  <a:pt x="3493" y="3763"/>
                  <a:pt x="2853" y="3778"/>
                </a:cubicBezTo>
                <a:cubicBezTo>
                  <a:pt x="2213" y="3793"/>
                  <a:pt x="1592" y="3723"/>
                  <a:pt x="1025" y="3403"/>
                </a:cubicBezTo>
                <a:cubicBezTo>
                  <a:pt x="458" y="3083"/>
                  <a:pt x="248" y="2745"/>
                  <a:pt x="129" y="2288"/>
                </a:cubicBezTo>
                <a:cubicBezTo>
                  <a:pt x="10" y="1831"/>
                  <a:pt x="65" y="1026"/>
                  <a:pt x="531" y="514"/>
                </a:cubicBezTo>
                <a:cubicBezTo>
                  <a:pt x="997" y="2"/>
                  <a:pt x="1071" y="29"/>
                  <a:pt x="1080" y="2"/>
                </a:cubicBezTo>
                <a:lnTo>
                  <a:pt x="481" y="0"/>
                </a:lnTo>
                <a:cubicBezTo>
                  <a:pt x="376" y="68"/>
                  <a:pt x="264" y="174"/>
                  <a:pt x="184" y="248"/>
                </a:cubicBezTo>
                <a:cubicBezTo>
                  <a:pt x="104" y="322"/>
                  <a:pt x="38" y="404"/>
                  <a:pt x="0" y="445"/>
                </a:cubicBezTo>
                <a:close/>
              </a:path>
            </a:pathLst>
          </a:custGeom>
          <a:gradFill rotWithShape="1">
            <a:gsLst>
              <a:gs pos="0">
                <a:schemeClr val="accent2"/>
              </a:gs>
              <a:gs pos="100000">
                <a:schemeClr val="bg1"/>
              </a:gs>
            </a:gsLst>
            <a:lin ang="2700000" scaled="1"/>
          </a:gradFill>
          <a:ln>
            <a:noFill/>
          </a:ln>
          <a:effectLst/>
          <a:extLst>
            <a:ext uri="{91240B29-F687-4F45-9708-019B960494DF}">
              <a14:hiddenLine xmlns:a14="http://schemas.microsoft.com/office/drawing/2010/main" w="9525">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4" name="Rectangle 2"/>
          <p:cNvSpPr>
            <a:spLocks noGrp="1" noChangeArrowheads="1"/>
          </p:cNvSpPr>
          <p:nvPr>
            <p:ph type="ctrTitle"/>
          </p:nvPr>
        </p:nvSpPr>
        <p:spPr bwMode="auto">
          <a:xfrm>
            <a:off x="685800" y="2590800"/>
            <a:ext cx="7772400" cy="1470025"/>
          </a:xfrm>
          <a:effectLst>
            <a:outerShdw dist="53882" dir="2700000" algn="ctr" rotWithShape="0">
              <a:srgbClr val="000000"/>
            </a:outerShdw>
          </a:effectLst>
        </p:spPr>
        <p:txBody>
          <a:bodyPr/>
          <a:lstStyle>
            <a:lvl1pPr>
              <a:defRPr sz="4800"/>
            </a:lvl1pPr>
          </a:lstStyle>
          <a:p>
            <a:pPr lvl="0"/>
            <a:r>
              <a:rPr lang="en-US" noProof="0" smtClean="0"/>
              <a:t>Click to edit Master title style</a:t>
            </a:r>
          </a:p>
        </p:txBody>
      </p:sp>
      <p:sp>
        <p:nvSpPr>
          <p:cNvPr id="3075" name="Rectangle 3"/>
          <p:cNvSpPr>
            <a:spLocks noGrp="1" noChangeArrowheads="1"/>
          </p:cNvSpPr>
          <p:nvPr>
            <p:ph type="subTitle" idx="1"/>
          </p:nvPr>
        </p:nvSpPr>
        <p:spPr>
          <a:xfrm>
            <a:off x="1295400" y="3962400"/>
            <a:ext cx="6400800" cy="685800"/>
          </a:xfrm>
        </p:spPr>
        <p:txBody>
          <a:bodyPr/>
          <a:lstStyle>
            <a:lvl1pPr marL="0" indent="0" algn="ctr">
              <a:buFont typeface="Wingdings" pitchFamily="2" charset="2"/>
              <a:buNone/>
              <a:defRPr sz="2800"/>
            </a:lvl1pPr>
          </a:lstStyle>
          <a:p>
            <a:pPr lvl="0"/>
            <a:r>
              <a:rPr lang="en-US" noProof="0" smtClean="0"/>
              <a:t>Click to edit Master subtitle style</a:t>
            </a:r>
          </a:p>
        </p:txBody>
      </p:sp>
      <p:sp>
        <p:nvSpPr>
          <p:cNvPr id="3076" name="Rectangle 4"/>
          <p:cNvSpPr>
            <a:spLocks noGrp="1" noChangeArrowheads="1"/>
          </p:cNvSpPr>
          <p:nvPr>
            <p:ph type="dt" sz="half" idx="2"/>
          </p:nvPr>
        </p:nvSpPr>
        <p:spPr>
          <a:xfrm>
            <a:off x="457200" y="6610350"/>
            <a:ext cx="2133600" cy="171450"/>
          </a:xfrm>
        </p:spPr>
        <p:txBody>
          <a:bodyPr/>
          <a:lstStyle>
            <a:lvl1pPr>
              <a:defRPr/>
            </a:lvl1pPr>
          </a:lstStyle>
          <a:p>
            <a:endParaRPr lang="en-US"/>
          </a:p>
        </p:txBody>
      </p:sp>
      <p:sp>
        <p:nvSpPr>
          <p:cNvPr id="3078" name="Rectangle 6"/>
          <p:cNvSpPr>
            <a:spLocks noGrp="1" noChangeArrowheads="1"/>
          </p:cNvSpPr>
          <p:nvPr>
            <p:ph type="sldNum" sz="quarter" idx="4"/>
          </p:nvPr>
        </p:nvSpPr>
        <p:spPr>
          <a:xfrm>
            <a:off x="6553200" y="6610350"/>
            <a:ext cx="2133600" cy="171450"/>
          </a:xfrm>
        </p:spPr>
        <p:txBody>
          <a:bodyPr/>
          <a:lstStyle>
            <a:lvl1pPr>
              <a:defRPr/>
            </a:lvl1pPr>
          </a:lstStyle>
          <a:p>
            <a:fld id="{09917097-76BD-4EE6-99B8-564C20B240D0}" type="slidenum">
              <a:rPr lang="en-US"/>
              <a:pPr/>
              <a:t>‹#›</a:t>
            </a:fld>
            <a:endParaRPr lang="en-US"/>
          </a:p>
        </p:txBody>
      </p:sp>
      <p:sp>
        <p:nvSpPr>
          <p:cNvPr id="3086" name="Text Box 14"/>
          <p:cNvSpPr txBox="1">
            <a:spLocks noChangeArrowheads="1"/>
          </p:cNvSpPr>
          <p:nvPr/>
        </p:nvSpPr>
        <p:spPr bwMode="auto">
          <a:xfrm>
            <a:off x="4024313" y="6324600"/>
            <a:ext cx="115728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600" b="1"/>
              <a:t>LOGO</a:t>
            </a:r>
          </a:p>
        </p:txBody>
      </p:sp>
      <p:sp>
        <p:nvSpPr>
          <p:cNvPr id="3090" name="AutoShape 18"/>
          <p:cNvSpPr>
            <a:spLocks noChangeArrowheads="1"/>
          </p:cNvSpPr>
          <p:nvPr/>
        </p:nvSpPr>
        <p:spPr bwMode="gray">
          <a:xfrm rot="5400000">
            <a:off x="4381500" y="5730875"/>
            <a:ext cx="381000" cy="1066800"/>
          </a:xfrm>
          <a:prstGeom prst="moon">
            <a:avLst>
              <a:gd name="adj" fmla="val 16250"/>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C939FE9-E93B-4E5A-8144-A9DD9689C4D9}" type="slidenum">
              <a:rPr lang="en-US"/>
              <a:pPr/>
              <a:t>‹#›</a:t>
            </a:fld>
            <a:endParaRPr lang="en-US"/>
          </a:p>
        </p:txBody>
      </p:sp>
    </p:spTree>
    <p:extLst>
      <p:ext uri="{BB962C8B-B14F-4D97-AF65-F5344CB8AC3E}">
        <p14:creationId xmlns:p14="http://schemas.microsoft.com/office/powerpoint/2010/main" val="2917328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6188251-A35F-46A1-9BB7-EAC98FC69000}" type="slidenum">
              <a:rPr lang="en-US"/>
              <a:pPr/>
              <a:t>‹#›</a:t>
            </a:fld>
            <a:endParaRPr lang="en-US"/>
          </a:p>
        </p:txBody>
      </p:sp>
    </p:spTree>
    <p:extLst>
      <p:ext uri="{BB962C8B-B14F-4D97-AF65-F5344CB8AC3E}">
        <p14:creationId xmlns:p14="http://schemas.microsoft.com/office/powerpoint/2010/main" val="1919537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066800"/>
            <a:ext cx="4038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066800"/>
            <a:ext cx="4038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D6E93D7-070B-4FDB-9C9A-430E82D2F555}" type="slidenum">
              <a:rPr lang="en-US"/>
              <a:pPr/>
              <a:t>‹#›</a:t>
            </a:fld>
            <a:endParaRPr lang="en-US"/>
          </a:p>
        </p:txBody>
      </p:sp>
    </p:spTree>
    <p:extLst>
      <p:ext uri="{BB962C8B-B14F-4D97-AF65-F5344CB8AC3E}">
        <p14:creationId xmlns:p14="http://schemas.microsoft.com/office/powerpoint/2010/main" val="3600880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10DBB6B-B19C-4814-8971-D5DA74F7DCEC}" type="slidenum">
              <a:rPr lang="en-US"/>
              <a:pPr/>
              <a:t>‹#›</a:t>
            </a:fld>
            <a:endParaRPr lang="en-US"/>
          </a:p>
        </p:txBody>
      </p:sp>
    </p:spTree>
    <p:extLst>
      <p:ext uri="{BB962C8B-B14F-4D97-AF65-F5344CB8AC3E}">
        <p14:creationId xmlns:p14="http://schemas.microsoft.com/office/powerpoint/2010/main" val="682121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11E0B42-6328-4C67-900C-694BC66B4991}" type="slidenum">
              <a:rPr lang="en-US"/>
              <a:pPr/>
              <a:t>‹#›</a:t>
            </a:fld>
            <a:endParaRPr lang="en-US"/>
          </a:p>
        </p:txBody>
      </p:sp>
    </p:spTree>
    <p:extLst>
      <p:ext uri="{BB962C8B-B14F-4D97-AF65-F5344CB8AC3E}">
        <p14:creationId xmlns:p14="http://schemas.microsoft.com/office/powerpoint/2010/main" val="3487063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72D7FFE8-F7D4-4A6E-A2F7-DA08B083B6C5}" type="slidenum">
              <a:rPr lang="en-US"/>
              <a:pPr/>
              <a:t>‹#›</a:t>
            </a:fld>
            <a:endParaRPr lang="en-US"/>
          </a:p>
        </p:txBody>
      </p:sp>
    </p:spTree>
    <p:extLst>
      <p:ext uri="{BB962C8B-B14F-4D97-AF65-F5344CB8AC3E}">
        <p14:creationId xmlns:p14="http://schemas.microsoft.com/office/powerpoint/2010/main" val="2218668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207AAD3-A3CD-4200-B983-DD614F77E21A}" type="slidenum">
              <a:rPr lang="en-US"/>
              <a:pPr/>
              <a:t>‹#›</a:t>
            </a:fld>
            <a:endParaRPr lang="en-US"/>
          </a:p>
        </p:txBody>
      </p:sp>
    </p:spTree>
    <p:extLst>
      <p:ext uri="{BB962C8B-B14F-4D97-AF65-F5344CB8AC3E}">
        <p14:creationId xmlns:p14="http://schemas.microsoft.com/office/powerpoint/2010/main" val="170026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F624AB6-9B53-4C00-82BC-50F53A8908BD}" type="slidenum">
              <a:rPr lang="en-US"/>
              <a:pPr/>
              <a:t>‹#›</a:t>
            </a:fld>
            <a:endParaRPr lang="en-US"/>
          </a:p>
        </p:txBody>
      </p:sp>
    </p:spTree>
    <p:extLst>
      <p:ext uri="{BB962C8B-B14F-4D97-AF65-F5344CB8AC3E}">
        <p14:creationId xmlns:p14="http://schemas.microsoft.com/office/powerpoint/2010/main" val="3121207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5F8A136-E04F-4353-9596-A68E398B0934}" type="slidenum">
              <a:rPr lang="en-US"/>
              <a:pPr/>
              <a:t>‹#›</a:t>
            </a:fld>
            <a:endParaRPr lang="en-US"/>
          </a:p>
        </p:txBody>
      </p:sp>
    </p:spTree>
    <p:extLst>
      <p:ext uri="{BB962C8B-B14F-4D97-AF65-F5344CB8AC3E}">
        <p14:creationId xmlns:p14="http://schemas.microsoft.com/office/powerpoint/2010/main" val="169628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DBF2796-FB5F-44F3-B544-15C01DA4911B}" type="slidenum">
              <a:rPr lang="en-US"/>
              <a:pPr/>
              <a:t>‹#›</a:t>
            </a:fld>
            <a:endParaRPr lang="en-US"/>
          </a:p>
        </p:txBody>
      </p:sp>
    </p:spTree>
    <p:extLst>
      <p:ext uri="{BB962C8B-B14F-4D97-AF65-F5344CB8AC3E}">
        <p14:creationId xmlns:p14="http://schemas.microsoft.com/office/powerpoint/2010/main" val="37147567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066800"/>
            <a:ext cx="8229600" cy="5059363"/>
          </a:xfrm>
        </p:spPr>
        <p:txBody>
          <a:bodyPr/>
          <a:lstStyle/>
          <a:p>
            <a:r>
              <a:rPr lang="en-US" smtClean="0"/>
              <a:t>Click icon to add table</a:t>
            </a:r>
            <a:endParaRPr lang="en-US"/>
          </a:p>
        </p:txBody>
      </p:sp>
      <p:sp>
        <p:nvSpPr>
          <p:cNvPr id="4" name="Date Placeholder 3"/>
          <p:cNvSpPr>
            <a:spLocks noGrp="1"/>
          </p:cNvSpPr>
          <p:nvPr>
            <p:ph type="dt" sz="half" idx="10"/>
          </p:nvPr>
        </p:nvSpPr>
        <p:spPr>
          <a:xfrm>
            <a:off x="457200" y="6613525"/>
            <a:ext cx="2133600" cy="244475"/>
          </a:xfrm>
        </p:spPr>
        <p:txBody>
          <a:bodyPr/>
          <a:lstStyle>
            <a:lvl1pPr>
              <a:defRPr/>
            </a:lvl1pPr>
          </a:lstStyle>
          <a:p>
            <a:endParaRPr lang="en-US"/>
          </a:p>
        </p:txBody>
      </p:sp>
      <p:sp>
        <p:nvSpPr>
          <p:cNvPr id="5" name="Footer Placeholder 4"/>
          <p:cNvSpPr>
            <a:spLocks noGrp="1"/>
          </p:cNvSpPr>
          <p:nvPr>
            <p:ph type="ftr" sz="quarter" idx="11"/>
          </p:nvPr>
        </p:nvSpPr>
        <p:spPr>
          <a:xfrm>
            <a:off x="3124200" y="6613525"/>
            <a:ext cx="2895600" cy="244475"/>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613525"/>
            <a:ext cx="2133600" cy="244475"/>
          </a:xfrm>
        </p:spPr>
        <p:txBody>
          <a:bodyPr/>
          <a:lstStyle>
            <a:lvl1pPr>
              <a:defRPr/>
            </a:lvl1pPr>
          </a:lstStyle>
          <a:p>
            <a:fld id="{CABEE185-502B-4C8B-B212-EEE400E95E24}" type="slidenum">
              <a:rPr lang="en-US"/>
              <a:pPr/>
              <a:t>‹#›</a:t>
            </a:fld>
            <a:endParaRPr lang="en-US"/>
          </a:p>
        </p:txBody>
      </p:sp>
    </p:spTree>
    <p:extLst>
      <p:ext uri="{BB962C8B-B14F-4D97-AF65-F5344CB8AC3E}">
        <p14:creationId xmlns:p14="http://schemas.microsoft.com/office/powerpoint/2010/main" val="22949963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85800" y="301625"/>
            <a:ext cx="7772400" cy="1462088"/>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858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858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1BBB110-D175-4774-9568-D024E073BB46}" type="slidenum">
              <a:rPr lang="en-US"/>
              <a:pPr>
                <a:defRPr/>
              </a:pPr>
              <a:t>‹#›</a:t>
            </a:fld>
            <a:endParaRPr lang="en-US"/>
          </a:p>
        </p:txBody>
      </p:sp>
    </p:spTree>
    <p:extLst>
      <p:ext uri="{BB962C8B-B14F-4D97-AF65-F5344CB8AC3E}">
        <p14:creationId xmlns:p14="http://schemas.microsoft.com/office/powerpoint/2010/main" val="1151574368"/>
      </p:ext>
    </p:extLst>
  </p:cSld>
  <p:clrMapOvr>
    <a:masterClrMapping/>
  </p:clrMapOvr>
  <p:transition spd="slow">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36" name="Rectangle 12"/>
          <p:cNvSpPr>
            <a:spLocks noChangeArrowheads="1"/>
          </p:cNvSpPr>
          <p:nvPr/>
        </p:nvSpPr>
        <p:spPr bwMode="ltGray">
          <a:xfrm>
            <a:off x="0" y="304800"/>
            <a:ext cx="9144000" cy="609600"/>
          </a:xfrm>
          <a:prstGeom prst="rect">
            <a:avLst/>
          </a:prstGeom>
          <a:gradFill rotWithShape="1">
            <a:gsLst>
              <a:gs pos="0">
                <a:schemeClr val="bg1">
                  <a:gamma/>
                  <a:shade val="46275"/>
                  <a:invGamma/>
                </a:schemeClr>
              </a:gs>
              <a:gs pos="50000">
                <a:schemeClr val="bg1"/>
              </a:gs>
              <a:gs pos="100000">
                <a:schemeClr val="bg1">
                  <a:gamma/>
                  <a:shade val="46275"/>
                  <a:invGamma/>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7" name="Freeform 13"/>
          <p:cNvSpPr>
            <a:spLocks/>
          </p:cNvSpPr>
          <p:nvPr/>
        </p:nvSpPr>
        <p:spPr bwMode="ltGray">
          <a:xfrm>
            <a:off x="0" y="5167313"/>
            <a:ext cx="9158288" cy="1701800"/>
          </a:xfrm>
          <a:custGeom>
            <a:avLst/>
            <a:gdLst>
              <a:gd name="T0" fmla="*/ 6 w 5769"/>
              <a:gd name="T1" fmla="*/ 1072 h 1072"/>
              <a:gd name="T2" fmla="*/ 0 w 5769"/>
              <a:gd name="T3" fmla="*/ 356 h 1072"/>
              <a:gd name="T4" fmla="*/ 1975 w 5769"/>
              <a:gd name="T5" fmla="*/ 914 h 1072"/>
              <a:gd name="T6" fmla="*/ 5769 w 5769"/>
              <a:gd name="T7" fmla="*/ 0 h 1072"/>
              <a:gd name="T8" fmla="*/ 5766 w 5769"/>
              <a:gd name="T9" fmla="*/ 1072 h 1072"/>
              <a:gd name="T10" fmla="*/ 6 w 5769"/>
              <a:gd name="T11" fmla="*/ 1072 h 1072"/>
            </a:gdLst>
            <a:ahLst/>
            <a:cxnLst>
              <a:cxn ang="0">
                <a:pos x="T0" y="T1"/>
              </a:cxn>
              <a:cxn ang="0">
                <a:pos x="T2" y="T3"/>
              </a:cxn>
              <a:cxn ang="0">
                <a:pos x="T4" y="T5"/>
              </a:cxn>
              <a:cxn ang="0">
                <a:pos x="T6" y="T7"/>
              </a:cxn>
              <a:cxn ang="0">
                <a:pos x="T8" y="T9"/>
              </a:cxn>
              <a:cxn ang="0">
                <a:pos x="T10" y="T11"/>
              </a:cxn>
            </a:cxnLst>
            <a:rect l="0" t="0" r="r" b="b"/>
            <a:pathLst>
              <a:path w="5769" h="1072">
                <a:moveTo>
                  <a:pt x="6" y="1072"/>
                </a:moveTo>
                <a:lnTo>
                  <a:pt x="0" y="356"/>
                </a:lnTo>
                <a:cubicBezTo>
                  <a:pt x="229" y="494"/>
                  <a:pt x="667" y="923"/>
                  <a:pt x="1975" y="914"/>
                </a:cubicBezTo>
                <a:cubicBezTo>
                  <a:pt x="3283" y="905"/>
                  <a:pt x="4891" y="539"/>
                  <a:pt x="5769" y="0"/>
                </a:cubicBezTo>
                <a:lnTo>
                  <a:pt x="5766" y="1072"/>
                </a:lnTo>
                <a:lnTo>
                  <a:pt x="6" y="1072"/>
                </a:lnTo>
                <a:close/>
              </a:path>
            </a:pathLst>
          </a:custGeom>
          <a:solidFill>
            <a:schemeClr val="accent2">
              <a:alpha val="22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8" name="Freeform 14"/>
          <p:cNvSpPr>
            <a:spLocks/>
          </p:cNvSpPr>
          <p:nvPr/>
        </p:nvSpPr>
        <p:spPr bwMode="ltGray">
          <a:xfrm>
            <a:off x="-9525" y="5776913"/>
            <a:ext cx="9153525" cy="1095375"/>
          </a:xfrm>
          <a:custGeom>
            <a:avLst/>
            <a:gdLst>
              <a:gd name="T0" fmla="*/ 6 w 5766"/>
              <a:gd name="T1" fmla="*/ 690 h 690"/>
              <a:gd name="T2" fmla="*/ 0 w 5766"/>
              <a:gd name="T3" fmla="*/ 362 h 690"/>
              <a:gd name="T4" fmla="*/ 1999 w 5766"/>
              <a:gd name="T5" fmla="*/ 603 h 690"/>
              <a:gd name="T6" fmla="*/ 5766 w 5766"/>
              <a:gd name="T7" fmla="*/ 0 h 690"/>
              <a:gd name="T8" fmla="*/ 5766 w 5766"/>
              <a:gd name="T9" fmla="*/ 690 h 690"/>
              <a:gd name="T10" fmla="*/ 6 w 5766"/>
              <a:gd name="T11" fmla="*/ 690 h 690"/>
            </a:gdLst>
            <a:ahLst/>
            <a:cxnLst>
              <a:cxn ang="0">
                <a:pos x="T0" y="T1"/>
              </a:cxn>
              <a:cxn ang="0">
                <a:pos x="T2" y="T3"/>
              </a:cxn>
              <a:cxn ang="0">
                <a:pos x="T4" y="T5"/>
              </a:cxn>
              <a:cxn ang="0">
                <a:pos x="T6" y="T7"/>
              </a:cxn>
              <a:cxn ang="0">
                <a:pos x="T8" y="T9"/>
              </a:cxn>
              <a:cxn ang="0">
                <a:pos x="T10" y="T11"/>
              </a:cxn>
            </a:cxnLst>
            <a:rect l="0" t="0" r="r" b="b"/>
            <a:pathLst>
              <a:path w="5766" h="690">
                <a:moveTo>
                  <a:pt x="6" y="690"/>
                </a:moveTo>
                <a:lnTo>
                  <a:pt x="0" y="362"/>
                </a:lnTo>
                <a:cubicBezTo>
                  <a:pt x="211" y="392"/>
                  <a:pt x="1078" y="610"/>
                  <a:pt x="1999" y="603"/>
                </a:cubicBezTo>
                <a:cubicBezTo>
                  <a:pt x="2920" y="596"/>
                  <a:pt x="4596" y="485"/>
                  <a:pt x="5766" y="0"/>
                </a:cubicBezTo>
                <a:lnTo>
                  <a:pt x="5766" y="690"/>
                </a:lnTo>
                <a:lnTo>
                  <a:pt x="6" y="690"/>
                </a:lnTo>
                <a:close/>
              </a:path>
            </a:pathLst>
          </a:custGeom>
          <a:gradFill rotWithShape="1">
            <a:gsLst>
              <a:gs pos="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26" name="Rectangle 2"/>
          <p:cNvSpPr>
            <a:spLocks noGrp="1" noChangeArrowheads="1"/>
          </p:cNvSpPr>
          <p:nvPr>
            <p:ph type="title"/>
          </p:nvPr>
        </p:nvSpPr>
        <p:spPr bwMode="white">
          <a:xfrm>
            <a:off x="457200" y="274638"/>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dt" sz="half" idx="2"/>
          </p:nvPr>
        </p:nvSpPr>
        <p:spPr bwMode="auto">
          <a:xfrm>
            <a:off x="457200" y="66135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613525"/>
            <a:ext cx="2895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6135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36E7AFF-89AC-4B52-B6EA-5A15EF433E76}" type="slidenum">
              <a:rPr lang="en-US"/>
              <a:pPr/>
              <a:t>‹#›</a:t>
            </a:fld>
            <a:endParaRPr lang="en-US"/>
          </a:p>
        </p:txBody>
      </p:sp>
      <p:sp>
        <p:nvSpPr>
          <p:cNvPr id="1027" name="Rectangle 3"/>
          <p:cNvSpPr>
            <a:spLocks noGrp="1" noChangeArrowheads="1"/>
          </p:cNvSpPr>
          <p:nvPr>
            <p:ph type="body" idx="1"/>
          </p:nvPr>
        </p:nvSpPr>
        <p:spPr bwMode="auto">
          <a:xfrm>
            <a:off x="457200" y="1066800"/>
            <a:ext cx="8229600" cy="5059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p:titleStyle>
    <p:body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http://img.tamtay.vn/files/2008/02/05/poseidon1210/photos/144242/48324667_hoangvietpro_7570834_resize.jpg"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Tau%20TQ%20phun%20voi%20rong%20tau%20VN.mp4" TargetMode="External"/><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hyperlink" Target="Tau%20TQ%20dam%20chim%20tau%20VN.mp4" TargetMode="External"/><Relationship Id="rId5" Type="http://schemas.openxmlformats.org/officeDocument/2006/relationships/hyperlink" Target="Tong%20hop%20dien%20bien.mp4" TargetMode="External"/><Relationship Id="rId4" Type="http://schemas.openxmlformats.org/officeDocument/2006/relationships/hyperlink" Target="tau%20TQ%20vay%20ep%20va%20dam%20tau%20kiem%20ngu%20951.mp4"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Phat%20bieu%20cua%20TT.mp4"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TQ%20rut%20gian%20khoan.mp4"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hyperlink" Target="S&#7913;c%20m&#7841;nh%20ph&#242;ng%20th&#7911;%20b&#7901;%20bi&#7875;n%20c&#7911;a%20Vi&#7879;t%20Nam%20tr&#432;&#7899;c%20t&#224;u%20l&#7841;%20-%20YouTube.flv"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ctrTitle"/>
          </p:nvPr>
        </p:nvSpPr>
        <p:spPr>
          <a:xfrm>
            <a:off x="16740" y="2667000"/>
            <a:ext cx="9144000" cy="1905000"/>
          </a:xfrm>
        </p:spPr>
        <p:style>
          <a:lnRef idx="1">
            <a:schemeClr val="accent1"/>
          </a:lnRef>
          <a:fillRef idx="3">
            <a:schemeClr val="accent1"/>
          </a:fillRef>
          <a:effectRef idx="2">
            <a:schemeClr val="accent1"/>
          </a:effectRef>
          <a:fontRef idx="minor">
            <a:schemeClr val="lt1"/>
          </a:fontRef>
        </p:style>
        <p:txBody>
          <a:bodyPr/>
          <a:lstStyle/>
          <a:p>
            <a:r>
              <a:rPr lang="pt-BR" sz="3200" dirty="0">
                <a:solidFill>
                  <a:schemeClr val="tx2">
                    <a:lumMod val="90000"/>
                  </a:schemeClr>
                </a:solidFill>
                <a:effectLst>
                  <a:outerShdw blurRad="38100" dist="38100" dir="2700000" algn="tl">
                    <a:srgbClr val="000000">
                      <a:alpha val="43137"/>
                    </a:srgbClr>
                  </a:outerShdw>
                </a:effectLst>
                <a:latin typeface="Times New Roman" pitchFamily="18" charset="0"/>
                <a:cs typeface="Times New Roman" pitchFamily="18" charset="0"/>
              </a:rPr>
              <a:t>QUẢN LÝ, BẢO VỆ CHỦ QUYỀN BIỂN, </a:t>
            </a:r>
            <a:r>
              <a:rPr lang="pt-BR" sz="3200" dirty="0" smtClean="0">
                <a:solidFill>
                  <a:schemeClr val="tx2">
                    <a:lumMod val="90000"/>
                  </a:schemeClr>
                </a:solidFill>
                <a:effectLst>
                  <a:outerShdw blurRad="38100" dist="38100" dir="2700000" algn="tl">
                    <a:srgbClr val="000000">
                      <a:alpha val="43137"/>
                    </a:srgbClr>
                  </a:outerShdw>
                </a:effectLst>
                <a:latin typeface="Times New Roman" pitchFamily="18" charset="0"/>
                <a:cs typeface="Times New Roman" pitchFamily="18" charset="0"/>
              </a:rPr>
              <a:t>ĐẢO</a:t>
            </a:r>
            <a:r>
              <a:rPr lang="en-US" sz="3200" dirty="0" smtClean="0">
                <a:solidFill>
                  <a:schemeClr val="tx2">
                    <a:lumMod val="90000"/>
                  </a:schemeClr>
                </a:solidFill>
                <a:effectLst>
                  <a:outerShdw blurRad="38100" dist="38100" dir="2700000" algn="tl">
                    <a:srgbClr val="000000">
                      <a:alpha val="43137"/>
                    </a:srgbClr>
                  </a:outerShdw>
                </a:effectLst>
                <a:latin typeface="Times New Roman" pitchFamily="18" charset="0"/>
                <a:cs typeface="Times New Roman" pitchFamily="18" charset="0"/>
              </a:rPr>
              <a:t/>
            </a:r>
            <a:br>
              <a:rPr lang="en-US" sz="3200" dirty="0" smtClean="0">
                <a:solidFill>
                  <a:schemeClr val="tx2">
                    <a:lumMod val="90000"/>
                  </a:schemeClr>
                </a:solidFill>
                <a:effectLst>
                  <a:outerShdw blurRad="38100" dist="38100" dir="2700000" algn="tl">
                    <a:srgbClr val="000000">
                      <a:alpha val="43137"/>
                    </a:srgbClr>
                  </a:outerShdw>
                </a:effectLst>
                <a:latin typeface="Times New Roman" pitchFamily="18" charset="0"/>
                <a:cs typeface="Times New Roman" pitchFamily="18" charset="0"/>
              </a:rPr>
            </a:br>
            <a:r>
              <a:rPr lang="en-US" sz="3200" dirty="0" smtClean="0">
                <a:solidFill>
                  <a:schemeClr val="tx2">
                    <a:lumMod val="90000"/>
                  </a:schemeClr>
                </a:solidFill>
                <a:effectLst>
                  <a:outerShdw blurRad="38100" dist="38100" dir="2700000" algn="tl">
                    <a:srgbClr val="000000">
                      <a:alpha val="43137"/>
                    </a:srgbClr>
                  </a:outerShdw>
                </a:effectLst>
                <a:latin typeface="Times New Roman" pitchFamily="18" charset="0"/>
                <a:cs typeface="Times New Roman" pitchFamily="18" charset="0"/>
              </a:rPr>
              <a:t>TRONG </a:t>
            </a:r>
            <a:r>
              <a:rPr lang="en-US" sz="3200" dirty="0">
                <a:solidFill>
                  <a:schemeClr val="tx2">
                    <a:lumMod val="90000"/>
                  </a:schemeClr>
                </a:solidFill>
                <a:effectLst>
                  <a:outerShdw blurRad="38100" dist="38100" dir="2700000" algn="tl">
                    <a:srgbClr val="000000">
                      <a:alpha val="43137"/>
                    </a:srgbClr>
                  </a:outerShdw>
                </a:effectLst>
                <a:latin typeface="Times New Roman" pitchFamily="18" charset="0"/>
                <a:cs typeface="Times New Roman" pitchFamily="18" charset="0"/>
              </a:rPr>
              <a:t>THỜI KỲ MỚI</a:t>
            </a:r>
            <a:endParaRPr lang="en-US" sz="3200" b="0" dirty="0">
              <a:solidFill>
                <a:schemeClr val="tx2">
                  <a:lumMod val="9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Rectangle 1"/>
          <p:cNvSpPr/>
          <p:nvPr/>
        </p:nvSpPr>
        <p:spPr>
          <a:xfrm>
            <a:off x="3657600" y="6019800"/>
            <a:ext cx="1524000" cy="762000"/>
          </a:xfrm>
          <a:prstGeom prst="rect">
            <a:avLst/>
          </a:prstGeom>
          <a:solidFill>
            <a:srgbClr val="154A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76200"/>
            <a:ext cx="9144000" cy="369332"/>
          </a:xfrm>
          <a:prstGeom prst="rect">
            <a:avLst/>
          </a:prstGeom>
          <a:noFill/>
        </p:spPr>
        <p:txBody>
          <a:bodyPr wrap="square" rtlCol="0">
            <a:spAutoFit/>
          </a:bodyPr>
          <a:lstStyle/>
          <a:p>
            <a:pPr algn="ctr"/>
            <a:r>
              <a:rPr lang="en-US" dirty="0" smtClean="0">
                <a:latin typeface="Times New Roman" pitchFamily="18" charset="0"/>
                <a:cs typeface="Times New Roman" pitchFamily="18" charset="0"/>
              </a:rPr>
              <a:t>ỦY BAN NHÂN DÂN THÀNH PHỐ HỒ CHÍ MINH</a:t>
            </a:r>
            <a:endParaRPr lang="en-US" dirty="0">
              <a:latin typeface="Times New Roman" pitchFamily="18" charset="0"/>
              <a:cs typeface="Times New Roman" pitchFamily="18" charset="0"/>
            </a:endParaRPr>
          </a:p>
        </p:txBody>
      </p:sp>
      <p:sp>
        <p:nvSpPr>
          <p:cNvPr id="7" name="TextBox 6"/>
          <p:cNvSpPr txBox="1"/>
          <p:nvPr/>
        </p:nvSpPr>
        <p:spPr>
          <a:xfrm>
            <a:off x="0" y="381000"/>
            <a:ext cx="9146885" cy="369332"/>
          </a:xfrm>
          <a:prstGeom prst="rect">
            <a:avLst/>
          </a:prstGeom>
          <a:noFill/>
        </p:spPr>
        <p:txBody>
          <a:bodyPr wrap="square" rtlCol="0">
            <a:spAutoFit/>
          </a:bodyPr>
          <a:lstStyle/>
          <a:p>
            <a:pPr algn="ctr"/>
            <a:r>
              <a:rPr lang="en-US" b="1" dirty="0" smtClean="0">
                <a:latin typeface="Times New Roman" pitchFamily="18" charset="0"/>
                <a:cs typeface="Times New Roman" pitchFamily="18" charset="0"/>
              </a:rPr>
              <a:t>TRƯỜNG CAO ĐẲNG KỸ THUẬT LÝ TỰ TRỌNG THÀNH PHỐ HỒ CHÍ MINH</a:t>
            </a:r>
            <a:endParaRPr lang="en-US" b="1" dirty="0">
              <a:latin typeface="Times New Roman" pitchFamily="18" charset="0"/>
              <a:cs typeface="Times New Roman" pitchFamily="18" charset="0"/>
            </a:endParaRPr>
          </a:p>
        </p:txBody>
      </p:sp>
      <p:sp>
        <p:nvSpPr>
          <p:cNvPr id="10" name="TextBox 9"/>
          <p:cNvSpPr txBox="1"/>
          <p:nvPr/>
        </p:nvSpPr>
        <p:spPr>
          <a:xfrm>
            <a:off x="-2885" y="6031468"/>
            <a:ext cx="9146885" cy="523220"/>
          </a:xfrm>
          <a:prstGeom prst="rect">
            <a:avLst/>
          </a:prstGeom>
          <a:noFill/>
        </p:spPr>
        <p:txBody>
          <a:bodyPr wrap="square" rtlCol="0">
            <a:spAutoFit/>
          </a:bodyPr>
          <a:lstStyle/>
          <a:p>
            <a:pPr algn="ctr"/>
            <a:r>
              <a:rPr lang="en-US" sz="2800" b="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TP. </a:t>
            </a:r>
            <a:r>
              <a:rPr lang="en-US" sz="2800" b="1" dirty="0" err="1"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Hồ</a:t>
            </a:r>
            <a:r>
              <a:rPr lang="en-US" sz="2800" b="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Chí</a:t>
            </a:r>
            <a:r>
              <a:rPr lang="en-US" sz="2800" b="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 Minh, 09/2015</a:t>
            </a:r>
            <a:endParaRPr lang="en-US" sz="2800" b="1" dirty="0">
              <a:solidFill>
                <a:srgbClr val="FFC000"/>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7175" name="Picture 7" descr="F:\ \ThietKe\LOGO_TRUONG..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45868" y="932946"/>
            <a:ext cx="1664331" cy="1657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48" name="Group 88"/>
          <p:cNvGrpSpPr>
            <a:grpSpLocks/>
          </p:cNvGrpSpPr>
          <p:nvPr/>
        </p:nvGrpSpPr>
        <p:grpSpPr bwMode="auto">
          <a:xfrm>
            <a:off x="990600" y="2398693"/>
            <a:ext cx="762000" cy="665163"/>
            <a:chOff x="1110" y="2656"/>
            <a:chExt cx="1549" cy="1351"/>
          </a:xfrm>
        </p:grpSpPr>
        <p:sp>
          <p:nvSpPr>
            <p:cNvPr id="41049"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0"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1"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41052" name="Group 92"/>
          <p:cNvGrpSpPr>
            <a:grpSpLocks/>
          </p:cNvGrpSpPr>
          <p:nvPr/>
        </p:nvGrpSpPr>
        <p:grpSpPr bwMode="auto">
          <a:xfrm>
            <a:off x="990600" y="3313093"/>
            <a:ext cx="762000" cy="665163"/>
            <a:chOff x="3174" y="2656"/>
            <a:chExt cx="1549" cy="1351"/>
          </a:xfrm>
        </p:grpSpPr>
        <p:sp>
          <p:nvSpPr>
            <p:cNvPr id="41053" name="AutoShape 93"/>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4" name="AutoShape 94"/>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5" name="AutoShape 95"/>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1057" name="Text Box 97"/>
          <p:cNvSpPr txBox="1">
            <a:spLocks noChangeArrowheads="1"/>
          </p:cNvSpPr>
          <p:nvPr/>
        </p:nvSpPr>
        <p:spPr bwMode="auto">
          <a:xfrm>
            <a:off x="2057400" y="2438400"/>
            <a:ext cx="657667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vi-VN" sz="2800" b="1" dirty="0" smtClean="0">
                <a:latin typeface="Times New Roman" pitchFamily="18" charset="0"/>
                <a:cs typeface="Times New Roman" pitchFamily="18" charset="0"/>
              </a:rPr>
              <a:t>Khái niệm, đặc điểm</a:t>
            </a:r>
            <a:endParaRPr lang="en-US" sz="2800" dirty="0">
              <a:latin typeface="Times New Roman" pitchFamily="18" charset="0"/>
              <a:cs typeface="Times New Roman" pitchFamily="18" charset="0"/>
            </a:endParaRPr>
          </a:p>
        </p:txBody>
      </p:sp>
      <p:sp>
        <p:nvSpPr>
          <p:cNvPr id="41058" name="Text Box 98"/>
          <p:cNvSpPr txBox="1">
            <a:spLocks noChangeArrowheads="1"/>
          </p:cNvSpPr>
          <p:nvPr/>
        </p:nvSpPr>
        <p:spPr bwMode="gray">
          <a:xfrm>
            <a:off x="1195179" y="2497118"/>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1</a:t>
            </a:r>
          </a:p>
        </p:txBody>
      </p:sp>
      <p:sp>
        <p:nvSpPr>
          <p:cNvPr id="41059" name="Line 99"/>
          <p:cNvSpPr>
            <a:spLocks noChangeShapeType="1"/>
          </p:cNvSpPr>
          <p:nvPr/>
        </p:nvSpPr>
        <p:spPr bwMode="auto">
          <a:xfrm>
            <a:off x="1600200" y="3922693"/>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0" name="Text Box 100"/>
          <p:cNvSpPr txBox="1">
            <a:spLocks noChangeArrowheads="1"/>
          </p:cNvSpPr>
          <p:nvPr/>
        </p:nvSpPr>
        <p:spPr bwMode="auto">
          <a:xfrm>
            <a:off x="2133600" y="3352800"/>
            <a:ext cx="657667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vi-VN" sz="2800" b="1" dirty="0">
                <a:latin typeface="Times New Roman" pitchFamily="18" charset="0"/>
                <a:cs typeface="Times New Roman" pitchFamily="18" charset="0"/>
              </a:rPr>
              <a:t>Nội </a:t>
            </a:r>
            <a:r>
              <a:rPr lang="vi-VN" sz="2800" b="1" dirty="0" smtClean="0">
                <a:latin typeface="Times New Roman" pitchFamily="18" charset="0"/>
                <a:cs typeface="Times New Roman" pitchFamily="18" charset="0"/>
              </a:rPr>
              <a:t>dung</a:t>
            </a:r>
            <a:endParaRPr lang="en-US" sz="2800" dirty="0">
              <a:latin typeface="Times New Roman" pitchFamily="18" charset="0"/>
              <a:cs typeface="Times New Roman" pitchFamily="18" charset="0"/>
            </a:endParaRPr>
          </a:p>
        </p:txBody>
      </p:sp>
      <p:sp>
        <p:nvSpPr>
          <p:cNvPr id="41061" name="Text Box 101"/>
          <p:cNvSpPr txBox="1">
            <a:spLocks noChangeArrowheads="1"/>
          </p:cNvSpPr>
          <p:nvPr/>
        </p:nvSpPr>
        <p:spPr bwMode="gray">
          <a:xfrm>
            <a:off x="1195179" y="3411518"/>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2</a:t>
            </a:r>
          </a:p>
        </p:txBody>
      </p:sp>
      <p:grpSp>
        <p:nvGrpSpPr>
          <p:cNvPr id="41062" name="Group 102"/>
          <p:cNvGrpSpPr>
            <a:grpSpLocks/>
          </p:cNvGrpSpPr>
          <p:nvPr/>
        </p:nvGrpSpPr>
        <p:grpSpPr bwMode="auto">
          <a:xfrm>
            <a:off x="990600" y="4205268"/>
            <a:ext cx="762000" cy="665163"/>
            <a:chOff x="1110" y="2656"/>
            <a:chExt cx="1549" cy="1351"/>
          </a:xfrm>
        </p:grpSpPr>
        <p:sp>
          <p:nvSpPr>
            <p:cNvPr id="41063"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4"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5"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41066" name="Group 106"/>
          <p:cNvGrpSpPr>
            <a:grpSpLocks/>
          </p:cNvGrpSpPr>
          <p:nvPr/>
        </p:nvGrpSpPr>
        <p:grpSpPr bwMode="auto">
          <a:xfrm>
            <a:off x="990600" y="5119668"/>
            <a:ext cx="762000" cy="665163"/>
            <a:chOff x="3174" y="2656"/>
            <a:chExt cx="1549" cy="1351"/>
          </a:xfrm>
        </p:grpSpPr>
        <p:sp>
          <p:nvSpPr>
            <p:cNvPr id="41067" name="AutoShape 107"/>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8" name="AutoShape 108"/>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9" name="AutoShape 109"/>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1070" name="Line 110"/>
          <p:cNvSpPr>
            <a:spLocks noChangeShapeType="1"/>
          </p:cNvSpPr>
          <p:nvPr/>
        </p:nvSpPr>
        <p:spPr bwMode="auto">
          <a:xfrm>
            <a:off x="1600200" y="50292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71" name="Text Box 111"/>
          <p:cNvSpPr txBox="1">
            <a:spLocks noChangeArrowheads="1"/>
          </p:cNvSpPr>
          <p:nvPr/>
        </p:nvSpPr>
        <p:spPr bwMode="auto">
          <a:xfrm>
            <a:off x="2057400" y="4419600"/>
            <a:ext cx="67056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b="1" dirty="0">
                <a:latin typeface="Times New Roman" pitchFamily="18" charset="0"/>
                <a:cs typeface="Times New Roman" pitchFamily="18" charset="0"/>
              </a:rPr>
              <a:t>Mục tiêu,</a:t>
            </a:r>
            <a:r>
              <a:rPr lang="vi-VN" sz="2800" dirty="0">
                <a:latin typeface="Times New Roman" pitchFamily="18" charset="0"/>
                <a:cs typeface="Times New Roman" pitchFamily="18" charset="0"/>
              </a:rPr>
              <a:t> </a:t>
            </a:r>
            <a:r>
              <a:rPr lang="vi-VN" sz="2800" b="1" dirty="0" smtClean="0">
                <a:latin typeface="Times New Roman" pitchFamily="18" charset="0"/>
                <a:cs typeface="Times New Roman" pitchFamily="18" charset="0"/>
              </a:rPr>
              <a:t>ph</a:t>
            </a:r>
            <a:r>
              <a:rPr lang="en-US" sz="2800" b="1" dirty="0" smtClean="0">
                <a:latin typeface="Times New Roman" pitchFamily="18" charset="0"/>
                <a:cs typeface="Times New Roman" pitchFamily="18" charset="0"/>
              </a:rPr>
              <a:t>ư</a:t>
            </a:r>
            <a:r>
              <a:rPr lang="vi-VN" sz="2800" b="1" dirty="0" smtClean="0">
                <a:latin typeface="Times New Roman" pitchFamily="18" charset="0"/>
                <a:cs typeface="Times New Roman" pitchFamily="18" charset="0"/>
              </a:rPr>
              <a:t>ơng </a:t>
            </a:r>
            <a:r>
              <a:rPr lang="vi-VN" sz="2800" b="1" dirty="0">
                <a:latin typeface="Times New Roman" pitchFamily="18" charset="0"/>
                <a:cs typeface="Times New Roman" pitchFamily="18" charset="0"/>
              </a:rPr>
              <a:t>thức quản lý, bảo </a:t>
            </a:r>
            <a:r>
              <a:rPr lang="vi-VN" sz="2800" b="1" dirty="0" smtClean="0">
                <a:latin typeface="Times New Roman" pitchFamily="18" charset="0"/>
                <a:cs typeface="Times New Roman" pitchFamily="18" charset="0"/>
              </a:rPr>
              <a:t>vệ</a:t>
            </a:r>
            <a:endParaRPr lang="en-US" sz="2800" dirty="0">
              <a:latin typeface="Times New Roman" pitchFamily="18" charset="0"/>
              <a:cs typeface="Times New Roman" pitchFamily="18" charset="0"/>
            </a:endParaRPr>
          </a:p>
        </p:txBody>
      </p:sp>
      <p:sp>
        <p:nvSpPr>
          <p:cNvPr id="41072" name="Text Box 112"/>
          <p:cNvSpPr txBox="1">
            <a:spLocks noChangeArrowheads="1"/>
          </p:cNvSpPr>
          <p:nvPr/>
        </p:nvSpPr>
        <p:spPr bwMode="gray">
          <a:xfrm>
            <a:off x="1195179" y="4303693"/>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3</a:t>
            </a:r>
          </a:p>
        </p:txBody>
      </p:sp>
      <p:sp>
        <p:nvSpPr>
          <p:cNvPr id="41073" name="Line 113"/>
          <p:cNvSpPr>
            <a:spLocks noChangeShapeType="1"/>
          </p:cNvSpPr>
          <p:nvPr/>
        </p:nvSpPr>
        <p:spPr bwMode="auto">
          <a:xfrm>
            <a:off x="1600200" y="5729268"/>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74" name="Text Box 114"/>
          <p:cNvSpPr txBox="1">
            <a:spLocks noChangeArrowheads="1"/>
          </p:cNvSpPr>
          <p:nvPr/>
        </p:nvSpPr>
        <p:spPr bwMode="auto">
          <a:xfrm>
            <a:off x="2133600" y="5181600"/>
            <a:ext cx="6248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b="1" dirty="0">
                <a:latin typeface="Times New Roman" pitchFamily="18" charset="0"/>
                <a:cs typeface="Times New Roman" pitchFamily="18" charset="0"/>
              </a:rPr>
              <a:t>Giải pháp quản lý, bảo vệ </a:t>
            </a:r>
            <a:r>
              <a:rPr lang="en-US" sz="2800" b="1" dirty="0" smtClean="0">
                <a:latin typeface="Times New Roman" pitchFamily="18" charset="0"/>
                <a:cs typeface="Times New Roman" pitchFamily="18" charset="0"/>
              </a:rPr>
              <a:t>CQ</a:t>
            </a:r>
            <a:endParaRPr lang="en-US" sz="2800" dirty="0">
              <a:latin typeface="Times New Roman" pitchFamily="18" charset="0"/>
              <a:cs typeface="Times New Roman" pitchFamily="18" charset="0"/>
            </a:endParaRPr>
          </a:p>
        </p:txBody>
      </p:sp>
      <p:sp>
        <p:nvSpPr>
          <p:cNvPr id="41075" name="Text Box 115"/>
          <p:cNvSpPr txBox="1">
            <a:spLocks noChangeArrowheads="1"/>
          </p:cNvSpPr>
          <p:nvPr/>
        </p:nvSpPr>
        <p:spPr bwMode="gray">
          <a:xfrm>
            <a:off x="1195179" y="5218093"/>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a:latin typeface="Times New Roman" pitchFamily="18" charset="0"/>
                <a:cs typeface="Times New Roman" pitchFamily="18" charset="0"/>
              </a:rPr>
              <a:t>4</a:t>
            </a:r>
          </a:p>
        </p:txBody>
      </p:sp>
      <p:sp>
        <p:nvSpPr>
          <p:cNvPr id="45" name="Text Box 97"/>
          <p:cNvSpPr txBox="1">
            <a:spLocks noChangeArrowheads="1"/>
          </p:cNvSpPr>
          <p:nvPr/>
        </p:nvSpPr>
        <p:spPr bwMode="auto">
          <a:xfrm>
            <a:off x="1" y="304800"/>
            <a:ext cx="9143999" cy="584775"/>
          </a:xfrm>
          <a:prstGeom prst="rect">
            <a:avLst/>
          </a:prstGeom>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1"/>
          </a:lnRef>
          <a:fillRef idx="3">
            <a:schemeClr val="accent1"/>
          </a:fillRef>
          <a:effectRef idx="2">
            <a:schemeClr val="accent1"/>
          </a:effectRef>
          <a:fontRef idx="minor">
            <a:schemeClr val="lt1"/>
          </a:fontRef>
        </p:style>
        <p:txBody>
          <a:bodyPr wrap="square">
            <a:spAutoFit/>
          </a:bodyPr>
          <a:lstStyle/>
          <a:p>
            <a:pPr algn="ctr"/>
            <a:r>
              <a:rPr lang="vi-VN" sz="3200" b="1" dirty="0" smtClean="0">
                <a:latin typeface="Times New Roman" pitchFamily="18" charset="0"/>
                <a:cs typeface="Times New Roman" pitchFamily="18" charset="0"/>
              </a:rPr>
              <a:t>QUẢN LÝ, BẢO VỆ CHỦ QUYỀN BIỂN, ĐẢO</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0" y="0"/>
            <a:ext cx="9144000" cy="914400"/>
          </a:xfrm>
        </p:spPr>
        <p:style>
          <a:lnRef idx="2">
            <a:schemeClr val="accent2"/>
          </a:lnRef>
          <a:fillRef idx="1">
            <a:schemeClr val="lt1"/>
          </a:fillRef>
          <a:effectRef idx="0">
            <a:schemeClr val="accent2"/>
          </a:effectRef>
          <a:fontRef idx="minor">
            <a:schemeClr val="dk1"/>
          </a:fontRef>
        </p:style>
        <p:txBody>
          <a:bodyPr/>
          <a:lstStyle/>
          <a:p>
            <a:r>
              <a:rPr lang="vi-VN" sz="2800" dirty="0" smtClean="0">
                <a:solidFill>
                  <a:srgbClr val="FF0000"/>
                </a:solidFill>
                <a:latin typeface="Times New Roman" pitchFamily="18" charset="0"/>
                <a:cs typeface="Times New Roman" pitchFamily="18" charset="0"/>
              </a:rPr>
              <a:t>KHÁI NIỆM, ĐẶC ĐIỂM </a:t>
            </a:r>
            <a:r>
              <a:rPr lang="en-US" sz="2800" dirty="0" smtClean="0">
                <a:solidFill>
                  <a:srgbClr val="FF0000"/>
                </a:solidFill>
                <a:latin typeface="Times New Roman" pitchFamily="18" charset="0"/>
                <a:cs typeface="Times New Roman" pitchFamily="18" charset="0"/>
              </a:rPr>
              <a:t/>
            </a:r>
            <a:br>
              <a:rPr lang="en-US" sz="2800" dirty="0" smtClean="0">
                <a:solidFill>
                  <a:srgbClr val="FF0000"/>
                </a:solidFill>
                <a:latin typeface="Times New Roman" pitchFamily="18" charset="0"/>
                <a:cs typeface="Times New Roman" pitchFamily="18" charset="0"/>
              </a:rPr>
            </a:br>
            <a:r>
              <a:rPr lang="vi-VN" sz="2800" dirty="0" smtClean="0">
                <a:solidFill>
                  <a:srgbClr val="FF0000"/>
                </a:solidFill>
                <a:latin typeface="Times New Roman" pitchFamily="18" charset="0"/>
                <a:cs typeface="Times New Roman" pitchFamily="18" charset="0"/>
              </a:rPr>
              <a:t>QUẢN LÝ, BẢO VỆ CHỦ QUYỀN BIỂN, ĐẢO</a:t>
            </a:r>
            <a:endParaRPr lang="en-US" sz="2800" dirty="0">
              <a:solidFill>
                <a:srgbClr val="FF0000"/>
              </a:solidFill>
              <a:latin typeface="Times New Roman" pitchFamily="18" charset="0"/>
              <a:cs typeface="Times New Roman" pitchFamily="18" charset="0"/>
            </a:endParaRPr>
          </a:p>
        </p:txBody>
      </p:sp>
      <p:sp>
        <p:nvSpPr>
          <p:cNvPr id="10246" name="Rectangle 6"/>
          <p:cNvSpPr>
            <a:spLocks noGrp="1" noChangeArrowheads="1"/>
          </p:cNvSpPr>
          <p:nvPr>
            <p:ph type="body" idx="1"/>
          </p:nvPr>
        </p:nvSpPr>
        <p:spPr>
          <a:xfrm>
            <a:off x="457200" y="1219200"/>
            <a:ext cx="8458200" cy="5334000"/>
          </a:xfrm>
        </p:spPr>
        <p:txBody>
          <a:bodyPr/>
          <a:lstStyle/>
          <a:p>
            <a:pPr marL="457200" indent="-457200" algn="just">
              <a:buAutoNum type="alphaLcParenR"/>
            </a:pPr>
            <a:r>
              <a:rPr lang="vi-VN" sz="2800" b="1" dirty="0" smtClean="0">
                <a:solidFill>
                  <a:srgbClr val="FFFF00"/>
                </a:solidFill>
                <a:latin typeface="Times New Roman" pitchFamily="18" charset="0"/>
                <a:cs typeface="Times New Roman" pitchFamily="18" charset="0"/>
              </a:rPr>
              <a:t>KHÁI NIỆM</a:t>
            </a:r>
          </a:p>
          <a:p>
            <a:pPr marL="0" indent="0" algn="just">
              <a:buNone/>
            </a:pP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Q</a:t>
            </a:r>
            <a:r>
              <a:rPr lang="en-US" sz="2800" dirty="0" smtClean="0">
                <a:latin typeface="Times New Roman" pitchFamily="18" charset="0"/>
                <a:cs typeface="Times New Roman" pitchFamily="18" charset="0"/>
              </a:rPr>
              <a:t>LBVCQ </a:t>
            </a:r>
            <a:r>
              <a:rPr lang="vi-VN" sz="2800" dirty="0" smtClean="0">
                <a:latin typeface="Times New Roman" pitchFamily="18" charset="0"/>
                <a:cs typeface="Times New Roman" pitchFamily="18" charset="0"/>
              </a:rPr>
              <a:t>biển</a:t>
            </a:r>
            <a:r>
              <a:rPr lang="vi-VN" sz="2800" dirty="0">
                <a:latin typeface="Times New Roman" pitchFamily="18" charset="0"/>
                <a:cs typeface="Times New Roman" pitchFamily="18" charset="0"/>
              </a:rPr>
              <a:t>, đảo </a:t>
            </a:r>
            <a:r>
              <a:rPr lang="vi-VN" sz="2800" dirty="0"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bảo </a:t>
            </a:r>
            <a:r>
              <a:rPr lang="vi-VN" sz="2800" dirty="0">
                <a:latin typeface="Times New Roman" pitchFamily="18" charset="0"/>
                <a:cs typeface="Times New Roman" pitchFamily="18" charset="0"/>
              </a:rPr>
              <a:t>đảm thi hành pháp luật của </a:t>
            </a:r>
            <a:r>
              <a:rPr lang="vi-VN" sz="2800" dirty="0" smtClean="0">
                <a:latin typeface="Times New Roman" pitchFamily="18" charset="0"/>
                <a:cs typeface="Times New Roman" pitchFamily="18" charset="0"/>
              </a:rPr>
              <a:t>Nhà </a:t>
            </a:r>
            <a:r>
              <a:rPr lang="vi-VN" sz="2800" dirty="0">
                <a:latin typeface="Times New Roman" pitchFamily="18" charset="0"/>
                <a:cs typeface="Times New Roman" pitchFamily="18" charset="0"/>
              </a:rPr>
              <a:t>nước, các điều ước </a:t>
            </a:r>
            <a:r>
              <a:rPr lang="vi-VN" sz="2800" dirty="0" smtClean="0">
                <a:latin typeface="Times New Roman" pitchFamily="18" charset="0"/>
                <a:cs typeface="Times New Roman" pitchFamily="18" charset="0"/>
              </a:rPr>
              <a:t>Quốc </a:t>
            </a:r>
            <a:r>
              <a:rPr lang="vi-VN" sz="2800" dirty="0">
                <a:latin typeface="Times New Roman" pitchFamily="18" charset="0"/>
                <a:cs typeface="Times New Roman" pitchFamily="18" charset="0"/>
              </a:rPr>
              <a:t>tế, hiệp định với các nước có liên quan mà </a:t>
            </a:r>
            <a:r>
              <a:rPr lang="vi-VN" sz="2800" dirty="0" smtClean="0">
                <a:latin typeface="Times New Roman" pitchFamily="18" charset="0"/>
                <a:cs typeface="Times New Roman" pitchFamily="18" charset="0"/>
              </a:rPr>
              <a:t>V</a:t>
            </a:r>
            <a:r>
              <a:rPr lang="en-US" sz="2800" dirty="0" smtClean="0">
                <a:latin typeface="Times New Roman" pitchFamily="18" charset="0"/>
                <a:cs typeface="Times New Roman" pitchFamily="18" charset="0"/>
              </a:rPr>
              <a:t>N</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đã ký kết hoặc tham gia, trên các vùng biển và thềm lục địa của </a:t>
            </a:r>
            <a:r>
              <a:rPr lang="vi-VN" sz="2800" dirty="0" smtClean="0">
                <a:latin typeface="Times New Roman" pitchFamily="18" charset="0"/>
                <a:cs typeface="Times New Roman" pitchFamily="18" charset="0"/>
              </a:rPr>
              <a:t>Quốc </a:t>
            </a:r>
            <a:r>
              <a:rPr lang="vi-VN" sz="2800" dirty="0">
                <a:latin typeface="Times New Roman" pitchFamily="18" charset="0"/>
                <a:cs typeface="Times New Roman" pitchFamily="18" charset="0"/>
              </a:rPr>
              <a:t>gia. </a:t>
            </a:r>
            <a:endParaRPr lang="en-US" sz="2800" dirty="0" smtClean="0">
              <a:latin typeface="Times New Roman" pitchFamily="18" charset="0"/>
              <a:cs typeface="Times New Roman" pitchFamily="18" charset="0"/>
            </a:endParaRPr>
          </a:p>
          <a:p>
            <a:pPr marL="0" indent="0" algn="just">
              <a:buFontTx/>
              <a:buChar char="-"/>
            </a:pPr>
            <a:r>
              <a:rPr lang="en-US" sz="2800" dirty="0" smtClean="0">
                <a:latin typeface="Times New Roman" pitchFamily="18" charset="0"/>
                <a:cs typeface="Times New Roman" pitchFamily="18" charset="0"/>
              </a:rPr>
              <a:t> G</a:t>
            </a:r>
            <a:r>
              <a:rPr lang="vi-VN" sz="2800" dirty="0" smtClean="0">
                <a:latin typeface="Times New Roman" pitchFamily="18" charset="0"/>
                <a:cs typeface="Times New Roman" pitchFamily="18" charset="0"/>
              </a:rPr>
              <a:t>iám </a:t>
            </a:r>
            <a:r>
              <a:rPr lang="vi-VN" sz="2800" dirty="0">
                <a:latin typeface="Times New Roman" pitchFamily="18" charset="0"/>
                <a:cs typeface="Times New Roman" pitchFamily="18" charset="0"/>
              </a:rPr>
              <a:t>sát việc thi hành </a:t>
            </a:r>
            <a:r>
              <a:rPr lang="vi-VN" sz="2800" dirty="0" smtClean="0">
                <a:latin typeface="Times New Roman" pitchFamily="18" charset="0"/>
                <a:cs typeface="Times New Roman" pitchFamily="18" charset="0"/>
              </a:rPr>
              <a:t>Pháp </a:t>
            </a:r>
            <a:r>
              <a:rPr lang="vi-VN" sz="2800" dirty="0">
                <a:latin typeface="Times New Roman" pitchFamily="18" charset="0"/>
                <a:cs typeface="Times New Roman" pitchFamily="18" charset="0"/>
              </a:rPr>
              <a:t>luật trên biển; </a:t>
            </a:r>
            <a:endParaRPr lang="en-US" sz="2800" dirty="0" smtClean="0">
              <a:latin typeface="Times New Roman" pitchFamily="18" charset="0"/>
              <a:cs typeface="Times New Roman" pitchFamily="18" charset="0"/>
            </a:endParaRPr>
          </a:p>
          <a:p>
            <a:pPr marL="0" indent="0" algn="just">
              <a:buFontTx/>
              <a:buChar char="-"/>
            </a:pPr>
            <a:r>
              <a:rPr lang="en-US" sz="2800" dirty="0" smtClean="0">
                <a:latin typeface="Times New Roman" pitchFamily="18" charset="0"/>
                <a:cs typeface="Times New Roman" pitchFamily="18" charset="0"/>
              </a:rPr>
              <a:t> K</a:t>
            </a:r>
            <a:r>
              <a:rPr lang="vi-VN" sz="2800" dirty="0" smtClean="0">
                <a:latin typeface="Times New Roman" pitchFamily="18" charset="0"/>
                <a:cs typeface="Times New Roman" pitchFamily="18" charset="0"/>
              </a:rPr>
              <a:t>ịp thời ngăn chặn, xử lý các hành vi vi phạm ở trên biển, </a:t>
            </a:r>
            <a:endParaRPr lang="en-US" sz="2800" dirty="0" smtClean="0">
              <a:latin typeface="Times New Roman" pitchFamily="18" charset="0"/>
              <a:cs typeface="Times New Roman" pitchFamily="18" charset="0"/>
            </a:endParaRPr>
          </a:p>
          <a:p>
            <a:pPr marL="0" indent="0" algn="just">
              <a:buFontTx/>
              <a:buChar char="-"/>
            </a:pPr>
            <a:r>
              <a:rPr lang="en-US" sz="2800" dirty="0" smtClean="0">
                <a:latin typeface="Times New Roman" pitchFamily="18" charset="0"/>
                <a:cs typeface="Times New Roman" pitchFamily="18" charset="0"/>
              </a:rPr>
              <a:t> B</a:t>
            </a:r>
            <a:r>
              <a:rPr lang="vi-VN" sz="2800" dirty="0" smtClean="0">
                <a:latin typeface="Times New Roman" pitchFamily="18" charset="0"/>
                <a:cs typeface="Times New Roman" pitchFamily="18" charset="0"/>
              </a:rPr>
              <a:t>ảo </a:t>
            </a:r>
            <a:r>
              <a:rPr lang="vi-VN" sz="2800" dirty="0">
                <a:latin typeface="Times New Roman" pitchFamily="18" charset="0"/>
                <a:cs typeface="Times New Roman" pitchFamily="18" charset="0"/>
              </a:rPr>
              <a:t>đảm cho </a:t>
            </a:r>
            <a:r>
              <a:rPr lang="vi-VN" sz="2800" dirty="0" smtClean="0">
                <a:latin typeface="Times New Roman" pitchFamily="18" charset="0"/>
                <a:cs typeface="Times New Roman" pitchFamily="18" charset="0"/>
              </a:rPr>
              <a:t>Pháp </a:t>
            </a:r>
            <a:r>
              <a:rPr lang="vi-VN" sz="2800" dirty="0">
                <a:latin typeface="Times New Roman" pitchFamily="18" charset="0"/>
                <a:cs typeface="Times New Roman" pitchFamily="18" charset="0"/>
              </a:rPr>
              <a:t>luật về </a:t>
            </a:r>
            <a:r>
              <a:rPr lang="vi-VN" sz="2800" dirty="0" smtClean="0">
                <a:latin typeface="Times New Roman" pitchFamily="18" charset="0"/>
                <a:cs typeface="Times New Roman" pitchFamily="18" charset="0"/>
              </a:rPr>
              <a:t>Biển </a:t>
            </a:r>
            <a:r>
              <a:rPr lang="vi-VN" sz="2800" dirty="0">
                <a:latin typeface="Times New Roman" pitchFamily="18" charset="0"/>
                <a:cs typeface="Times New Roman" pitchFamily="18" charset="0"/>
              </a:rPr>
              <a:t>của </a:t>
            </a:r>
            <a:r>
              <a:rPr lang="vi-VN" sz="2800" dirty="0" smtClean="0">
                <a:latin typeface="Times New Roman" pitchFamily="18" charset="0"/>
                <a:cs typeface="Times New Roman" pitchFamily="18" charset="0"/>
              </a:rPr>
              <a:t>Nhà </a:t>
            </a:r>
            <a:r>
              <a:rPr lang="vi-VN" sz="2800" dirty="0">
                <a:latin typeface="Times New Roman" pitchFamily="18" charset="0"/>
                <a:cs typeface="Times New Roman" pitchFamily="18" charset="0"/>
              </a:rPr>
              <a:t>nước được thi hành chính xác và nghiêm minh. </a:t>
            </a:r>
            <a:endParaRPr lang="en-US"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0" y="0"/>
            <a:ext cx="9144000" cy="914400"/>
          </a:xfrm>
        </p:spPr>
        <p:style>
          <a:lnRef idx="2">
            <a:schemeClr val="accent2"/>
          </a:lnRef>
          <a:fillRef idx="1">
            <a:schemeClr val="lt1"/>
          </a:fillRef>
          <a:effectRef idx="0">
            <a:schemeClr val="accent2"/>
          </a:effectRef>
          <a:fontRef idx="minor">
            <a:schemeClr val="dk1"/>
          </a:fontRef>
        </p:style>
        <p:txBody>
          <a:bodyPr/>
          <a:lstStyle/>
          <a:p>
            <a:r>
              <a:rPr lang="en-US" sz="3600" dirty="0" smtClean="0">
                <a:solidFill>
                  <a:srgbClr val="FF0000"/>
                </a:solidFill>
                <a:latin typeface="Times New Roman" pitchFamily="18" charset="0"/>
                <a:cs typeface="Times New Roman" pitchFamily="18" charset="0"/>
              </a:rPr>
              <a:t>HÌNH ẢNH BIỂN ĐÔNG</a:t>
            </a:r>
            <a:endParaRPr lang="en-US" sz="3600" dirty="0">
              <a:solidFill>
                <a:srgbClr val="FF0000"/>
              </a:solidFill>
              <a:latin typeface="Times New Roman" pitchFamily="18" charset="0"/>
              <a:cs typeface="Times New Roman" pitchFamily="18" charset="0"/>
            </a:endParaRPr>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4400"/>
            <a:ext cx="9144000" cy="594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urved Down Arrow 5"/>
          <p:cNvSpPr/>
          <p:nvPr/>
        </p:nvSpPr>
        <p:spPr>
          <a:xfrm>
            <a:off x="4572000" y="2895600"/>
            <a:ext cx="3048000" cy="99060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7" name="Curved Down Arrow 6"/>
          <p:cNvSpPr/>
          <p:nvPr/>
        </p:nvSpPr>
        <p:spPr>
          <a:xfrm rot="10800000">
            <a:off x="4572000" y="5486400"/>
            <a:ext cx="3048000" cy="106680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8" name="TextBox 7"/>
          <p:cNvSpPr txBox="1">
            <a:spLocks noChangeArrowheads="1"/>
          </p:cNvSpPr>
          <p:nvPr/>
        </p:nvSpPr>
        <p:spPr bwMode="auto">
          <a:xfrm>
            <a:off x="4800600" y="4038600"/>
            <a:ext cx="3048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b="1" dirty="0">
                <a:solidFill>
                  <a:srgbClr val="FF0000"/>
                </a:solidFill>
                <a:latin typeface="Times New Roman" pitchFamily="18" charset="0"/>
                <a:cs typeface="Times New Roman" pitchFamily="18" charset="0"/>
              </a:rPr>
              <a:t>BIỂN ĐÔNG</a:t>
            </a:r>
          </a:p>
        </p:txBody>
      </p:sp>
    </p:spTree>
    <p:extLst>
      <p:ext uri="{BB962C8B-B14F-4D97-AF65-F5344CB8AC3E}">
        <p14:creationId xmlns:p14="http://schemas.microsoft.com/office/powerpoint/2010/main" val="478392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repeatCount="indefinite"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repeatCount="indefinite"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ssolv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 calcmode="lin" valueType="num">
                                      <p:cBhvr>
                                        <p:cTn id="22"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24"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a:spLocks noGrp="1" noChangeArrowheads="1"/>
          </p:cNvSpPr>
          <p:nvPr>
            <p:ph type="title"/>
          </p:nvPr>
        </p:nvSpPr>
        <p:spPr>
          <a:xfrm>
            <a:off x="0" y="0"/>
            <a:ext cx="9144000" cy="1143000"/>
          </a:xfrm>
        </p:spPr>
        <p:style>
          <a:lnRef idx="2">
            <a:schemeClr val="accent1"/>
          </a:lnRef>
          <a:fillRef idx="1">
            <a:schemeClr val="lt1"/>
          </a:fillRef>
          <a:effectRef idx="0">
            <a:schemeClr val="accent1"/>
          </a:effectRef>
          <a:fontRef idx="minor">
            <a:schemeClr val="dk1"/>
          </a:fontRef>
        </p:style>
        <p:txBody>
          <a:bodyPr/>
          <a:lstStyle/>
          <a:p>
            <a:pPr marL="457200" indent="-457200"/>
            <a:r>
              <a:rPr lang="vi-VN" sz="2800" dirty="0" smtClean="0">
                <a:solidFill>
                  <a:srgbClr val="FF0000"/>
                </a:solidFill>
                <a:latin typeface="Times New Roman" pitchFamily="18" charset="0"/>
                <a:cs typeface="Times New Roman" pitchFamily="18" charset="0"/>
              </a:rPr>
              <a:t>KHÁI NIỆM QUẢN LÝ, BẢO VỆ CHỦ QUYỀN </a:t>
            </a:r>
            <a:r>
              <a:rPr lang="en-US" sz="2800" dirty="0" smtClean="0">
                <a:solidFill>
                  <a:srgbClr val="FF0000"/>
                </a:solidFill>
                <a:latin typeface="Times New Roman" pitchFamily="18" charset="0"/>
                <a:cs typeface="Times New Roman" pitchFamily="18" charset="0"/>
              </a:rPr>
              <a:t/>
            </a:r>
            <a:br>
              <a:rPr lang="en-US" sz="2800" dirty="0" smtClean="0">
                <a:solidFill>
                  <a:srgbClr val="FF0000"/>
                </a:solidFill>
                <a:latin typeface="Times New Roman" pitchFamily="18" charset="0"/>
                <a:cs typeface="Times New Roman" pitchFamily="18" charset="0"/>
              </a:rPr>
            </a:br>
            <a:r>
              <a:rPr lang="vi-VN" sz="2800" dirty="0" smtClean="0">
                <a:solidFill>
                  <a:srgbClr val="FF0000"/>
                </a:solidFill>
                <a:latin typeface="Times New Roman" pitchFamily="18" charset="0"/>
                <a:cs typeface="Times New Roman" pitchFamily="18" charset="0"/>
              </a:rPr>
              <a:t>BIỂN, ĐẢO</a:t>
            </a:r>
            <a:endParaRPr lang="vi-VN" sz="2800" dirty="0">
              <a:solidFill>
                <a:srgbClr val="FF0000"/>
              </a:solidFill>
              <a:latin typeface="Times New Roman" pitchFamily="18" charset="0"/>
              <a:cs typeface="Times New Roman" pitchFamily="18" charset="0"/>
            </a:endParaRPr>
          </a:p>
        </p:txBody>
      </p:sp>
      <p:sp>
        <p:nvSpPr>
          <p:cNvPr id="3" name="Rectangle 2"/>
          <p:cNvSpPr/>
          <p:nvPr/>
        </p:nvSpPr>
        <p:spPr>
          <a:xfrm>
            <a:off x="381000" y="1371600"/>
            <a:ext cx="8381999" cy="3970318"/>
          </a:xfrm>
          <a:prstGeom prst="rect">
            <a:avLst/>
          </a:prstGeom>
        </p:spPr>
        <p:txBody>
          <a:bodyPr wrap="square">
            <a:spAutoFit/>
          </a:bodyPr>
          <a:lstStyle/>
          <a:p>
            <a:pPr algn="just">
              <a:buFontTx/>
              <a:buChar char="-"/>
            </a:pPr>
            <a:r>
              <a:rPr lang="en-US" sz="2800" dirty="0" smtClean="0">
                <a:latin typeface="Times New Roman" pitchFamily="18" charset="0"/>
                <a:cs typeface="Times New Roman" pitchFamily="18" charset="0"/>
              </a:rPr>
              <a:t> BVCQ:  </a:t>
            </a:r>
            <a:r>
              <a:rPr lang="vi-VN" sz="2800" dirty="0" smtClean="0">
                <a:latin typeface="Times New Roman" pitchFamily="18" charset="0"/>
                <a:cs typeface="Times New Roman" pitchFamily="18" charset="0"/>
              </a:rPr>
              <a:t>quyền </a:t>
            </a:r>
            <a:r>
              <a:rPr lang="vi-VN" sz="2800" dirty="0">
                <a:latin typeface="Times New Roman" pitchFamily="18" charset="0"/>
                <a:cs typeface="Times New Roman" pitchFamily="18" charset="0"/>
              </a:rPr>
              <a:t>chủ quyền và quyền tài phán quốc gia trên </a:t>
            </a:r>
            <a:r>
              <a:rPr lang="en-US" sz="2800" dirty="0" smtClean="0">
                <a:latin typeface="Times New Roman" pitchFamily="18" charset="0"/>
                <a:cs typeface="Times New Roman" pitchFamily="18" charset="0"/>
              </a:rPr>
              <a:t>VB </a:t>
            </a:r>
            <a:r>
              <a:rPr lang="vi-VN" sz="2800" dirty="0" smtClean="0">
                <a:latin typeface="Times New Roman" pitchFamily="18" charset="0"/>
                <a:cs typeface="Times New Roman" pitchFamily="18" charset="0"/>
              </a:rPr>
              <a:t>và </a:t>
            </a:r>
            <a:r>
              <a:rPr lang="vi-VN" sz="2800" dirty="0">
                <a:latin typeface="Times New Roman" pitchFamily="18" charset="0"/>
                <a:cs typeface="Times New Roman" pitchFamily="18" charset="0"/>
              </a:rPr>
              <a:t>thềm lục địa của quốc gia; </a:t>
            </a:r>
            <a:endParaRPr lang="en-US" sz="2800" dirty="0" smtClean="0">
              <a:latin typeface="Times New Roman" pitchFamily="18" charset="0"/>
              <a:cs typeface="Times New Roman" pitchFamily="18" charset="0"/>
            </a:endParaRPr>
          </a:p>
          <a:p>
            <a:pPr algn="just">
              <a:buFontTx/>
              <a:buChar char="-"/>
            </a:pPr>
            <a:r>
              <a:rPr lang="en-US" sz="2800" dirty="0" smtClean="0">
                <a:latin typeface="Times New Roman" pitchFamily="18" charset="0"/>
                <a:cs typeface="Times New Roman" pitchFamily="18" charset="0"/>
              </a:rPr>
              <a:t> B</a:t>
            </a:r>
            <a:r>
              <a:rPr lang="vi-VN" sz="2800" dirty="0" smtClean="0">
                <a:latin typeface="Times New Roman" pitchFamily="18" charset="0"/>
                <a:cs typeface="Times New Roman" pitchFamily="18" charset="0"/>
              </a:rPr>
              <a:t>ảo </a:t>
            </a:r>
            <a:r>
              <a:rPr lang="vi-VN" sz="2800" dirty="0">
                <a:latin typeface="Times New Roman" pitchFamily="18" charset="0"/>
                <a:cs typeface="Times New Roman" pitchFamily="18" charset="0"/>
              </a:rPr>
              <a:t>vệ nguồn lợi cho đất nước; bảo vệ tài nguyên, môi trường biển, sự phát triển bền vững của kinh tế biển</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algn="just">
              <a:buFontTx/>
              <a:buChar char="-"/>
            </a:pP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D</a:t>
            </a:r>
            <a:r>
              <a:rPr lang="vi-VN" sz="2800" dirty="0" smtClean="0">
                <a:latin typeface="Times New Roman" pitchFamily="18" charset="0"/>
                <a:cs typeface="Times New Roman" pitchFamily="18" charset="0"/>
              </a:rPr>
              <a:t>uy trì </a:t>
            </a:r>
            <a:r>
              <a:rPr lang="vi-VN" sz="2800" dirty="0">
                <a:latin typeface="Times New Roman" pitchFamily="18" charset="0"/>
                <a:cs typeface="Times New Roman" pitchFamily="18" charset="0"/>
              </a:rPr>
              <a:t>an ninh chính trị, bảo đảm an toàn cho </a:t>
            </a:r>
            <a:r>
              <a:rPr lang="en-US" sz="2800" dirty="0" smtClean="0">
                <a:latin typeface="Times New Roman" pitchFamily="18" charset="0"/>
                <a:cs typeface="Times New Roman" pitchFamily="18" charset="0"/>
              </a:rPr>
              <a:t>SX</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tính mạng và tài sản </a:t>
            </a:r>
            <a:r>
              <a:rPr lang="vi-VN" sz="2800" dirty="0" smtClean="0">
                <a:latin typeface="Times New Roman" pitchFamily="18" charset="0"/>
                <a:cs typeface="Times New Roman" pitchFamily="18" charset="0"/>
              </a:rPr>
              <a:t>của </a:t>
            </a:r>
            <a:r>
              <a:rPr lang="vi-VN" sz="2800" dirty="0">
                <a:latin typeface="Times New Roman" pitchFamily="18" charset="0"/>
                <a:cs typeface="Times New Roman" pitchFamily="18" charset="0"/>
              </a:rPr>
              <a:t>nhân dân; </a:t>
            </a:r>
            <a:endParaRPr lang="en-US" sz="2800" dirty="0" smtClean="0">
              <a:latin typeface="Times New Roman" pitchFamily="18" charset="0"/>
              <a:cs typeface="Times New Roman" pitchFamily="18" charset="0"/>
            </a:endParaRPr>
          </a:p>
          <a:p>
            <a:pPr algn="just">
              <a:buFontTx/>
              <a:buChar char="-"/>
            </a:pPr>
            <a:r>
              <a:rPr lang="en-US" sz="2800" dirty="0" smtClean="0">
                <a:latin typeface="Times New Roman" pitchFamily="18" charset="0"/>
                <a:cs typeface="Times New Roman" pitchFamily="18" charset="0"/>
              </a:rPr>
              <a:t> P</a:t>
            </a:r>
            <a:r>
              <a:rPr lang="vi-VN" sz="2800" dirty="0" smtClean="0">
                <a:latin typeface="Times New Roman" pitchFamily="18" charset="0"/>
                <a:cs typeface="Times New Roman" pitchFamily="18" charset="0"/>
              </a:rPr>
              <a:t>hát </a:t>
            </a:r>
            <a:r>
              <a:rPr lang="vi-VN" sz="2800" dirty="0">
                <a:latin typeface="Times New Roman" pitchFamily="18" charset="0"/>
                <a:cs typeface="Times New Roman" pitchFamily="18" charset="0"/>
              </a:rPr>
              <a:t>hiện, ngăn chặn và xử lý các hành vi vi phạm pháp luật và xâm phạm </a:t>
            </a:r>
            <a:r>
              <a:rPr lang="en-US" sz="2800" dirty="0" smtClean="0">
                <a:latin typeface="Times New Roman" pitchFamily="18" charset="0"/>
                <a:cs typeface="Times New Roman" pitchFamily="18" charset="0"/>
              </a:rPr>
              <a:t>CQ</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là nhiệm vụ của Đảng, Nhà nước và nhân dân ta.</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29432" y="1371600"/>
            <a:ext cx="8133567" cy="3970318"/>
          </a:xfrm>
          <a:prstGeom prst="rect">
            <a:avLst/>
          </a:prstGeom>
        </p:spPr>
        <p:txBody>
          <a:bodyPr wrap="square">
            <a:spAutoFit/>
          </a:bodyPr>
          <a:lstStyle/>
          <a:p>
            <a:pPr algn="just"/>
            <a:r>
              <a:rPr lang="en-US" sz="2800" dirty="0" smtClean="0">
                <a:latin typeface="Times New Roman" pitchFamily="18" charset="0"/>
                <a:cs typeface="Times New Roman" pitchFamily="18" charset="0"/>
              </a:rPr>
              <a:t>- L</a:t>
            </a:r>
            <a:r>
              <a:rPr lang="vi-VN" sz="2800" dirty="0" smtClean="0">
                <a:latin typeface="Times New Roman" pitchFamily="18" charset="0"/>
                <a:cs typeface="Times New Roman" pitchFamily="18" charset="0"/>
              </a:rPr>
              <a:t>à </a:t>
            </a:r>
            <a:r>
              <a:rPr lang="vi-VN" sz="2800" dirty="0">
                <a:latin typeface="Times New Roman" pitchFamily="18" charset="0"/>
                <a:cs typeface="Times New Roman" pitchFamily="18" charset="0"/>
              </a:rPr>
              <a:t>sự tác động có tổ chức và điều chỉnh bằng pháp luật của Nhà nước </a:t>
            </a:r>
            <a:r>
              <a:rPr lang="vi-VN" sz="2800" dirty="0" smtClean="0">
                <a:latin typeface="Times New Roman" pitchFamily="18" charset="0"/>
                <a:cs typeface="Times New Roman" pitchFamily="18" charset="0"/>
              </a:rPr>
              <a:t>với </a:t>
            </a:r>
            <a:r>
              <a:rPr lang="vi-VN" sz="2800" dirty="0">
                <a:latin typeface="Times New Roman" pitchFamily="18" charset="0"/>
                <a:cs typeface="Times New Roman" pitchFamily="18" charset="0"/>
              </a:rPr>
              <a:t>các hoạt động </a:t>
            </a:r>
            <a:r>
              <a:rPr lang="vi-VN" sz="2800" dirty="0" smtClean="0">
                <a:latin typeface="Times New Roman" pitchFamily="18" charset="0"/>
                <a:cs typeface="Times New Roman" pitchFamily="18" charset="0"/>
              </a:rPr>
              <a:t>trên </a:t>
            </a:r>
            <a:r>
              <a:rPr lang="vi-VN" sz="2800" dirty="0">
                <a:latin typeface="Times New Roman" pitchFamily="18" charset="0"/>
                <a:cs typeface="Times New Roman" pitchFamily="18" charset="0"/>
              </a:rPr>
              <a:t>biển, đảo nhằm </a:t>
            </a:r>
            <a:r>
              <a:rPr lang="vi-VN" sz="2800" dirty="0" smtClean="0">
                <a:latin typeface="Times New Roman" pitchFamily="18" charset="0"/>
                <a:cs typeface="Times New Roman" pitchFamily="18" charset="0"/>
              </a:rPr>
              <a:t>theo </a:t>
            </a:r>
            <a:r>
              <a:rPr lang="vi-VN" sz="2800" dirty="0">
                <a:latin typeface="Times New Roman" pitchFamily="18" charset="0"/>
                <a:cs typeface="Times New Roman" pitchFamily="18" charset="0"/>
              </a:rPr>
              <a:t>đúng định hướng của Nhà nước trong việc thăm dò, khai thác các tiềm năng của biển, </a:t>
            </a:r>
            <a:endParaRPr lang="en-US" sz="2800" dirty="0" smtClean="0">
              <a:latin typeface="Times New Roman" pitchFamily="18" charset="0"/>
              <a:cs typeface="Times New Roman" pitchFamily="18" charset="0"/>
            </a:endParaRPr>
          </a:p>
          <a:p>
            <a:pPr algn="just"/>
            <a:endParaRPr lang="en-US" sz="2800" dirty="0" smtClean="0">
              <a:latin typeface="Times New Roman" pitchFamily="18" charset="0"/>
              <a:cs typeface="Times New Roman" pitchFamily="18" charset="0"/>
            </a:endParaRPr>
          </a:p>
          <a:p>
            <a:pPr algn="just"/>
            <a:r>
              <a:rPr lang="en-US" sz="2800" dirty="0" smtClean="0">
                <a:latin typeface="Times New Roman" pitchFamily="18" charset="0"/>
                <a:cs typeface="Times New Roman" pitchFamily="18" charset="0"/>
              </a:rPr>
              <a:t>- T</a:t>
            </a:r>
            <a:r>
              <a:rPr lang="vi-VN" sz="2800" dirty="0" smtClean="0">
                <a:latin typeface="Times New Roman" pitchFamily="18" charset="0"/>
                <a:cs typeface="Times New Roman" pitchFamily="18" charset="0"/>
              </a:rPr>
              <a:t>hực </a:t>
            </a:r>
            <a:r>
              <a:rPr lang="vi-VN" sz="2800" dirty="0">
                <a:latin typeface="Times New Roman" pitchFamily="18" charset="0"/>
                <a:cs typeface="Times New Roman" pitchFamily="18" charset="0"/>
              </a:rPr>
              <a:t>thi và </a:t>
            </a:r>
            <a:r>
              <a:rPr lang="en-US" sz="2800" dirty="0" smtClean="0">
                <a:latin typeface="Times New Roman" pitchFamily="18" charset="0"/>
                <a:cs typeface="Times New Roman" pitchFamily="18" charset="0"/>
              </a:rPr>
              <a:t>BVCQ </a:t>
            </a:r>
            <a:r>
              <a:rPr lang="vi-VN" sz="2800" dirty="0" smtClean="0">
                <a:latin typeface="Times New Roman" pitchFamily="18" charset="0"/>
                <a:cs typeface="Times New Roman" pitchFamily="18" charset="0"/>
              </a:rPr>
              <a:t>các </a:t>
            </a:r>
            <a:r>
              <a:rPr lang="vi-VN" sz="2800" dirty="0">
                <a:latin typeface="Times New Roman" pitchFamily="18" charset="0"/>
                <a:cs typeface="Times New Roman" pitchFamily="18" charset="0"/>
              </a:rPr>
              <a:t>quyền chủ quyền và quyền tài phán quốc gia trên các vùng biển, hải đảo và thềm lục địa của quốc gia phù hợp với luật pháp quốc tế và nguyên tắc ứng xử của khu vực.</a:t>
            </a:r>
          </a:p>
        </p:txBody>
      </p:sp>
      <p:sp>
        <p:nvSpPr>
          <p:cNvPr id="5" name="Rectangle 5"/>
          <p:cNvSpPr>
            <a:spLocks noGrp="1" noChangeArrowheads="1"/>
          </p:cNvSpPr>
          <p:nvPr>
            <p:ph type="title"/>
          </p:nvPr>
        </p:nvSpPr>
        <p:spPr>
          <a:xfrm>
            <a:off x="0" y="0"/>
            <a:ext cx="9144000" cy="1143000"/>
          </a:xfrm>
        </p:spPr>
        <p:style>
          <a:lnRef idx="2">
            <a:schemeClr val="accent1"/>
          </a:lnRef>
          <a:fillRef idx="1">
            <a:schemeClr val="lt1"/>
          </a:fillRef>
          <a:effectRef idx="0">
            <a:schemeClr val="accent1"/>
          </a:effectRef>
          <a:fontRef idx="minor">
            <a:schemeClr val="dk1"/>
          </a:fontRef>
        </p:style>
        <p:txBody>
          <a:bodyPr/>
          <a:lstStyle/>
          <a:p>
            <a:pPr marL="457200" indent="-457200"/>
            <a:r>
              <a:rPr lang="vi-VN" sz="2800" dirty="0" smtClean="0">
                <a:solidFill>
                  <a:srgbClr val="FF0000"/>
                </a:solidFill>
                <a:latin typeface="Times New Roman" pitchFamily="18" charset="0"/>
                <a:cs typeface="Times New Roman" pitchFamily="18" charset="0"/>
              </a:rPr>
              <a:t>KHÁI NIỆM QUẢN LÝ, BẢO VỆ CHỦ QUYỀN </a:t>
            </a:r>
            <a:r>
              <a:rPr lang="en-US" sz="2800" dirty="0" smtClean="0">
                <a:solidFill>
                  <a:srgbClr val="FF0000"/>
                </a:solidFill>
                <a:latin typeface="Times New Roman" pitchFamily="18" charset="0"/>
                <a:cs typeface="Times New Roman" pitchFamily="18" charset="0"/>
              </a:rPr>
              <a:t/>
            </a:r>
            <a:br>
              <a:rPr lang="en-US" sz="2800" dirty="0" smtClean="0">
                <a:solidFill>
                  <a:srgbClr val="FF0000"/>
                </a:solidFill>
                <a:latin typeface="Times New Roman" pitchFamily="18" charset="0"/>
                <a:cs typeface="Times New Roman" pitchFamily="18" charset="0"/>
              </a:rPr>
            </a:br>
            <a:r>
              <a:rPr lang="vi-VN" sz="2800" dirty="0" smtClean="0">
                <a:solidFill>
                  <a:srgbClr val="FF0000"/>
                </a:solidFill>
                <a:latin typeface="Times New Roman" pitchFamily="18" charset="0"/>
                <a:cs typeface="Times New Roman" pitchFamily="18" charset="0"/>
              </a:rPr>
              <a:t>BIỂN, ĐẢO</a:t>
            </a:r>
            <a:endParaRPr lang="vi-VN" sz="28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9120878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0" y="0"/>
            <a:ext cx="9144000" cy="868362"/>
          </a:xfrm>
        </p:spPr>
        <p:style>
          <a:lnRef idx="2">
            <a:schemeClr val="accent2"/>
          </a:lnRef>
          <a:fillRef idx="1">
            <a:schemeClr val="lt1"/>
          </a:fillRef>
          <a:effectRef idx="0">
            <a:schemeClr val="accent2"/>
          </a:effectRef>
          <a:fontRef idx="minor">
            <a:schemeClr val="dk1"/>
          </a:fontRef>
        </p:style>
        <p:txBody>
          <a:bodyPr/>
          <a:lstStyle/>
          <a:p>
            <a:r>
              <a:rPr lang="vi-VN" sz="2800" dirty="0" smtClean="0">
                <a:solidFill>
                  <a:srgbClr val="FF0000"/>
                </a:solidFill>
                <a:latin typeface="Times New Roman" pitchFamily="18" charset="0"/>
                <a:cs typeface="Times New Roman" pitchFamily="18" charset="0"/>
              </a:rPr>
              <a:t>KHÁI NIỆM, ĐẶC ĐIỂM </a:t>
            </a:r>
            <a:r>
              <a:rPr lang="en-US" sz="2800" dirty="0" smtClean="0">
                <a:solidFill>
                  <a:srgbClr val="FF0000"/>
                </a:solidFill>
                <a:latin typeface="Times New Roman" pitchFamily="18" charset="0"/>
                <a:cs typeface="Times New Roman" pitchFamily="18" charset="0"/>
              </a:rPr>
              <a:t/>
            </a:r>
            <a:br>
              <a:rPr lang="en-US" sz="2800" dirty="0" smtClean="0">
                <a:solidFill>
                  <a:srgbClr val="FF0000"/>
                </a:solidFill>
                <a:latin typeface="Times New Roman" pitchFamily="18" charset="0"/>
                <a:cs typeface="Times New Roman" pitchFamily="18" charset="0"/>
              </a:rPr>
            </a:br>
            <a:r>
              <a:rPr lang="vi-VN" sz="2800" dirty="0" smtClean="0">
                <a:solidFill>
                  <a:srgbClr val="FF0000"/>
                </a:solidFill>
                <a:latin typeface="Times New Roman" pitchFamily="18" charset="0"/>
                <a:cs typeface="Times New Roman" pitchFamily="18" charset="0"/>
              </a:rPr>
              <a:t>QUẢN LÝ, BẢO VỆ CHỦ QUYỀN BIỂN, ĐẢO</a:t>
            </a:r>
            <a:endParaRPr lang="en-US" sz="2800" dirty="0">
              <a:solidFill>
                <a:srgbClr val="FF0000"/>
              </a:solidFill>
              <a:latin typeface="Times New Roman" pitchFamily="18" charset="0"/>
              <a:cs typeface="Times New Roman" pitchFamily="18" charset="0"/>
            </a:endParaRPr>
          </a:p>
        </p:txBody>
      </p:sp>
      <p:sp>
        <p:nvSpPr>
          <p:cNvPr id="10246" name="Rectangle 6"/>
          <p:cNvSpPr>
            <a:spLocks noGrp="1" noChangeArrowheads="1"/>
          </p:cNvSpPr>
          <p:nvPr>
            <p:ph type="body" idx="1"/>
          </p:nvPr>
        </p:nvSpPr>
        <p:spPr>
          <a:xfrm>
            <a:off x="457200" y="1219200"/>
            <a:ext cx="8458200" cy="5334000"/>
          </a:xfrm>
        </p:spPr>
        <p:txBody>
          <a:bodyPr/>
          <a:lstStyle/>
          <a:p>
            <a:pPr marL="0" indent="0" algn="just">
              <a:buNone/>
            </a:pPr>
            <a:r>
              <a:rPr lang="vi-VN" sz="2800" b="1" dirty="0" smtClean="0">
                <a:solidFill>
                  <a:srgbClr val="FFFF00"/>
                </a:solidFill>
              </a:rPr>
              <a:t>B) ĐẶC ĐIỂM </a:t>
            </a:r>
            <a:endParaRPr lang="vi-VN" sz="2800" b="1" dirty="0" smtClean="0">
              <a:solidFill>
                <a:srgbClr val="FFFF00"/>
              </a:solidFill>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 C</a:t>
            </a:r>
            <a:r>
              <a:rPr lang="vi-VN" sz="2800" dirty="0" smtClean="0">
                <a:latin typeface="Times New Roman" pitchFamily="18" charset="0"/>
                <a:cs typeface="Times New Roman" pitchFamily="18" charset="0"/>
              </a:rPr>
              <a:t>ó </a:t>
            </a:r>
            <a:r>
              <a:rPr lang="vi-VN" sz="2800" dirty="0">
                <a:latin typeface="Times New Roman" pitchFamily="18" charset="0"/>
                <a:cs typeface="Times New Roman" pitchFamily="18" charset="0"/>
              </a:rPr>
              <a:t>nội dung toàn diện phù hợp với luật pháp quốc tế và các hiệp định mà </a:t>
            </a:r>
            <a:r>
              <a:rPr lang="vi-VN" sz="2800" dirty="0" smtClean="0">
                <a:latin typeface="Times New Roman" pitchFamily="18" charset="0"/>
                <a:cs typeface="Times New Roman" pitchFamily="18" charset="0"/>
              </a:rPr>
              <a:t>V</a:t>
            </a:r>
            <a:r>
              <a:rPr lang="en-US" sz="2800" dirty="0" smtClean="0">
                <a:latin typeface="Times New Roman" pitchFamily="18" charset="0"/>
                <a:cs typeface="Times New Roman" pitchFamily="18" charset="0"/>
              </a:rPr>
              <a:t>N </a:t>
            </a:r>
            <a:r>
              <a:rPr lang="vi-VN" sz="2800" dirty="0" smtClean="0">
                <a:latin typeface="Times New Roman" pitchFamily="18" charset="0"/>
                <a:cs typeface="Times New Roman" pitchFamily="18" charset="0"/>
              </a:rPr>
              <a:t>đã </a:t>
            </a:r>
            <a:r>
              <a:rPr lang="vi-VN" sz="2800" dirty="0">
                <a:latin typeface="Times New Roman" pitchFamily="18" charset="0"/>
                <a:cs typeface="Times New Roman" pitchFamily="18" charset="0"/>
              </a:rPr>
              <a:t>ký với các nước có liên quan. </a:t>
            </a:r>
          </a:p>
          <a:p>
            <a:pPr algn="just">
              <a:buFontTx/>
              <a:buChar char="-"/>
            </a:pPr>
            <a:r>
              <a:rPr lang="en-US" sz="2800" dirty="0" err="1" smtClean="0">
                <a:latin typeface="Times New Roman" pitchFamily="18" charset="0"/>
                <a:cs typeface="Times New Roman" pitchFamily="18" charset="0"/>
              </a:rPr>
              <a:t>Gồm</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bảo vệ chủ quyền, quyền chủ quyền và quyền tài phán quốc gia trên các vùng </a:t>
            </a:r>
            <a:r>
              <a:rPr lang="vi-VN" sz="2800" dirty="0" smtClean="0">
                <a:latin typeface="Times New Roman" pitchFamily="18" charset="0"/>
                <a:cs typeface="Times New Roman" pitchFamily="18" charset="0"/>
              </a:rPr>
              <a:t>biển</a:t>
            </a:r>
            <a:r>
              <a:rPr lang="en-US" sz="2800" dirty="0" smtClean="0">
                <a:latin typeface="Times New Roman" pitchFamily="18" charset="0"/>
                <a:cs typeface="Times New Roman" pitchFamily="18" charset="0"/>
              </a:rPr>
              <a:t> b</a:t>
            </a:r>
            <a:r>
              <a:rPr lang="vi-VN" sz="2800" dirty="0" smtClean="0">
                <a:latin typeface="Times New Roman" pitchFamily="18" charset="0"/>
                <a:cs typeface="Times New Roman" pitchFamily="18" charset="0"/>
              </a:rPr>
              <a:t>ao </a:t>
            </a:r>
            <a:r>
              <a:rPr lang="vi-VN" sz="2800" dirty="0">
                <a:latin typeface="Times New Roman" pitchFamily="18" charset="0"/>
                <a:cs typeface="Times New Roman" pitchFamily="18" charset="0"/>
              </a:rPr>
              <a:t>gồm </a:t>
            </a:r>
            <a:endParaRPr lang="en-US" sz="2800" dirty="0" smtClean="0">
              <a:latin typeface="Times New Roman" pitchFamily="18" charset="0"/>
              <a:cs typeface="Times New Roman" pitchFamily="18" charset="0"/>
            </a:endParaRPr>
          </a:p>
          <a:p>
            <a:pPr lvl="1" algn="just">
              <a:buClr>
                <a:schemeClr val="tx2"/>
              </a:buClr>
              <a:buSzPct val="115000"/>
              <a:buFont typeface="Wingdings" panose="05000000000000000000" pitchFamily="2" charset="2"/>
              <a:buChar char=""/>
            </a:pPr>
            <a:r>
              <a:rPr lang="en-US" dirty="0" smtClean="0">
                <a:latin typeface="Times New Roman" pitchFamily="18" charset="0"/>
                <a:ea typeface="+mn-ea"/>
                <a:cs typeface="Times New Roman" pitchFamily="18" charset="0"/>
              </a:rPr>
              <a:t> </a:t>
            </a:r>
            <a:r>
              <a:rPr lang="vi-VN" dirty="0" smtClean="0">
                <a:latin typeface="Times New Roman" pitchFamily="18" charset="0"/>
                <a:ea typeface="+mn-ea"/>
                <a:cs typeface="Times New Roman" pitchFamily="18" charset="0"/>
              </a:rPr>
              <a:t>vùng </a:t>
            </a:r>
            <a:r>
              <a:rPr lang="vi-VN" dirty="0">
                <a:latin typeface="Times New Roman" pitchFamily="18" charset="0"/>
                <a:ea typeface="+mn-ea"/>
                <a:cs typeface="Times New Roman" pitchFamily="18" charset="0"/>
              </a:rPr>
              <a:t>nội thủy, lãnh hải, </a:t>
            </a:r>
            <a:endParaRPr lang="en-US" dirty="0">
              <a:latin typeface="Times New Roman" pitchFamily="18" charset="0"/>
              <a:ea typeface="+mn-ea"/>
              <a:cs typeface="Times New Roman" pitchFamily="18" charset="0"/>
            </a:endParaRPr>
          </a:p>
          <a:p>
            <a:pPr lvl="1" algn="just">
              <a:buClr>
                <a:schemeClr val="tx2"/>
              </a:buClr>
              <a:buSzPct val="115000"/>
              <a:buFont typeface="Wingdings" panose="05000000000000000000" pitchFamily="2" charset="2"/>
              <a:buChar char=""/>
            </a:pPr>
            <a:r>
              <a:rPr lang="en-US" dirty="0" smtClean="0">
                <a:latin typeface="Times New Roman" pitchFamily="18" charset="0"/>
                <a:ea typeface="+mn-ea"/>
                <a:cs typeface="Times New Roman" pitchFamily="18" charset="0"/>
              </a:rPr>
              <a:t> </a:t>
            </a:r>
            <a:r>
              <a:rPr lang="vi-VN" dirty="0" smtClean="0">
                <a:latin typeface="Times New Roman" pitchFamily="18" charset="0"/>
                <a:ea typeface="+mn-ea"/>
                <a:cs typeface="Times New Roman" pitchFamily="18" charset="0"/>
              </a:rPr>
              <a:t>vùng </a:t>
            </a:r>
            <a:r>
              <a:rPr lang="vi-VN" dirty="0">
                <a:latin typeface="Times New Roman" pitchFamily="18" charset="0"/>
                <a:ea typeface="+mn-ea"/>
                <a:cs typeface="Times New Roman" pitchFamily="18" charset="0"/>
              </a:rPr>
              <a:t>tiếp giáp lãnh hải, </a:t>
            </a:r>
            <a:endParaRPr lang="en-US" dirty="0">
              <a:latin typeface="Times New Roman" pitchFamily="18" charset="0"/>
              <a:ea typeface="+mn-ea"/>
              <a:cs typeface="Times New Roman" pitchFamily="18" charset="0"/>
            </a:endParaRPr>
          </a:p>
          <a:p>
            <a:pPr lvl="1" algn="just">
              <a:buClr>
                <a:schemeClr val="tx2"/>
              </a:buClr>
              <a:buSzPct val="115000"/>
              <a:buFont typeface="Wingdings" panose="05000000000000000000" pitchFamily="2" charset="2"/>
              <a:buChar char=""/>
            </a:pPr>
            <a:r>
              <a:rPr lang="en-US" dirty="0" smtClean="0">
                <a:latin typeface="Times New Roman" pitchFamily="18" charset="0"/>
                <a:ea typeface="+mn-ea"/>
                <a:cs typeface="Times New Roman" pitchFamily="18" charset="0"/>
              </a:rPr>
              <a:t> </a:t>
            </a:r>
            <a:r>
              <a:rPr lang="vi-VN" dirty="0" smtClean="0">
                <a:latin typeface="Times New Roman" pitchFamily="18" charset="0"/>
                <a:ea typeface="+mn-ea"/>
                <a:cs typeface="Times New Roman" pitchFamily="18" charset="0"/>
              </a:rPr>
              <a:t>vùng </a:t>
            </a:r>
            <a:r>
              <a:rPr lang="vi-VN" dirty="0">
                <a:latin typeface="Times New Roman" pitchFamily="18" charset="0"/>
                <a:ea typeface="+mn-ea"/>
                <a:cs typeface="Times New Roman" pitchFamily="18" charset="0"/>
              </a:rPr>
              <a:t>đặc quyền kinh tế, thềm lục địa, các đảo và quần đảo.</a:t>
            </a:r>
            <a:endParaRPr lang="en-US" dirty="0">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26132681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a:spLocks noGrp="1" noChangeArrowheads="1"/>
          </p:cNvSpPr>
          <p:nvPr>
            <p:ph type="title"/>
          </p:nvPr>
        </p:nvSpPr>
        <p:spPr>
          <a:xfrm>
            <a:off x="457200" y="304800"/>
            <a:ext cx="8229600" cy="563562"/>
          </a:xfrm>
        </p:spPr>
        <p:txBody>
          <a:bodyPr/>
          <a:lstStyle/>
          <a:p>
            <a:pPr lvl="4"/>
            <a:r>
              <a:rPr lang="en-US" altLang="en-US" sz="3200" dirty="0">
                <a:latin typeface="Times New Roman" pitchFamily="18" charset="0"/>
                <a:cs typeface="Times New Roman" pitchFamily="18" charset="0"/>
              </a:rPr>
              <a:t>MỘT SỐ THUẬT </a:t>
            </a:r>
            <a:r>
              <a:rPr lang="en-US" altLang="en-US" sz="3200" dirty="0" smtClean="0">
                <a:latin typeface="Times New Roman" pitchFamily="18" charset="0"/>
                <a:cs typeface="Times New Roman" pitchFamily="18" charset="0"/>
              </a:rPr>
              <a:t>NG</a:t>
            </a:r>
            <a:r>
              <a:rPr lang="en-US" altLang="en-US" sz="2800" dirty="0" smtClean="0">
                <a:latin typeface="Times New Roman" pitchFamily="18" charset="0"/>
                <a:cs typeface="Times New Roman" pitchFamily="18" charset="0"/>
              </a:rPr>
              <a:t>Ữ</a:t>
            </a:r>
            <a:r>
              <a:rPr lang="en-US" altLang="en-US" sz="3200" dirty="0" smtClean="0">
                <a:latin typeface="Times New Roman" pitchFamily="18" charset="0"/>
                <a:cs typeface="Times New Roman" pitchFamily="18" charset="0"/>
              </a:rPr>
              <a:t> </a:t>
            </a:r>
            <a:endParaRPr lang="en-US" altLang="en-US" sz="3200" dirty="0">
              <a:latin typeface="Times New Roman" pitchFamily="18" charset="0"/>
              <a:cs typeface="Times New Roman" pitchFamily="18" charset="0"/>
            </a:endParaRPr>
          </a:p>
        </p:txBody>
      </p:sp>
      <p:sp>
        <p:nvSpPr>
          <p:cNvPr id="3" name="Rectangle 2"/>
          <p:cNvSpPr/>
          <p:nvPr/>
        </p:nvSpPr>
        <p:spPr>
          <a:xfrm>
            <a:off x="629433" y="990600"/>
            <a:ext cx="8133567" cy="954107"/>
          </a:xfrm>
          <a:prstGeom prst="rect">
            <a:avLst/>
          </a:prstGeom>
        </p:spPr>
        <p:txBody>
          <a:bodyPr wrap="square">
            <a:spAutoFit/>
          </a:bodyPr>
          <a:lstStyle/>
          <a:p>
            <a:r>
              <a:rPr lang="vi-VN" sz="2800" b="1" dirty="0" smtClean="0">
                <a:latin typeface="Times New Roman" pitchFamily="18" charset="0"/>
                <a:cs typeface="Times New Roman" pitchFamily="18" charset="0"/>
              </a:rPr>
              <a:t>Vùng nội thủy:  là vùng nước nằm bên trong thềm cơ sở</a:t>
            </a:r>
            <a:endParaRPr lang="vi-VN" sz="2800" b="1" dirty="0">
              <a:latin typeface="Times New Roman" pitchFamily="18" charset="0"/>
              <a:cs typeface="Times New Roman" pitchFamily="18" charset="0"/>
            </a:endParaRPr>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15180"/>
            <a:ext cx="9144000" cy="5095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5"/>
          <p:cNvSpPr txBox="1">
            <a:spLocks noChangeArrowheads="1"/>
          </p:cNvSpPr>
          <p:nvPr/>
        </p:nvSpPr>
        <p:spPr bwMode="auto">
          <a:xfrm>
            <a:off x="685426" y="1991380"/>
            <a:ext cx="7769412" cy="523220"/>
          </a:xfrm>
          <a:prstGeom prst="rect">
            <a:avLst/>
          </a:prstGeom>
          <a:gradFill rotWithShape="1">
            <a:gsLst>
              <a:gs pos="0">
                <a:srgbClr val="FF6600"/>
              </a:gs>
              <a:gs pos="50000">
                <a:srgbClr val="FFFFFF"/>
              </a:gs>
              <a:gs pos="100000">
                <a:srgbClr val="FF6600"/>
              </a:gs>
            </a:gsLst>
            <a:lin ang="5400000" scaled="1"/>
          </a:gradFill>
          <a:ln>
            <a:noFill/>
          </a:ln>
          <a:effectLst>
            <a:softEdge rad="12700"/>
          </a:effectLst>
          <a:scene3d>
            <a:camera prst="orthographicFront"/>
            <a:lightRig rig="threePt" dir="t"/>
          </a:scene3d>
          <a:sp3d>
            <a:bevelT w="139700" prst="cross"/>
          </a:sp3d>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ctr"/>
            <a:r>
              <a:rPr lang="en-US" sz="2800" b="1" dirty="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Vùng</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biển</a:t>
            </a:r>
            <a:r>
              <a:rPr lang="en-US" sz="2800" b="1" dirty="0" smtClean="0">
                <a:solidFill>
                  <a:schemeClr val="bg1"/>
                </a:solidFill>
                <a:latin typeface="Times New Roman" pitchFamily="18" charset="0"/>
                <a:cs typeface="Times New Roman" pitchFamily="18" charset="0"/>
              </a:rPr>
              <a:t> </a:t>
            </a:r>
            <a:r>
              <a:rPr lang="en-US" sz="2800" b="1" dirty="0" err="1" smtClean="0">
                <a:solidFill>
                  <a:schemeClr val="bg1"/>
                </a:solidFill>
                <a:latin typeface="Times New Roman" pitchFamily="18" charset="0"/>
                <a:cs typeface="Times New Roman" pitchFamily="18" charset="0"/>
              </a:rPr>
              <a:t>Việt</a:t>
            </a:r>
            <a:r>
              <a:rPr lang="en-US" sz="2800" b="1" dirty="0" smtClean="0">
                <a:solidFill>
                  <a:schemeClr val="bg1"/>
                </a:solidFill>
                <a:latin typeface="Times New Roman" pitchFamily="18" charset="0"/>
                <a:cs typeface="Times New Roman" pitchFamily="18" charset="0"/>
              </a:rPr>
              <a:t> Nam </a:t>
            </a:r>
            <a:endParaRPr lang="en-US" sz="2800" b="1" dirty="0">
              <a:solidFill>
                <a:schemeClr val="bg1"/>
              </a:solidFill>
              <a:latin typeface="Times New Roman" pitchFamily="18" charset="0"/>
              <a:cs typeface="Times New Roman" pitchFamily="18" charset="0"/>
            </a:endParaRPr>
          </a:p>
        </p:txBody>
      </p:sp>
      <p:sp>
        <p:nvSpPr>
          <p:cNvPr id="6" name="Rectangle 6"/>
          <p:cNvSpPr>
            <a:spLocks noChangeArrowheads="1"/>
          </p:cNvSpPr>
          <p:nvPr/>
        </p:nvSpPr>
        <p:spPr bwMode="auto">
          <a:xfrm>
            <a:off x="2058147" y="3886900"/>
            <a:ext cx="1905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a:spAutoFit/>
          </a:bodyPr>
          <a:lstStyle/>
          <a:p>
            <a:pPr algn="ctr"/>
            <a:r>
              <a:rPr lang="en-US" altLang="en-US" sz="2400" b="1" dirty="0" err="1" smtClean="0">
                <a:solidFill>
                  <a:schemeClr val="bg1"/>
                </a:solidFill>
                <a:latin typeface="Times New Roman" pitchFamily="18" charset="0"/>
                <a:cs typeface="Times New Roman" pitchFamily="18" charset="0"/>
              </a:rPr>
              <a:t>Đường</a:t>
            </a:r>
            <a:r>
              <a:rPr lang="en-US" altLang="en-US" sz="2400" b="1" dirty="0" smtClean="0">
                <a:solidFill>
                  <a:schemeClr val="bg1"/>
                </a:solidFill>
                <a:latin typeface="Times New Roman" pitchFamily="18" charset="0"/>
                <a:cs typeface="Times New Roman" pitchFamily="18" charset="0"/>
              </a:rPr>
              <a:t> </a:t>
            </a:r>
            <a:r>
              <a:rPr lang="en-US" altLang="en-US" sz="2400" b="1" dirty="0" err="1" smtClean="0">
                <a:solidFill>
                  <a:schemeClr val="bg1"/>
                </a:solidFill>
                <a:latin typeface="Times New Roman" pitchFamily="18" charset="0"/>
                <a:cs typeface="Times New Roman" pitchFamily="18" charset="0"/>
              </a:rPr>
              <a:t>cơ</a:t>
            </a:r>
            <a:r>
              <a:rPr lang="en-US" altLang="en-US" sz="2400" b="1" dirty="0" smtClean="0">
                <a:solidFill>
                  <a:schemeClr val="bg1"/>
                </a:solidFill>
                <a:latin typeface="Times New Roman" pitchFamily="18" charset="0"/>
                <a:cs typeface="Times New Roman" pitchFamily="18" charset="0"/>
              </a:rPr>
              <a:t> </a:t>
            </a:r>
            <a:r>
              <a:rPr lang="en-US" altLang="en-US" sz="2400" b="1" dirty="0" err="1" smtClean="0">
                <a:solidFill>
                  <a:schemeClr val="bg1"/>
                </a:solidFill>
                <a:latin typeface="Times New Roman" pitchFamily="18" charset="0"/>
                <a:cs typeface="Times New Roman" pitchFamily="18" charset="0"/>
              </a:rPr>
              <a:t>sở</a:t>
            </a:r>
            <a:endParaRPr lang="en-US" altLang="en-US" sz="2400" b="1" dirty="0">
              <a:solidFill>
                <a:schemeClr val="bg1"/>
              </a:solidFill>
              <a:latin typeface="Times New Roman" pitchFamily="18" charset="0"/>
              <a:cs typeface="Times New Roman" pitchFamily="18" charset="0"/>
            </a:endParaRPr>
          </a:p>
        </p:txBody>
      </p:sp>
      <p:sp>
        <p:nvSpPr>
          <p:cNvPr id="7" name="Line 7"/>
          <p:cNvSpPr>
            <a:spLocks noChangeShapeType="1"/>
          </p:cNvSpPr>
          <p:nvPr/>
        </p:nvSpPr>
        <p:spPr bwMode="auto">
          <a:xfrm flipH="1">
            <a:off x="1677147" y="4267200"/>
            <a:ext cx="989853" cy="533615"/>
          </a:xfrm>
          <a:prstGeom prst="line">
            <a:avLst/>
          </a:prstGeom>
          <a:noFill/>
          <a:ln w="38100">
            <a:solidFill>
              <a:sysClr val="windowText" lastClr="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vi-VN" sz="1800" b="0" i="0" u="none" strike="noStrike" kern="0" cap="none" spc="0" normalizeH="0" baseline="0" noProof="0" smtClean="0">
              <a:ln>
                <a:noFill/>
              </a:ln>
              <a:solidFill>
                <a:sysClr val="windowText" lastClr="000000"/>
              </a:solidFill>
              <a:effectLst/>
              <a:uLnTx/>
              <a:uFillTx/>
            </a:endParaRPr>
          </a:p>
        </p:txBody>
      </p:sp>
      <p:sp>
        <p:nvSpPr>
          <p:cNvPr id="9" name="Line 9"/>
          <p:cNvSpPr>
            <a:spLocks noChangeShapeType="1"/>
          </p:cNvSpPr>
          <p:nvPr/>
        </p:nvSpPr>
        <p:spPr bwMode="auto">
          <a:xfrm flipH="1">
            <a:off x="1075765" y="3428946"/>
            <a:ext cx="1210235" cy="1459478"/>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vi-VN" sz="1800" b="0" i="0" u="none" strike="noStrike" kern="0" cap="none" spc="0" normalizeH="0" baseline="0" noProof="0" smtClean="0">
              <a:ln>
                <a:noFill/>
              </a:ln>
              <a:solidFill>
                <a:sysClr val="windowText" lastClr="000000"/>
              </a:solidFill>
              <a:effectLst/>
              <a:uLnTx/>
              <a:uFillTx/>
            </a:endParaRPr>
          </a:p>
        </p:txBody>
      </p:sp>
      <p:sp>
        <p:nvSpPr>
          <p:cNvPr id="2" name="Rectangle 1"/>
          <p:cNvSpPr/>
          <p:nvPr/>
        </p:nvSpPr>
        <p:spPr>
          <a:xfrm>
            <a:off x="1869345" y="3059614"/>
            <a:ext cx="1595309" cy="369332"/>
          </a:xfrm>
          <a:prstGeom prst="rect">
            <a:avLst/>
          </a:prstGeom>
        </p:spPr>
        <p:txBody>
          <a:bodyPr wrap="none">
            <a:spAutoFit/>
          </a:bodyPr>
          <a:lstStyle/>
          <a:p>
            <a:r>
              <a:rPr lang="vi-VN" b="1" dirty="0">
                <a:solidFill>
                  <a:schemeClr val="bg1"/>
                </a:solidFill>
                <a:latin typeface="Times New Roman" pitchFamily="18" charset="0"/>
                <a:cs typeface="Times New Roman" pitchFamily="18" charset="0"/>
              </a:rPr>
              <a:t>Vùng nội thủy</a:t>
            </a:r>
            <a:endParaRPr lang="vi-VN" dirty="0">
              <a:solidFill>
                <a:schemeClr val="bg1"/>
              </a:solidFill>
            </a:endParaRPr>
          </a:p>
        </p:txBody>
      </p:sp>
    </p:spTree>
    <p:extLst>
      <p:ext uri="{BB962C8B-B14F-4D97-AF65-F5344CB8AC3E}">
        <p14:creationId xmlns:p14="http://schemas.microsoft.com/office/powerpoint/2010/main" val="38464576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a:spLocks noGrp="1" noChangeArrowheads="1"/>
          </p:cNvSpPr>
          <p:nvPr>
            <p:ph type="title"/>
          </p:nvPr>
        </p:nvSpPr>
        <p:spPr>
          <a:xfrm>
            <a:off x="457200" y="304800"/>
            <a:ext cx="8229600" cy="563562"/>
          </a:xfrm>
        </p:spPr>
        <p:txBody>
          <a:bodyPr/>
          <a:lstStyle/>
          <a:p>
            <a:pPr lvl="4"/>
            <a:r>
              <a:rPr lang="en-US" altLang="en-US" sz="3200" dirty="0">
                <a:latin typeface="Times New Roman" pitchFamily="18" charset="0"/>
                <a:cs typeface="Times New Roman" pitchFamily="18" charset="0"/>
              </a:rPr>
              <a:t>MỘT SỐ THUẬT </a:t>
            </a:r>
            <a:r>
              <a:rPr lang="en-US" altLang="en-US" sz="3200" dirty="0" smtClean="0">
                <a:latin typeface="Times New Roman" pitchFamily="18" charset="0"/>
                <a:cs typeface="Times New Roman" pitchFamily="18" charset="0"/>
              </a:rPr>
              <a:t>NG</a:t>
            </a:r>
            <a:r>
              <a:rPr lang="en-US" altLang="en-US" sz="2800" dirty="0" smtClean="0">
                <a:latin typeface="Times New Roman" pitchFamily="18" charset="0"/>
                <a:cs typeface="Times New Roman" pitchFamily="18" charset="0"/>
              </a:rPr>
              <a:t>Ữ</a:t>
            </a:r>
            <a:r>
              <a:rPr lang="en-US" altLang="en-US" sz="3200" dirty="0" smtClean="0">
                <a:latin typeface="Times New Roman" pitchFamily="18" charset="0"/>
                <a:cs typeface="Times New Roman" pitchFamily="18" charset="0"/>
              </a:rPr>
              <a:t> </a:t>
            </a:r>
            <a:endParaRPr lang="en-US" altLang="en-US" sz="3200" dirty="0">
              <a:latin typeface="Times New Roman" pitchFamily="18" charset="0"/>
              <a:cs typeface="Times New Roman" pitchFamily="18" charset="0"/>
            </a:endParaRPr>
          </a:p>
        </p:txBody>
      </p:sp>
      <p:sp>
        <p:nvSpPr>
          <p:cNvPr id="10" name="Rectangle 2"/>
          <p:cNvSpPr txBox="1">
            <a:spLocks noChangeArrowheads="1"/>
          </p:cNvSpPr>
          <p:nvPr/>
        </p:nvSpPr>
        <p:spPr bwMode="white">
          <a:xfrm>
            <a:off x="0" y="914400"/>
            <a:ext cx="9144000" cy="838200"/>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pPr algn="just"/>
            <a:r>
              <a:rPr lang="vi-VN" sz="2800" b="0" dirty="0">
                <a:latin typeface="Times New Roman" pitchFamily="18" charset="0"/>
                <a:cs typeface="Times New Roman" pitchFamily="18" charset="0"/>
              </a:rPr>
              <a:t>- </a:t>
            </a:r>
            <a:r>
              <a:rPr lang="vi-VN" sz="2800" b="0" dirty="0" smtClean="0">
                <a:latin typeface="Times New Roman" pitchFamily="18" charset="0"/>
                <a:cs typeface="Times New Roman" pitchFamily="18" charset="0"/>
              </a:rPr>
              <a:t>Đường </a:t>
            </a:r>
            <a:r>
              <a:rPr lang="vi-VN" sz="2800" b="0" dirty="0">
                <a:latin typeface="Times New Roman" pitchFamily="18" charset="0"/>
                <a:cs typeface="Times New Roman" pitchFamily="18" charset="0"/>
              </a:rPr>
              <a:t>cơ sở:  Là đường dùng làm căn cứ để tính chiều rộng lãnh hải và các vùng biển khác. Có 2 loại đường cơ sở:</a:t>
            </a:r>
            <a:endParaRPr lang="en-US" sz="2800" b="0" dirty="0">
              <a:latin typeface="Times New Roman" pitchFamily="18" charset="0"/>
              <a:cs typeface="Times New Roman" pitchFamily="18" charset="0"/>
            </a:endParaRPr>
          </a:p>
        </p:txBody>
      </p:sp>
      <p:pic>
        <p:nvPicPr>
          <p:cNvPr id="1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733800" y="1838898"/>
            <a:ext cx="5410200" cy="5019101"/>
          </a:xfrm>
          <a:noFill/>
        </p:spPr>
      </p:pic>
      <p:sp>
        <p:nvSpPr>
          <p:cNvPr id="12" name="Rectangle 4"/>
          <p:cNvSpPr>
            <a:spLocks noChangeArrowheads="1"/>
          </p:cNvSpPr>
          <p:nvPr/>
        </p:nvSpPr>
        <p:spPr bwMode="auto">
          <a:xfrm>
            <a:off x="6400800" y="2362200"/>
            <a:ext cx="1905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a:spAutoFit/>
          </a:bodyPr>
          <a:lstStyle/>
          <a:p>
            <a:pPr algn="ctr"/>
            <a:r>
              <a:rPr lang="en-US" altLang="en-US" sz="2400" b="1" dirty="0" err="1" smtClean="0">
                <a:solidFill>
                  <a:schemeClr val="bg1"/>
                </a:solidFill>
                <a:latin typeface="Times New Roman" pitchFamily="18" charset="0"/>
                <a:cs typeface="Times New Roman" pitchFamily="18" charset="0"/>
              </a:rPr>
              <a:t>Đường</a:t>
            </a:r>
            <a:r>
              <a:rPr lang="en-US" altLang="en-US" sz="2400" b="1" dirty="0" smtClean="0">
                <a:solidFill>
                  <a:schemeClr val="bg1"/>
                </a:solidFill>
                <a:latin typeface="Times New Roman" pitchFamily="18" charset="0"/>
                <a:cs typeface="Times New Roman" pitchFamily="18" charset="0"/>
              </a:rPr>
              <a:t> </a:t>
            </a:r>
            <a:r>
              <a:rPr lang="en-US" altLang="en-US" sz="2400" b="1" dirty="0" err="1" smtClean="0">
                <a:solidFill>
                  <a:schemeClr val="bg1"/>
                </a:solidFill>
                <a:latin typeface="Times New Roman" pitchFamily="18" charset="0"/>
                <a:cs typeface="Times New Roman" pitchFamily="18" charset="0"/>
              </a:rPr>
              <a:t>cơ</a:t>
            </a:r>
            <a:r>
              <a:rPr lang="en-US" altLang="en-US" sz="2400" b="1" dirty="0" smtClean="0">
                <a:solidFill>
                  <a:schemeClr val="bg1"/>
                </a:solidFill>
                <a:latin typeface="Times New Roman" pitchFamily="18" charset="0"/>
                <a:cs typeface="Times New Roman" pitchFamily="18" charset="0"/>
              </a:rPr>
              <a:t> </a:t>
            </a:r>
            <a:r>
              <a:rPr lang="en-US" altLang="en-US" sz="2400" b="1" dirty="0" err="1" smtClean="0">
                <a:solidFill>
                  <a:schemeClr val="bg1"/>
                </a:solidFill>
                <a:latin typeface="Times New Roman" pitchFamily="18" charset="0"/>
                <a:cs typeface="Times New Roman" pitchFamily="18" charset="0"/>
              </a:rPr>
              <a:t>sở</a:t>
            </a:r>
            <a:endParaRPr lang="en-US" altLang="en-US" sz="2400" b="1" dirty="0">
              <a:solidFill>
                <a:schemeClr val="bg1"/>
              </a:solidFill>
              <a:latin typeface="Times New Roman" pitchFamily="18" charset="0"/>
              <a:cs typeface="Times New Roman" pitchFamily="18" charset="0"/>
            </a:endParaRPr>
          </a:p>
        </p:txBody>
      </p:sp>
      <p:sp>
        <p:nvSpPr>
          <p:cNvPr id="13" name="Line 5"/>
          <p:cNvSpPr>
            <a:spLocks noChangeShapeType="1"/>
          </p:cNvSpPr>
          <p:nvPr/>
        </p:nvSpPr>
        <p:spPr bwMode="auto">
          <a:xfrm flipH="1">
            <a:off x="6019800" y="2743200"/>
            <a:ext cx="990600" cy="914400"/>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14" name="Rectangle 6"/>
          <p:cNvSpPr>
            <a:spLocks noChangeArrowheads="1"/>
          </p:cNvSpPr>
          <p:nvPr/>
        </p:nvSpPr>
        <p:spPr bwMode="auto">
          <a:xfrm>
            <a:off x="0" y="2362200"/>
            <a:ext cx="36576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vi-VN" sz="2400" b="1" dirty="0" smtClean="0">
                <a:latin typeface="Times New Roman" pitchFamily="18" charset="0"/>
                <a:cs typeface="Times New Roman" pitchFamily="18" charset="0"/>
              </a:rPr>
              <a:t>+</a:t>
            </a:r>
            <a:r>
              <a:rPr lang="en-US" sz="2400" b="1" dirty="0">
                <a:latin typeface="Times New Roman" pitchFamily="18" charset="0"/>
                <a:cs typeface="Times New Roman" pitchFamily="18" charset="0"/>
              </a:rPr>
              <a:t> </a:t>
            </a:r>
            <a:r>
              <a:rPr lang="vi-VN" sz="2400" b="1" i="1" dirty="0" smtClean="0">
                <a:latin typeface="Times New Roman" pitchFamily="18" charset="0"/>
                <a:cs typeface="Times New Roman" pitchFamily="18" charset="0"/>
              </a:rPr>
              <a:t>Đ­ường </a:t>
            </a:r>
            <a:r>
              <a:rPr lang="vi-VN" sz="2400" b="1" i="1" dirty="0">
                <a:latin typeface="Times New Roman" pitchFamily="18" charset="0"/>
                <a:cs typeface="Times New Roman" pitchFamily="18" charset="0"/>
              </a:rPr>
              <a:t>cơ sở thông thường:</a:t>
            </a:r>
            <a:r>
              <a:rPr lang="vi-VN" sz="2400" b="1" dirty="0">
                <a:latin typeface="Times New Roman" pitchFamily="18" charset="0"/>
                <a:cs typeface="Times New Roman" pitchFamily="18" charset="0"/>
              </a:rPr>
              <a:t> </a:t>
            </a:r>
          </a:p>
          <a:p>
            <a:pPr algn="just"/>
            <a:r>
              <a:rPr lang="vi-VN" sz="2400" dirty="0" smtClean="0">
                <a:latin typeface="Times New Roman" pitchFamily="18" charset="0"/>
                <a:cs typeface="Times New Roman" pitchFamily="18" charset="0"/>
              </a:rPr>
              <a:t>    Là đường sử dụng ngấn nước triều thấp nhất ven bờ biển hoặc hải đảo. </a:t>
            </a:r>
            <a:endParaRPr lang="vi-VN" sz="2400" u="sng" dirty="0">
              <a:latin typeface="Times New Roman" pitchFamily="18" charset="0"/>
              <a:cs typeface="Times New Roman" pitchFamily="18" charset="0"/>
            </a:endParaRPr>
          </a:p>
          <a:p>
            <a:pPr algn="just"/>
            <a:r>
              <a:rPr lang="vi-VN" sz="2400" b="1" dirty="0" smtClean="0">
                <a:latin typeface="Times New Roman" pitchFamily="18" charset="0"/>
                <a:cs typeface="Times New Roman" pitchFamily="18" charset="0"/>
              </a:rPr>
              <a:t>+</a:t>
            </a:r>
            <a:r>
              <a:rPr lang="en-US" sz="2400" b="1" dirty="0" smtClean="0">
                <a:latin typeface="Times New Roman" pitchFamily="18" charset="0"/>
                <a:cs typeface="Times New Roman" pitchFamily="18" charset="0"/>
              </a:rPr>
              <a:t> </a:t>
            </a:r>
            <a:r>
              <a:rPr lang="vi-VN" sz="2400" b="1" i="1" dirty="0" smtClean="0">
                <a:latin typeface="Times New Roman" pitchFamily="18" charset="0"/>
                <a:cs typeface="Times New Roman" pitchFamily="18" charset="0"/>
              </a:rPr>
              <a:t>Đ­ường </a:t>
            </a:r>
            <a:r>
              <a:rPr lang="vi-VN" sz="2400" b="1" i="1" dirty="0">
                <a:latin typeface="Times New Roman" pitchFamily="18" charset="0"/>
                <a:cs typeface="Times New Roman" pitchFamily="18" charset="0"/>
              </a:rPr>
              <a:t>cơ sở thẳng:</a:t>
            </a:r>
            <a:r>
              <a:rPr lang="vi-VN" sz="2400" b="1" dirty="0">
                <a:latin typeface="Times New Roman" pitchFamily="18" charset="0"/>
                <a:cs typeface="Times New Roman" pitchFamily="18" charset="0"/>
              </a:rPr>
              <a:t> </a:t>
            </a:r>
          </a:p>
          <a:p>
            <a:pPr algn="just"/>
            <a:r>
              <a:rPr lang="vi-VN" sz="2400" b="1" dirty="0">
                <a:latin typeface="Times New Roman" pitchFamily="18" charset="0"/>
                <a:cs typeface="Times New Roman" pitchFamily="18" charset="0"/>
              </a:rPr>
              <a:t>     </a:t>
            </a:r>
            <a:r>
              <a:rPr lang="vi-VN" sz="2400" dirty="0">
                <a:latin typeface="Times New Roman" pitchFamily="18" charset="0"/>
                <a:cs typeface="Times New Roman" pitchFamily="18" charset="0"/>
              </a:rPr>
              <a:t>Là đường nối các điểm hoặc đảo nhô ra nhất của bờ biển lục địa hoặc đảo. </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3571412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linds(horizontal)">
                                      <p:cBhvr>
                                        <p:cTn id="10" dur="500"/>
                                        <p:tgtEl>
                                          <p:spTgt spid="12"/>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linds(horizont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4">
                                            <p:txEl>
                                              <p:pRg st="0" end="0"/>
                                            </p:txEl>
                                          </p:spTgt>
                                        </p:tgtEl>
                                        <p:attrNameLst>
                                          <p:attrName>style.visibility</p:attrName>
                                        </p:attrNameLst>
                                      </p:cBhvr>
                                      <p:to>
                                        <p:strVal val="visible"/>
                                      </p:to>
                                    </p:set>
                                    <p:animEffect transition="in" filter="blinds(horizontal)">
                                      <p:cBhvr>
                                        <p:cTn id="18" dur="500"/>
                                        <p:tgtEl>
                                          <p:spTgt spid="1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4">
                                            <p:txEl>
                                              <p:pRg st="1" end="1"/>
                                            </p:txEl>
                                          </p:spTgt>
                                        </p:tgtEl>
                                        <p:attrNameLst>
                                          <p:attrName>style.visibility</p:attrName>
                                        </p:attrNameLst>
                                      </p:cBhvr>
                                      <p:to>
                                        <p:strVal val="visible"/>
                                      </p:to>
                                    </p:set>
                                    <p:animEffect transition="in" filter="blinds(horizontal)">
                                      <p:cBhvr>
                                        <p:cTn id="23" dur="500"/>
                                        <p:tgtEl>
                                          <p:spTgt spid="1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14">
                                            <p:txEl>
                                              <p:pRg st="2" end="2"/>
                                            </p:txEl>
                                          </p:spTgt>
                                        </p:tgtEl>
                                        <p:attrNameLst>
                                          <p:attrName>style.visibility</p:attrName>
                                        </p:attrNameLst>
                                      </p:cBhvr>
                                      <p:to>
                                        <p:strVal val="visible"/>
                                      </p:to>
                                    </p:set>
                                    <p:animEffect transition="in" filter="blinds(horizontal)">
                                      <p:cBhvr>
                                        <p:cTn id="28" dur="500"/>
                                        <p:tgtEl>
                                          <p:spTgt spid="14">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14">
                                            <p:txEl>
                                              <p:pRg st="3" end="3"/>
                                            </p:txEl>
                                          </p:spTgt>
                                        </p:tgtEl>
                                        <p:attrNameLst>
                                          <p:attrName>style.visibility</p:attrName>
                                        </p:attrNameLst>
                                      </p:cBhvr>
                                      <p:to>
                                        <p:strVal val="visible"/>
                                      </p:to>
                                    </p:set>
                                    <p:animEffect transition="in" filter="blinds(horizontal)">
                                      <p:cBhvr>
                                        <p:cTn id="33"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a:spLocks noGrp="1" noChangeArrowheads="1"/>
          </p:cNvSpPr>
          <p:nvPr>
            <p:ph type="title"/>
          </p:nvPr>
        </p:nvSpPr>
        <p:spPr>
          <a:xfrm>
            <a:off x="457200" y="304800"/>
            <a:ext cx="8229600" cy="563562"/>
          </a:xfrm>
        </p:spPr>
        <p:txBody>
          <a:bodyPr/>
          <a:lstStyle/>
          <a:p>
            <a:pPr lvl="4"/>
            <a:r>
              <a:rPr lang="en-US" altLang="en-US" sz="3200" dirty="0">
                <a:latin typeface="Times New Roman" pitchFamily="18" charset="0"/>
                <a:cs typeface="Times New Roman" pitchFamily="18" charset="0"/>
              </a:rPr>
              <a:t>MỘT SỐ THUẬT </a:t>
            </a:r>
            <a:r>
              <a:rPr lang="en-US" altLang="en-US" sz="3200" dirty="0" smtClean="0">
                <a:latin typeface="Times New Roman" pitchFamily="18" charset="0"/>
                <a:cs typeface="Times New Roman" pitchFamily="18" charset="0"/>
              </a:rPr>
              <a:t>NG</a:t>
            </a:r>
            <a:r>
              <a:rPr lang="en-US" altLang="en-US" sz="2800" dirty="0" smtClean="0">
                <a:latin typeface="Times New Roman" pitchFamily="18" charset="0"/>
                <a:cs typeface="Times New Roman" pitchFamily="18" charset="0"/>
              </a:rPr>
              <a:t>Ữ</a:t>
            </a:r>
            <a:r>
              <a:rPr lang="en-US" altLang="en-US" sz="3200" dirty="0" smtClean="0">
                <a:latin typeface="Times New Roman" pitchFamily="18" charset="0"/>
                <a:cs typeface="Times New Roman" pitchFamily="18" charset="0"/>
              </a:rPr>
              <a:t> </a:t>
            </a:r>
            <a:endParaRPr lang="en-US" altLang="en-US" sz="3200" dirty="0">
              <a:latin typeface="Times New Roman" pitchFamily="18" charset="0"/>
              <a:cs typeface="Times New Roman" pitchFamily="18" charset="0"/>
            </a:endParaRPr>
          </a:p>
        </p:txBody>
      </p:sp>
      <p:sp>
        <p:nvSpPr>
          <p:cNvPr id="9" name="Rectangle 2"/>
          <p:cNvSpPr>
            <a:spLocks noChangeArrowheads="1"/>
          </p:cNvSpPr>
          <p:nvPr/>
        </p:nvSpPr>
        <p:spPr bwMode="auto">
          <a:xfrm>
            <a:off x="0" y="914400"/>
            <a:ext cx="91440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b="1" dirty="0" err="1" smtClean="0">
                <a:latin typeface="Times New Roman" pitchFamily="18" charset="0"/>
                <a:cs typeface="Times New Roman" pitchFamily="18" charset="0"/>
              </a:rPr>
              <a:t>Lãnh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hải</a:t>
            </a:r>
            <a:r>
              <a:rPr lang="en-US" sz="2800" b="1" dirty="0" smtClean="0">
                <a:latin typeface="Times New Roman" pitchFamily="18" charset="0"/>
                <a:cs typeface="Times New Roman" pitchFamily="18" charset="0"/>
              </a:rPr>
              <a:t>:</a:t>
            </a:r>
            <a:r>
              <a:rPr lang="en-US" sz="2800" b="1" i="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vùng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rộng</a:t>
            </a:r>
            <a:r>
              <a:rPr lang="en-US" sz="2800" b="1" dirty="0" smtClean="0">
                <a:latin typeface="Times New Roman" pitchFamily="18" charset="0"/>
                <a:cs typeface="Times New Roman" pitchFamily="18" charset="0"/>
              </a:rPr>
              <a:t> </a:t>
            </a:r>
            <a:r>
              <a:rPr lang="en-US" sz="2800" b="1" dirty="0">
                <a:latin typeface="Times New Roman" pitchFamily="18" charset="0"/>
                <a:cs typeface="Times New Roman" pitchFamily="18" charset="0"/>
              </a:rPr>
              <a:t>12 </a:t>
            </a:r>
            <a:r>
              <a:rPr lang="en-US" sz="2800" b="1" dirty="0" err="1" smtClean="0">
                <a:latin typeface="Times New Roman" pitchFamily="18" charset="0"/>
                <a:cs typeface="Times New Roman" pitchFamily="18" charset="0"/>
              </a:rPr>
              <a:t>hải</a:t>
            </a:r>
            <a:r>
              <a:rPr lang="en-US" sz="2800" b="1" dirty="0" smtClean="0">
                <a:latin typeface="Times New Roman" pitchFamily="18" charset="0"/>
                <a:cs typeface="Times New Roman" pitchFamily="18" charset="0"/>
              </a:rPr>
              <a:t> </a:t>
            </a:r>
            <a:r>
              <a:rPr lang="en-US" sz="2800" b="1" dirty="0" err="1">
                <a:latin typeface="Times New Roman" pitchFamily="18" charset="0"/>
                <a:cs typeface="Times New Roman" pitchFamily="18" charset="0"/>
              </a:rPr>
              <a:t>lý</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tính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a:t>
            </a:r>
            <a:r>
              <a:rPr lang="en-US" sz="2800" b="1" dirty="0" smtClean="0">
                <a:latin typeface="Times New Roman" pitchFamily="18" charset="0"/>
                <a:cs typeface="Times New Roman" pitchFamily="18" charset="0"/>
              </a:rPr>
              <a:t> </a:t>
            </a:r>
            <a:r>
              <a:rPr lang="vi-VN" sz="2800" b="1" dirty="0" smtClean="0">
                <a:latin typeface="Times New Roman" pitchFamily="18" charset="0"/>
                <a:cs typeface="Times New Roman" pitchFamily="18" charset="0"/>
              </a:rPr>
              <a:t>đường cơ sở có </a:t>
            </a:r>
            <a:r>
              <a:rPr lang="vi-VN" sz="2800" b="1" dirty="0">
                <a:latin typeface="Times New Roman" pitchFamily="18" charset="0"/>
                <a:cs typeface="Times New Roman" pitchFamily="18" charset="0"/>
              </a:rPr>
              <a:t>chế độ pháp lý tương tự như lãnh thổ đất liền.</a:t>
            </a:r>
            <a:endParaRPr lang="en-US" sz="2800" b="1" dirty="0">
              <a:latin typeface="Times New Roman" pitchFamily="18" charset="0"/>
              <a:cs typeface="Times New Roman" pitchFamily="18" charset="0"/>
            </a:endParaRPr>
          </a:p>
        </p:txBody>
      </p:sp>
      <p:grpSp>
        <p:nvGrpSpPr>
          <p:cNvPr id="15" name="Group 3"/>
          <p:cNvGrpSpPr>
            <a:grpSpLocks/>
          </p:cNvGrpSpPr>
          <p:nvPr/>
        </p:nvGrpSpPr>
        <p:grpSpPr bwMode="auto">
          <a:xfrm>
            <a:off x="0" y="2286000"/>
            <a:ext cx="9144000" cy="4953000"/>
            <a:chOff x="0" y="528"/>
            <a:chExt cx="5760" cy="3408"/>
          </a:xfrm>
        </p:grpSpPr>
        <p:pic>
          <p:nvPicPr>
            <p:cNvPr id="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28"/>
              <a:ext cx="2293" cy="3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Freeform 5"/>
            <p:cNvSpPr>
              <a:spLocks/>
            </p:cNvSpPr>
            <p:nvPr/>
          </p:nvSpPr>
          <p:spPr bwMode="auto">
            <a:xfrm>
              <a:off x="0" y="2496"/>
              <a:ext cx="2256" cy="288"/>
            </a:xfrm>
            <a:custGeom>
              <a:avLst/>
              <a:gdLst>
                <a:gd name="T0" fmla="*/ 0 w 2256"/>
                <a:gd name="T1" fmla="*/ 0 h 288"/>
                <a:gd name="T2" fmla="*/ 240 w 2256"/>
                <a:gd name="T3" fmla="*/ 96 h 288"/>
                <a:gd name="T4" fmla="*/ 432 w 2256"/>
                <a:gd name="T5" fmla="*/ 144 h 288"/>
                <a:gd name="T6" fmla="*/ 672 w 2256"/>
                <a:gd name="T7" fmla="*/ 144 h 288"/>
                <a:gd name="T8" fmla="*/ 1104 w 2256"/>
                <a:gd name="T9" fmla="*/ 144 h 288"/>
                <a:gd name="T10" fmla="*/ 1728 w 2256"/>
                <a:gd name="T11" fmla="*/ 192 h 288"/>
                <a:gd name="T12" fmla="*/ 2016 w 2256"/>
                <a:gd name="T13" fmla="*/ 240 h 288"/>
                <a:gd name="T14" fmla="*/ 2256 w 2256"/>
                <a:gd name="T15" fmla="*/ 288 h 288"/>
                <a:gd name="T16" fmla="*/ 0 60000 65536"/>
                <a:gd name="T17" fmla="*/ 0 60000 65536"/>
                <a:gd name="T18" fmla="*/ 0 60000 65536"/>
                <a:gd name="T19" fmla="*/ 0 60000 65536"/>
                <a:gd name="T20" fmla="*/ 0 60000 65536"/>
                <a:gd name="T21" fmla="*/ 0 60000 65536"/>
                <a:gd name="T22" fmla="*/ 0 60000 65536"/>
                <a:gd name="T23" fmla="*/ 0 60000 65536"/>
                <a:gd name="T24" fmla="*/ 0 w 2256"/>
                <a:gd name="T25" fmla="*/ 0 h 288"/>
                <a:gd name="T26" fmla="*/ 2256 w 2256"/>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56" h="288">
                  <a:moveTo>
                    <a:pt x="0" y="0"/>
                  </a:moveTo>
                  <a:lnTo>
                    <a:pt x="240" y="96"/>
                  </a:lnTo>
                  <a:lnTo>
                    <a:pt x="432" y="144"/>
                  </a:lnTo>
                  <a:lnTo>
                    <a:pt x="672" y="144"/>
                  </a:lnTo>
                  <a:lnTo>
                    <a:pt x="1104" y="144"/>
                  </a:lnTo>
                  <a:lnTo>
                    <a:pt x="1728" y="192"/>
                  </a:lnTo>
                  <a:lnTo>
                    <a:pt x="2016" y="240"/>
                  </a:lnTo>
                  <a:lnTo>
                    <a:pt x="2256" y="288"/>
                  </a:lnTo>
                </a:path>
              </a:pathLst>
            </a:custGeom>
            <a:noFill/>
            <a:ln w="28575">
              <a:solidFill>
                <a:schemeClr val="tx1"/>
              </a:solidFill>
              <a:prstDash val="lgDashDot"/>
              <a:round/>
              <a:headEnd/>
              <a:tailEn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18" name="Freeform 6"/>
            <p:cNvSpPr>
              <a:spLocks/>
            </p:cNvSpPr>
            <p:nvPr/>
          </p:nvSpPr>
          <p:spPr bwMode="auto">
            <a:xfrm>
              <a:off x="0" y="2256"/>
              <a:ext cx="2256" cy="288"/>
            </a:xfrm>
            <a:custGeom>
              <a:avLst/>
              <a:gdLst>
                <a:gd name="T0" fmla="*/ 0 w 2256"/>
                <a:gd name="T1" fmla="*/ 0 h 288"/>
                <a:gd name="T2" fmla="*/ 240 w 2256"/>
                <a:gd name="T3" fmla="*/ 96 h 288"/>
                <a:gd name="T4" fmla="*/ 432 w 2256"/>
                <a:gd name="T5" fmla="*/ 144 h 288"/>
                <a:gd name="T6" fmla="*/ 672 w 2256"/>
                <a:gd name="T7" fmla="*/ 144 h 288"/>
                <a:gd name="T8" fmla="*/ 1104 w 2256"/>
                <a:gd name="T9" fmla="*/ 144 h 288"/>
                <a:gd name="T10" fmla="*/ 1728 w 2256"/>
                <a:gd name="T11" fmla="*/ 192 h 288"/>
                <a:gd name="T12" fmla="*/ 2016 w 2256"/>
                <a:gd name="T13" fmla="*/ 240 h 288"/>
                <a:gd name="T14" fmla="*/ 2256 w 2256"/>
                <a:gd name="T15" fmla="*/ 288 h 288"/>
                <a:gd name="T16" fmla="*/ 0 60000 65536"/>
                <a:gd name="T17" fmla="*/ 0 60000 65536"/>
                <a:gd name="T18" fmla="*/ 0 60000 65536"/>
                <a:gd name="T19" fmla="*/ 0 60000 65536"/>
                <a:gd name="T20" fmla="*/ 0 60000 65536"/>
                <a:gd name="T21" fmla="*/ 0 60000 65536"/>
                <a:gd name="T22" fmla="*/ 0 60000 65536"/>
                <a:gd name="T23" fmla="*/ 0 60000 65536"/>
                <a:gd name="T24" fmla="*/ 0 w 2256"/>
                <a:gd name="T25" fmla="*/ 0 h 288"/>
                <a:gd name="T26" fmla="*/ 2256 w 2256"/>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56" h="288">
                  <a:moveTo>
                    <a:pt x="0" y="0"/>
                  </a:moveTo>
                  <a:lnTo>
                    <a:pt x="240" y="96"/>
                  </a:lnTo>
                  <a:lnTo>
                    <a:pt x="432" y="144"/>
                  </a:lnTo>
                  <a:lnTo>
                    <a:pt x="672" y="144"/>
                  </a:lnTo>
                  <a:lnTo>
                    <a:pt x="1104" y="144"/>
                  </a:lnTo>
                  <a:lnTo>
                    <a:pt x="1728" y="192"/>
                  </a:lnTo>
                  <a:lnTo>
                    <a:pt x="2016" y="240"/>
                  </a:lnTo>
                  <a:lnTo>
                    <a:pt x="2256" y="288"/>
                  </a:lnTo>
                </a:path>
              </a:pathLst>
            </a:custGeom>
            <a:noFill/>
            <a:ln w="38100">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19" name="Freeform 7"/>
            <p:cNvSpPr>
              <a:spLocks/>
            </p:cNvSpPr>
            <p:nvPr/>
          </p:nvSpPr>
          <p:spPr bwMode="auto">
            <a:xfrm>
              <a:off x="0" y="1328"/>
              <a:ext cx="2256" cy="448"/>
            </a:xfrm>
            <a:custGeom>
              <a:avLst/>
              <a:gdLst>
                <a:gd name="T0" fmla="*/ 0 w 2256"/>
                <a:gd name="T1" fmla="*/ 16 h 448"/>
                <a:gd name="T2" fmla="*/ 576 w 2256"/>
                <a:gd name="T3" fmla="*/ 16 h 448"/>
                <a:gd name="T4" fmla="*/ 1296 w 2256"/>
                <a:gd name="T5" fmla="*/ 112 h 448"/>
                <a:gd name="T6" fmla="*/ 1968 w 2256"/>
                <a:gd name="T7" fmla="*/ 304 h 448"/>
                <a:gd name="T8" fmla="*/ 2256 w 2256"/>
                <a:gd name="T9" fmla="*/ 448 h 448"/>
                <a:gd name="T10" fmla="*/ 0 60000 65536"/>
                <a:gd name="T11" fmla="*/ 0 60000 65536"/>
                <a:gd name="T12" fmla="*/ 0 60000 65536"/>
                <a:gd name="T13" fmla="*/ 0 60000 65536"/>
                <a:gd name="T14" fmla="*/ 0 60000 65536"/>
                <a:gd name="T15" fmla="*/ 0 w 2256"/>
                <a:gd name="T16" fmla="*/ 0 h 448"/>
                <a:gd name="T17" fmla="*/ 2256 w 2256"/>
                <a:gd name="T18" fmla="*/ 448 h 448"/>
              </a:gdLst>
              <a:ahLst/>
              <a:cxnLst>
                <a:cxn ang="T10">
                  <a:pos x="T0" y="T1"/>
                </a:cxn>
                <a:cxn ang="T11">
                  <a:pos x="T2" y="T3"/>
                </a:cxn>
                <a:cxn ang="T12">
                  <a:pos x="T4" y="T5"/>
                </a:cxn>
                <a:cxn ang="T13">
                  <a:pos x="T6" y="T7"/>
                </a:cxn>
                <a:cxn ang="T14">
                  <a:pos x="T8" y="T9"/>
                </a:cxn>
              </a:cxnLst>
              <a:rect l="T15" t="T16" r="T17" b="T18"/>
              <a:pathLst>
                <a:path w="2256" h="448">
                  <a:moveTo>
                    <a:pt x="0" y="16"/>
                  </a:moveTo>
                  <a:cubicBezTo>
                    <a:pt x="180" y="8"/>
                    <a:pt x="360" y="0"/>
                    <a:pt x="576" y="16"/>
                  </a:cubicBezTo>
                  <a:cubicBezTo>
                    <a:pt x="792" y="32"/>
                    <a:pt x="1064" y="64"/>
                    <a:pt x="1296" y="112"/>
                  </a:cubicBezTo>
                  <a:cubicBezTo>
                    <a:pt x="1528" y="160"/>
                    <a:pt x="1808" y="248"/>
                    <a:pt x="1968" y="304"/>
                  </a:cubicBezTo>
                  <a:cubicBezTo>
                    <a:pt x="2128" y="360"/>
                    <a:pt x="2192" y="404"/>
                    <a:pt x="2256" y="448"/>
                  </a:cubicBezTo>
                </a:path>
              </a:pathLst>
            </a:custGeom>
            <a:noFill/>
            <a:ln w="28575">
              <a:solidFill>
                <a:srgbClr val="CC00CC"/>
              </a:solidFill>
              <a:round/>
              <a:headEnd/>
              <a:tailEn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20" name="Freeform 8"/>
            <p:cNvSpPr>
              <a:spLocks/>
            </p:cNvSpPr>
            <p:nvPr/>
          </p:nvSpPr>
          <p:spPr bwMode="auto">
            <a:xfrm>
              <a:off x="0" y="2688"/>
              <a:ext cx="1488" cy="192"/>
            </a:xfrm>
            <a:custGeom>
              <a:avLst/>
              <a:gdLst>
                <a:gd name="T0" fmla="*/ 0 w 1488"/>
                <a:gd name="T1" fmla="*/ 0 h 192"/>
                <a:gd name="T2" fmla="*/ 576 w 1488"/>
                <a:gd name="T3" fmla="*/ 144 h 192"/>
                <a:gd name="T4" fmla="*/ 1488 w 1488"/>
                <a:gd name="T5" fmla="*/ 192 h 192"/>
                <a:gd name="T6" fmla="*/ 0 60000 65536"/>
                <a:gd name="T7" fmla="*/ 0 60000 65536"/>
                <a:gd name="T8" fmla="*/ 0 60000 65536"/>
                <a:gd name="T9" fmla="*/ 0 w 1488"/>
                <a:gd name="T10" fmla="*/ 0 h 192"/>
                <a:gd name="T11" fmla="*/ 1488 w 1488"/>
                <a:gd name="T12" fmla="*/ 192 h 192"/>
              </a:gdLst>
              <a:ahLst/>
              <a:cxnLst>
                <a:cxn ang="T6">
                  <a:pos x="T0" y="T1"/>
                </a:cxn>
                <a:cxn ang="T7">
                  <a:pos x="T2" y="T3"/>
                </a:cxn>
                <a:cxn ang="T8">
                  <a:pos x="T4" y="T5"/>
                </a:cxn>
              </a:cxnLst>
              <a:rect l="T9" t="T10" r="T11" b="T12"/>
              <a:pathLst>
                <a:path w="1488" h="192">
                  <a:moveTo>
                    <a:pt x="0" y="0"/>
                  </a:moveTo>
                  <a:cubicBezTo>
                    <a:pt x="164" y="56"/>
                    <a:pt x="328" y="112"/>
                    <a:pt x="576" y="144"/>
                  </a:cubicBezTo>
                  <a:cubicBezTo>
                    <a:pt x="824" y="176"/>
                    <a:pt x="1156" y="184"/>
                    <a:pt x="1488" y="192"/>
                  </a:cubicBezTo>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21" name="Freeform 9"/>
            <p:cNvSpPr>
              <a:spLocks/>
            </p:cNvSpPr>
            <p:nvPr/>
          </p:nvSpPr>
          <p:spPr bwMode="auto">
            <a:xfrm>
              <a:off x="1728" y="2880"/>
              <a:ext cx="528" cy="96"/>
            </a:xfrm>
            <a:custGeom>
              <a:avLst/>
              <a:gdLst>
                <a:gd name="T0" fmla="*/ 0 w 528"/>
                <a:gd name="T1" fmla="*/ 0 h 96"/>
                <a:gd name="T2" fmla="*/ 240 w 528"/>
                <a:gd name="T3" fmla="*/ 48 h 96"/>
                <a:gd name="T4" fmla="*/ 528 w 528"/>
                <a:gd name="T5" fmla="*/ 96 h 96"/>
                <a:gd name="T6" fmla="*/ 0 60000 65536"/>
                <a:gd name="T7" fmla="*/ 0 60000 65536"/>
                <a:gd name="T8" fmla="*/ 0 60000 65536"/>
                <a:gd name="T9" fmla="*/ 0 w 528"/>
                <a:gd name="T10" fmla="*/ 0 h 96"/>
                <a:gd name="T11" fmla="*/ 528 w 528"/>
                <a:gd name="T12" fmla="*/ 96 h 96"/>
              </a:gdLst>
              <a:ahLst/>
              <a:cxnLst>
                <a:cxn ang="T6">
                  <a:pos x="T0" y="T1"/>
                </a:cxn>
                <a:cxn ang="T7">
                  <a:pos x="T2" y="T3"/>
                </a:cxn>
                <a:cxn ang="T8">
                  <a:pos x="T4" y="T5"/>
                </a:cxn>
              </a:cxnLst>
              <a:rect l="T9" t="T10" r="T11" b="T12"/>
              <a:pathLst>
                <a:path w="528" h="96">
                  <a:moveTo>
                    <a:pt x="0" y="0"/>
                  </a:moveTo>
                  <a:cubicBezTo>
                    <a:pt x="76" y="16"/>
                    <a:pt x="152" y="32"/>
                    <a:pt x="240" y="48"/>
                  </a:cubicBezTo>
                  <a:cubicBezTo>
                    <a:pt x="328" y="64"/>
                    <a:pt x="428" y="80"/>
                    <a:pt x="528" y="96"/>
                  </a:cubicBezTo>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22" name="Freeform 10"/>
            <p:cNvSpPr>
              <a:spLocks/>
            </p:cNvSpPr>
            <p:nvPr/>
          </p:nvSpPr>
          <p:spPr bwMode="auto">
            <a:xfrm>
              <a:off x="0" y="784"/>
              <a:ext cx="2304" cy="800"/>
            </a:xfrm>
            <a:custGeom>
              <a:avLst/>
              <a:gdLst>
                <a:gd name="T0" fmla="*/ 0 w 2304"/>
                <a:gd name="T1" fmla="*/ 80 h 800"/>
                <a:gd name="T2" fmla="*/ 432 w 2304"/>
                <a:gd name="T3" fmla="*/ 32 h 800"/>
                <a:gd name="T4" fmla="*/ 1392 w 2304"/>
                <a:gd name="T5" fmla="*/ 272 h 800"/>
                <a:gd name="T6" fmla="*/ 2064 w 2304"/>
                <a:gd name="T7" fmla="*/ 608 h 800"/>
                <a:gd name="T8" fmla="*/ 2304 w 2304"/>
                <a:gd name="T9" fmla="*/ 800 h 800"/>
                <a:gd name="T10" fmla="*/ 0 60000 65536"/>
                <a:gd name="T11" fmla="*/ 0 60000 65536"/>
                <a:gd name="T12" fmla="*/ 0 60000 65536"/>
                <a:gd name="T13" fmla="*/ 0 60000 65536"/>
                <a:gd name="T14" fmla="*/ 0 60000 65536"/>
                <a:gd name="T15" fmla="*/ 0 w 2304"/>
                <a:gd name="T16" fmla="*/ 0 h 800"/>
                <a:gd name="T17" fmla="*/ 2304 w 2304"/>
                <a:gd name="T18" fmla="*/ 800 h 800"/>
              </a:gdLst>
              <a:ahLst/>
              <a:cxnLst>
                <a:cxn ang="T10">
                  <a:pos x="T0" y="T1"/>
                </a:cxn>
                <a:cxn ang="T11">
                  <a:pos x="T2" y="T3"/>
                </a:cxn>
                <a:cxn ang="T12">
                  <a:pos x="T4" y="T5"/>
                </a:cxn>
                <a:cxn ang="T13">
                  <a:pos x="T6" y="T7"/>
                </a:cxn>
                <a:cxn ang="T14">
                  <a:pos x="T8" y="T9"/>
                </a:cxn>
              </a:cxnLst>
              <a:rect l="T15" t="T16" r="T17" b="T18"/>
              <a:pathLst>
                <a:path w="2304" h="800">
                  <a:moveTo>
                    <a:pt x="0" y="80"/>
                  </a:moveTo>
                  <a:cubicBezTo>
                    <a:pt x="100" y="40"/>
                    <a:pt x="200" y="0"/>
                    <a:pt x="432" y="32"/>
                  </a:cubicBezTo>
                  <a:cubicBezTo>
                    <a:pt x="664" y="64"/>
                    <a:pt x="1120" y="176"/>
                    <a:pt x="1392" y="272"/>
                  </a:cubicBezTo>
                  <a:cubicBezTo>
                    <a:pt x="1664" y="368"/>
                    <a:pt x="1912" y="520"/>
                    <a:pt x="2064" y="608"/>
                  </a:cubicBezTo>
                  <a:cubicBezTo>
                    <a:pt x="2216" y="696"/>
                    <a:pt x="2260" y="748"/>
                    <a:pt x="2304" y="800"/>
                  </a:cubicBezTo>
                </a:path>
              </a:pathLst>
            </a:custGeom>
            <a:noFill/>
            <a:ln w="19050">
              <a:solidFill>
                <a:schemeClr val="hlink"/>
              </a:solidFill>
              <a:round/>
              <a:headEnd/>
              <a:tailEnd/>
            </a:ln>
            <a:extLst>
              <a:ext uri="{909E8E84-426E-40DD-AFC4-6F175D3DCCD1}">
                <a14:hiddenFill xmlns:a14="http://schemas.microsoft.com/office/drawing/2010/main">
                  <a:solidFill>
                    <a:srgbClr val="FFFFFF"/>
                  </a:solidFill>
                </a14:hiddenFill>
              </a:ext>
            </a:extLst>
          </p:spPr>
          <p:txBody>
            <a:bodyPr/>
            <a:lstStyle/>
            <a:p>
              <a:endParaRPr lang="vi-VN"/>
            </a:p>
          </p:txBody>
        </p:sp>
        <p:pic>
          <p:nvPicPr>
            <p:cNvPr id="23" name="Picture 11" descr="Sdovungbi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28"/>
              <a:ext cx="5760" cy="3168"/>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5" name="Line 12"/>
            <p:cNvSpPr>
              <a:spLocks noChangeShapeType="1"/>
            </p:cNvSpPr>
            <p:nvPr/>
          </p:nvSpPr>
          <p:spPr bwMode="auto">
            <a:xfrm>
              <a:off x="1128" y="1440"/>
              <a:ext cx="720" cy="0"/>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26" name="Line 13"/>
            <p:cNvSpPr>
              <a:spLocks noChangeShapeType="1"/>
            </p:cNvSpPr>
            <p:nvPr/>
          </p:nvSpPr>
          <p:spPr bwMode="auto">
            <a:xfrm>
              <a:off x="1248" y="1824"/>
              <a:ext cx="1440" cy="0"/>
            </a:xfrm>
            <a:prstGeom prst="line">
              <a:avLst/>
            </a:prstGeom>
            <a:noFill/>
            <a:ln w="38100">
              <a:solidFill>
                <a:srgbClr val="FF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27" name="Line 14"/>
            <p:cNvSpPr>
              <a:spLocks noChangeShapeType="1"/>
            </p:cNvSpPr>
            <p:nvPr/>
          </p:nvSpPr>
          <p:spPr bwMode="auto">
            <a:xfrm flipV="1">
              <a:off x="1344" y="2304"/>
              <a:ext cx="3024" cy="0"/>
            </a:xfrm>
            <a:prstGeom prst="line">
              <a:avLst/>
            </a:prstGeom>
            <a:noFill/>
            <a:ln w="38100">
              <a:solidFill>
                <a:srgbClr val="FF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28" name="Line 15"/>
            <p:cNvSpPr>
              <a:spLocks noChangeShapeType="1"/>
            </p:cNvSpPr>
            <p:nvPr/>
          </p:nvSpPr>
          <p:spPr bwMode="auto">
            <a:xfrm>
              <a:off x="1456" y="2736"/>
              <a:ext cx="3888" cy="0"/>
            </a:xfrm>
            <a:prstGeom prst="line">
              <a:avLst/>
            </a:prstGeom>
            <a:noFill/>
            <a:ln w="38100">
              <a:solidFill>
                <a:srgbClr val="FF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29" name="Text Box 16"/>
            <p:cNvSpPr txBox="1">
              <a:spLocks noChangeArrowheads="1"/>
            </p:cNvSpPr>
            <p:nvPr/>
          </p:nvSpPr>
          <p:spPr bwMode="auto">
            <a:xfrm>
              <a:off x="1104" y="3045"/>
              <a:ext cx="624"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sz="1400" b="1" dirty="0">
                  <a:solidFill>
                    <a:srgbClr val="C00000"/>
                  </a:solidFill>
                  <a:latin typeface="Times New Roman" pitchFamily="18" charset="0"/>
                  <a:cs typeface="Times New Roman" pitchFamily="18" charset="0"/>
                </a:rPr>
                <a:t>NỘI THUỶ</a:t>
              </a:r>
            </a:p>
          </p:txBody>
        </p:sp>
        <p:sp>
          <p:nvSpPr>
            <p:cNvPr id="30" name="Oval 17"/>
            <p:cNvSpPr>
              <a:spLocks noChangeArrowheads="1"/>
            </p:cNvSpPr>
            <p:nvPr/>
          </p:nvSpPr>
          <p:spPr bwMode="auto">
            <a:xfrm>
              <a:off x="1344" y="2928"/>
              <a:ext cx="96" cy="96"/>
            </a:xfrm>
            <a:prstGeom prst="ellipse">
              <a:avLst/>
            </a:prstGeom>
            <a:solidFill>
              <a:srgbClr val="FFFF00"/>
            </a:solidFill>
            <a:ln w="9525">
              <a:solidFill>
                <a:srgbClr val="FFFF00"/>
              </a:solidFill>
              <a:round/>
              <a:headEnd/>
              <a:tailEnd/>
            </a:ln>
          </p:spPr>
          <p:txBody>
            <a:bodyPr wrap="none" anchor="ctr"/>
            <a:lstStyle/>
            <a:p>
              <a:pPr algn="ctr"/>
              <a:endParaRPr lang="vi-VN" altLang="en-US">
                <a:solidFill>
                  <a:srgbClr val="FFFF00"/>
                </a:solidFill>
                <a:latin typeface="Arial" charset="0"/>
              </a:endParaRPr>
            </a:p>
          </p:txBody>
        </p:sp>
        <p:sp>
          <p:nvSpPr>
            <p:cNvPr id="31" name="Line 18"/>
            <p:cNvSpPr>
              <a:spLocks noChangeShapeType="1"/>
            </p:cNvSpPr>
            <p:nvPr/>
          </p:nvSpPr>
          <p:spPr bwMode="auto">
            <a:xfrm>
              <a:off x="1392" y="2976"/>
              <a:ext cx="48" cy="288"/>
            </a:xfrm>
            <a:prstGeom prst="line">
              <a:avLst/>
            </a:prstGeom>
            <a:noFill/>
            <a:ln w="28575">
              <a:solidFill>
                <a:srgbClr val="FFFF00"/>
              </a:solidFill>
              <a:round/>
              <a:headEnd/>
              <a:tailEnd/>
            </a:ln>
            <a:extLst>
              <a:ext uri="{909E8E84-426E-40DD-AFC4-6F175D3DCCD1}">
                <a14:hiddenFill xmlns:a14="http://schemas.microsoft.com/office/drawing/2010/main">
                  <a:noFill/>
                </a14:hiddenFill>
              </a:ext>
            </a:extLst>
          </p:spPr>
          <p:txBody>
            <a:bodyPr/>
            <a:lstStyle/>
            <a:p>
              <a:endParaRPr lang="vi-VN"/>
            </a:p>
          </p:txBody>
        </p:sp>
        <p:sp>
          <p:nvSpPr>
            <p:cNvPr id="32" name="Oval 19"/>
            <p:cNvSpPr>
              <a:spLocks noChangeArrowheads="1"/>
            </p:cNvSpPr>
            <p:nvPr/>
          </p:nvSpPr>
          <p:spPr bwMode="auto">
            <a:xfrm>
              <a:off x="816" y="528"/>
              <a:ext cx="96" cy="96"/>
            </a:xfrm>
            <a:prstGeom prst="ellipse">
              <a:avLst/>
            </a:prstGeom>
            <a:solidFill>
              <a:srgbClr val="FFFF00"/>
            </a:solidFill>
            <a:ln w="38100">
              <a:solidFill>
                <a:srgbClr val="FF0000"/>
              </a:solidFill>
              <a:round/>
              <a:headEnd/>
              <a:tailEnd/>
            </a:ln>
          </p:spPr>
          <p:txBody>
            <a:bodyPr wrap="none" anchor="ctr"/>
            <a:lstStyle/>
            <a:p>
              <a:pPr algn="ctr"/>
              <a:endParaRPr lang="vi-VN" altLang="en-US">
                <a:solidFill>
                  <a:srgbClr val="FFFF00"/>
                </a:solidFill>
                <a:latin typeface="Arial" charset="0"/>
              </a:endParaRPr>
            </a:p>
          </p:txBody>
        </p:sp>
        <p:sp>
          <p:nvSpPr>
            <p:cNvPr id="33" name="Text Box 20"/>
            <p:cNvSpPr txBox="1">
              <a:spLocks noChangeArrowheads="1"/>
            </p:cNvSpPr>
            <p:nvPr/>
          </p:nvSpPr>
          <p:spPr bwMode="auto">
            <a:xfrm>
              <a:off x="1168" y="1157"/>
              <a:ext cx="944"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spcBef>
                  <a:spcPct val="50000"/>
                </a:spcBef>
              </a:pPr>
              <a:r>
                <a:rPr lang="en-US" altLang="en-US" sz="2000" b="1" dirty="0" err="1" smtClean="0">
                  <a:solidFill>
                    <a:srgbClr val="FF0000"/>
                  </a:solidFill>
                  <a:latin typeface="Times New Roman" pitchFamily="18" charset="0"/>
                  <a:cs typeface="Times New Roman" pitchFamily="18" charset="0"/>
                </a:rPr>
                <a:t>Lãnh</a:t>
              </a:r>
              <a:r>
                <a:rPr lang="en-US" altLang="en-US" sz="2000" b="1" dirty="0" smtClean="0">
                  <a:solidFill>
                    <a:srgbClr val="FF0000"/>
                  </a:solidFill>
                  <a:latin typeface="Times New Roman" pitchFamily="18" charset="0"/>
                  <a:cs typeface="Times New Roman" pitchFamily="18" charset="0"/>
                </a:rPr>
                <a:t> </a:t>
              </a:r>
              <a:r>
                <a:rPr lang="en-US" altLang="en-US" sz="2000" b="1" dirty="0" err="1" smtClean="0">
                  <a:solidFill>
                    <a:srgbClr val="FF0000"/>
                  </a:solidFill>
                  <a:latin typeface="Times New Roman" pitchFamily="18" charset="0"/>
                  <a:cs typeface="Times New Roman" pitchFamily="18" charset="0"/>
                </a:rPr>
                <a:t>hải</a:t>
              </a:r>
              <a:endParaRPr lang="en-US" altLang="en-US" sz="2000" b="1" dirty="0">
                <a:solidFill>
                  <a:srgbClr val="FF0000"/>
                </a:solidFill>
                <a:latin typeface="Times New Roman" pitchFamily="18" charset="0"/>
                <a:cs typeface="Times New Roman" pitchFamily="18" charset="0"/>
              </a:endParaRPr>
            </a:p>
          </p:txBody>
        </p:sp>
        <p:sp>
          <p:nvSpPr>
            <p:cNvPr id="34" name="Text Box 21"/>
            <p:cNvSpPr txBox="1">
              <a:spLocks noChangeArrowheads="1"/>
            </p:cNvSpPr>
            <p:nvPr/>
          </p:nvSpPr>
          <p:spPr bwMode="auto">
            <a:xfrm>
              <a:off x="1824" y="2036"/>
              <a:ext cx="2640"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sz="2000" b="1" dirty="0" err="1">
                  <a:latin typeface="Times New Roman" pitchFamily="18" charset="0"/>
                  <a:cs typeface="Times New Roman" pitchFamily="18" charset="0"/>
                </a:rPr>
                <a:t>Vùng</a:t>
              </a:r>
              <a:r>
                <a:rPr lang="en-US" sz="2000" b="1" dirty="0">
                  <a:latin typeface="Times New Roman" pitchFamily="18" charset="0"/>
                  <a:cs typeface="Times New Roman" pitchFamily="18" charset="0"/>
                </a:rPr>
                <a:t> ĐQKT </a:t>
              </a:r>
              <a:r>
                <a:rPr lang="en-US" sz="2000" b="1" dirty="0" err="1">
                  <a:latin typeface="Times New Roman" pitchFamily="18" charset="0"/>
                  <a:cs typeface="Times New Roman" pitchFamily="18" charset="0"/>
                </a:rPr>
                <a:t>không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quá</a:t>
              </a:r>
              <a:r>
                <a:rPr lang="en-US" sz="2000" b="1" dirty="0">
                  <a:latin typeface="Times New Roman" pitchFamily="18" charset="0"/>
                  <a:cs typeface="Times New Roman" pitchFamily="18" charset="0"/>
                </a:rPr>
                <a:t> 200 HL</a:t>
              </a:r>
            </a:p>
          </p:txBody>
        </p:sp>
        <p:sp>
          <p:nvSpPr>
            <p:cNvPr id="35" name="Text Box 22"/>
            <p:cNvSpPr txBox="1">
              <a:spLocks noChangeArrowheads="1"/>
            </p:cNvSpPr>
            <p:nvPr/>
          </p:nvSpPr>
          <p:spPr bwMode="auto">
            <a:xfrm>
              <a:off x="1440" y="1564"/>
              <a:ext cx="1584"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ctr">
                <a:spcBef>
                  <a:spcPct val="50000"/>
                </a:spcBef>
              </a:pPr>
              <a:r>
                <a:rPr lang="en-US" altLang="en-US" sz="2000" b="1" dirty="0" err="1" smtClean="0">
                  <a:latin typeface="Times New Roman" pitchFamily="18" charset="0"/>
                  <a:cs typeface="Times New Roman" pitchFamily="18" charset="0"/>
                </a:rPr>
                <a:t>Tiếp</a:t>
              </a:r>
              <a:r>
                <a:rPr lang="en-US" altLang="en-US" sz="2000" b="1" dirty="0" smtClean="0">
                  <a:latin typeface="Times New Roman" pitchFamily="18" charset="0"/>
                  <a:cs typeface="Times New Roman" pitchFamily="18" charset="0"/>
                </a:rPr>
                <a:t> </a:t>
              </a:r>
              <a:r>
                <a:rPr lang="en-US" altLang="en-US" sz="2000" b="1" dirty="0" err="1" smtClean="0">
                  <a:latin typeface="Times New Roman" pitchFamily="18" charset="0"/>
                  <a:cs typeface="Times New Roman" pitchFamily="18" charset="0"/>
                </a:rPr>
                <a:t>giáp</a:t>
              </a:r>
              <a:r>
                <a:rPr lang="en-US" altLang="en-US" sz="2000" b="1" dirty="0" smtClean="0">
                  <a:latin typeface="Times New Roman" pitchFamily="18" charset="0"/>
                  <a:cs typeface="Times New Roman" pitchFamily="18" charset="0"/>
                </a:rPr>
                <a:t> </a:t>
              </a:r>
              <a:r>
                <a:rPr lang="en-US" altLang="en-US" sz="2000" b="1" dirty="0" err="1" smtClean="0">
                  <a:latin typeface="Times New Roman" pitchFamily="18" charset="0"/>
                  <a:cs typeface="Times New Roman" pitchFamily="18" charset="0"/>
                </a:rPr>
                <a:t>lãnh</a:t>
              </a:r>
              <a:r>
                <a:rPr lang="en-US" altLang="en-US" sz="2000" b="1" dirty="0" smtClean="0">
                  <a:latin typeface="Times New Roman" pitchFamily="18" charset="0"/>
                  <a:cs typeface="Times New Roman" pitchFamily="18" charset="0"/>
                </a:rPr>
                <a:t> </a:t>
              </a:r>
              <a:r>
                <a:rPr lang="en-US" altLang="en-US" sz="2000" b="1" dirty="0" err="1" smtClean="0">
                  <a:latin typeface="Times New Roman" pitchFamily="18" charset="0"/>
                  <a:cs typeface="Times New Roman" pitchFamily="18" charset="0"/>
                </a:rPr>
                <a:t>hải</a:t>
              </a:r>
              <a:endParaRPr lang="en-US" altLang="en-US" sz="2000" b="1" dirty="0">
                <a:latin typeface="Times New Roman" pitchFamily="18" charset="0"/>
                <a:cs typeface="Times New Roman" pitchFamily="18" charset="0"/>
              </a:endParaRPr>
            </a:p>
          </p:txBody>
        </p:sp>
        <p:sp>
          <p:nvSpPr>
            <p:cNvPr id="36" name="Text Box 23"/>
            <p:cNvSpPr txBox="1">
              <a:spLocks noChangeArrowheads="1"/>
            </p:cNvSpPr>
            <p:nvPr/>
          </p:nvSpPr>
          <p:spPr bwMode="auto">
            <a:xfrm>
              <a:off x="1728" y="2496"/>
              <a:ext cx="3264"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vi-VN" sz="2000" b="1" dirty="0">
                  <a:latin typeface="Times New Roman" pitchFamily="18" charset="0"/>
                  <a:cs typeface="Times New Roman" pitchFamily="18" charset="0"/>
                </a:rPr>
                <a:t>Vùng Thềm lục địa không quá 350 HL</a:t>
              </a:r>
            </a:p>
          </p:txBody>
        </p:sp>
        <p:sp>
          <p:nvSpPr>
            <p:cNvPr id="37" name="Text Box 24"/>
            <p:cNvSpPr txBox="1">
              <a:spLocks noChangeArrowheads="1"/>
            </p:cNvSpPr>
            <p:nvPr/>
          </p:nvSpPr>
          <p:spPr bwMode="auto">
            <a:xfrm>
              <a:off x="4800" y="916"/>
              <a:ext cx="960"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spcBef>
                  <a:spcPct val="50000"/>
                </a:spcBef>
              </a:pPr>
              <a:r>
                <a:rPr lang="en-US" altLang="en-US" sz="1200" b="1" dirty="0">
                  <a:solidFill>
                    <a:schemeClr val="bg1"/>
                  </a:solidFill>
                  <a:latin typeface=".VnArial NarrowH" pitchFamily="34" charset="0"/>
                </a:rPr>
                <a:t> </a:t>
              </a:r>
              <a:r>
                <a:rPr lang="en-US" altLang="en-US" sz="2800" b="1" dirty="0" err="1">
                  <a:solidFill>
                    <a:schemeClr val="bg1"/>
                  </a:solidFill>
                  <a:latin typeface="Times New Roman" pitchFamily="18" charset="0"/>
                  <a:cs typeface="Times New Roman" pitchFamily="18" charset="0"/>
                </a:rPr>
                <a:t>Biển</a:t>
              </a:r>
              <a:r>
                <a:rPr lang="en-US" altLang="en-US" sz="2800" b="1" dirty="0">
                  <a:solidFill>
                    <a:schemeClr val="bg1"/>
                  </a:solidFill>
                  <a:latin typeface="Times New Roman" pitchFamily="18" charset="0"/>
                  <a:cs typeface="Times New Roman" pitchFamily="18" charset="0"/>
                </a:rPr>
                <a:t> </a:t>
              </a:r>
              <a:r>
                <a:rPr lang="en-US" altLang="en-US" sz="2800" b="1" dirty="0" err="1">
                  <a:solidFill>
                    <a:schemeClr val="bg1"/>
                  </a:solidFill>
                  <a:latin typeface="Times New Roman" pitchFamily="18" charset="0"/>
                  <a:cs typeface="Times New Roman" pitchFamily="18" charset="0"/>
                </a:rPr>
                <a:t>Đông</a:t>
              </a:r>
              <a:endParaRPr lang="en-US" altLang="en-US" sz="2800" b="1" dirty="0">
                <a:solidFill>
                  <a:schemeClr val="bg1"/>
                </a:solidFill>
                <a:latin typeface="Times New Roman" pitchFamily="18" charset="0"/>
                <a:cs typeface="Times New Roman" pitchFamily="18" charset="0"/>
              </a:endParaRPr>
            </a:p>
            <a:p>
              <a:pPr>
                <a:spcBef>
                  <a:spcPct val="50000"/>
                </a:spcBef>
              </a:pPr>
              <a:endParaRPr lang="en-US" altLang="en-US" sz="1200" b="1" dirty="0">
                <a:solidFill>
                  <a:schemeClr val="bg1"/>
                </a:solidFill>
                <a:latin typeface=".VnArial NarrowH" pitchFamily="34" charset="0"/>
              </a:endParaRPr>
            </a:p>
          </p:txBody>
        </p:sp>
        <p:sp>
          <p:nvSpPr>
            <p:cNvPr id="38" name="Text Box 25"/>
            <p:cNvSpPr txBox="1">
              <a:spLocks noChangeArrowheads="1"/>
            </p:cNvSpPr>
            <p:nvPr/>
          </p:nvSpPr>
          <p:spPr bwMode="auto">
            <a:xfrm>
              <a:off x="1152" y="624"/>
              <a:ext cx="1440"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spcBef>
                  <a:spcPct val="50000"/>
                </a:spcBef>
              </a:pPr>
              <a:r>
                <a:rPr lang="en-US" altLang="en-US" sz="2000" b="1" dirty="0" err="1" smtClean="0">
                  <a:latin typeface="Times New Roman" pitchFamily="18" charset="0"/>
                  <a:cs typeface="Times New Roman" pitchFamily="18" charset="0"/>
                </a:rPr>
                <a:t>Đường</a:t>
              </a:r>
              <a:r>
                <a:rPr lang="en-US" altLang="en-US" sz="2000" b="1" dirty="0" smtClean="0">
                  <a:latin typeface="Times New Roman" pitchFamily="18" charset="0"/>
                  <a:cs typeface="Times New Roman" pitchFamily="18" charset="0"/>
                </a:rPr>
                <a:t> </a:t>
              </a:r>
              <a:r>
                <a:rPr lang="en-US" altLang="en-US" sz="2000" b="1" dirty="0" err="1" smtClean="0">
                  <a:latin typeface="Times New Roman" pitchFamily="18" charset="0"/>
                  <a:cs typeface="Times New Roman" pitchFamily="18" charset="0"/>
                </a:rPr>
                <a:t>cơ</a:t>
              </a:r>
              <a:r>
                <a:rPr lang="en-US" altLang="en-US" sz="2000" b="1" dirty="0" smtClean="0">
                  <a:latin typeface="Times New Roman" pitchFamily="18" charset="0"/>
                  <a:cs typeface="Times New Roman" pitchFamily="18" charset="0"/>
                </a:rPr>
                <a:t> </a:t>
              </a:r>
              <a:r>
                <a:rPr lang="en-US" altLang="en-US" sz="2000" b="1" dirty="0" err="1" smtClean="0">
                  <a:latin typeface="Times New Roman" pitchFamily="18" charset="0"/>
                  <a:cs typeface="Times New Roman" pitchFamily="18" charset="0"/>
                </a:rPr>
                <a:t>sở</a:t>
              </a:r>
              <a:endParaRPr lang="en-US" altLang="en-US" sz="2000" b="1" dirty="0">
                <a:latin typeface="Times New Roman" pitchFamily="18" charset="0"/>
                <a:cs typeface="Times New Roman" pitchFamily="18" charset="0"/>
              </a:endParaRPr>
            </a:p>
          </p:txBody>
        </p:sp>
        <p:sp>
          <p:nvSpPr>
            <p:cNvPr id="39" name="Line 26"/>
            <p:cNvSpPr>
              <a:spLocks noChangeShapeType="1"/>
            </p:cNvSpPr>
            <p:nvPr/>
          </p:nvSpPr>
          <p:spPr bwMode="auto">
            <a:xfrm flipH="1">
              <a:off x="960" y="720"/>
              <a:ext cx="240" cy="0"/>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40" name="Rectangle 27"/>
            <p:cNvSpPr>
              <a:spLocks noChangeArrowheads="1"/>
            </p:cNvSpPr>
            <p:nvPr/>
          </p:nvSpPr>
          <p:spPr bwMode="auto">
            <a:xfrm>
              <a:off x="4568" y="2680"/>
              <a:ext cx="116" cy="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50000"/>
                </a:spcBef>
              </a:pPr>
              <a:endParaRPr lang="vi-VN" altLang="en-US" sz="1600" b="1">
                <a:solidFill>
                  <a:srgbClr val="FFFF00"/>
                </a:solidFill>
                <a:latin typeface=".VnArial Narrow" pitchFamily="34" charset="0"/>
              </a:endParaRPr>
            </a:p>
          </p:txBody>
        </p:sp>
      </p:grpSp>
    </p:spTree>
    <p:extLst>
      <p:ext uri="{BB962C8B-B14F-4D97-AF65-F5344CB8AC3E}">
        <p14:creationId xmlns:p14="http://schemas.microsoft.com/office/powerpoint/2010/main" val="26793664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a:spLocks noGrp="1" noChangeArrowheads="1"/>
          </p:cNvSpPr>
          <p:nvPr>
            <p:ph type="title"/>
          </p:nvPr>
        </p:nvSpPr>
        <p:spPr>
          <a:xfrm>
            <a:off x="457200" y="304800"/>
            <a:ext cx="8229600" cy="563562"/>
          </a:xfrm>
        </p:spPr>
        <p:txBody>
          <a:bodyPr/>
          <a:lstStyle/>
          <a:p>
            <a:pPr lvl="4"/>
            <a:r>
              <a:rPr lang="en-US" altLang="en-US" sz="3200" dirty="0">
                <a:latin typeface="Times New Roman" pitchFamily="18" charset="0"/>
                <a:cs typeface="Times New Roman" pitchFamily="18" charset="0"/>
              </a:rPr>
              <a:t>MỘT SỐ THUẬT </a:t>
            </a:r>
            <a:r>
              <a:rPr lang="en-US" altLang="en-US" sz="3200" dirty="0" smtClean="0">
                <a:latin typeface="Times New Roman" pitchFamily="18" charset="0"/>
                <a:cs typeface="Times New Roman" pitchFamily="18" charset="0"/>
              </a:rPr>
              <a:t>NG</a:t>
            </a:r>
            <a:r>
              <a:rPr lang="en-US" altLang="en-US" sz="2800" dirty="0" smtClean="0">
                <a:latin typeface="Times New Roman" pitchFamily="18" charset="0"/>
                <a:cs typeface="Times New Roman" pitchFamily="18" charset="0"/>
              </a:rPr>
              <a:t>Ữ</a:t>
            </a:r>
            <a:r>
              <a:rPr lang="en-US" altLang="en-US" sz="3200" dirty="0" smtClean="0">
                <a:latin typeface="Times New Roman" pitchFamily="18" charset="0"/>
                <a:cs typeface="Times New Roman" pitchFamily="18" charset="0"/>
              </a:rPr>
              <a:t> </a:t>
            </a:r>
            <a:endParaRPr lang="en-US" altLang="en-US" sz="3200" dirty="0">
              <a:latin typeface="Times New Roman" pitchFamily="18" charset="0"/>
              <a:cs typeface="Times New Roman" pitchFamily="18" charset="0"/>
            </a:endParaRPr>
          </a:p>
        </p:txBody>
      </p:sp>
      <p:sp>
        <p:nvSpPr>
          <p:cNvPr id="9" name="Rectangle 2"/>
          <p:cNvSpPr>
            <a:spLocks noChangeArrowheads="1"/>
          </p:cNvSpPr>
          <p:nvPr/>
        </p:nvSpPr>
        <p:spPr bwMode="auto">
          <a:xfrm>
            <a:off x="0" y="914400"/>
            <a:ext cx="91440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b="1" dirty="0" err="1" smtClean="0">
                <a:latin typeface="Times New Roman" pitchFamily="18" charset="0"/>
                <a:cs typeface="Times New Roman" pitchFamily="18" charset="0"/>
              </a:rPr>
              <a:t>Vùng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đặc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quyền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kinh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tế</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vùng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biển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rộng</a:t>
            </a:r>
            <a:r>
              <a:rPr lang="en-US" sz="2800" b="1" dirty="0" smtClean="0">
                <a:latin typeface="Times New Roman" pitchFamily="18" charset="0"/>
                <a:cs typeface="Times New Roman" pitchFamily="18" charset="0"/>
              </a:rPr>
              <a:t> 200 </a:t>
            </a:r>
            <a:r>
              <a:rPr lang="en-US" sz="2800" b="1" dirty="0" err="1" smtClean="0">
                <a:latin typeface="Times New Roman" pitchFamily="18" charset="0"/>
                <a:cs typeface="Times New Roman" pitchFamily="18" charset="0"/>
              </a:rPr>
              <a:t>hải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lý</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tính</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từ</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đường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sở</a:t>
            </a:r>
            <a:endParaRPr lang="en-US" sz="2800" b="1" dirty="0">
              <a:latin typeface="Times New Roman" pitchFamily="18" charset="0"/>
              <a:cs typeface="Times New Roman" pitchFamily="18" charset="0"/>
            </a:endParaRPr>
          </a:p>
        </p:txBody>
      </p:sp>
      <p:grpSp>
        <p:nvGrpSpPr>
          <p:cNvPr id="15" name="Group 3"/>
          <p:cNvGrpSpPr>
            <a:grpSpLocks/>
          </p:cNvGrpSpPr>
          <p:nvPr/>
        </p:nvGrpSpPr>
        <p:grpSpPr bwMode="auto">
          <a:xfrm>
            <a:off x="0" y="2286000"/>
            <a:ext cx="9144000" cy="4953000"/>
            <a:chOff x="0" y="528"/>
            <a:chExt cx="5760" cy="3408"/>
          </a:xfrm>
        </p:grpSpPr>
        <p:pic>
          <p:nvPicPr>
            <p:cNvPr id="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28"/>
              <a:ext cx="2293" cy="3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Freeform 5"/>
            <p:cNvSpPr>
              <a:spLocks/>
            </p:cNvSpPr>
            <p:nvPr/>
          </p:nvSpPr>
          <p:spPr bwMode="auto">
            <a:xfrm>
              <a:off x="0" y="2496"/>
              <a:ext cx="2256" cy="288"/>
            </a:xfrm>
            <a:custGeom>
              <a:avLst/>
              <a:gdLst>
                <a:gd name="T0" fmla="*/ 0 w 2256"/>
                <a:gd name="T1" fmla="*/ 0 h 288"/>
                <a:gd name="T2" fmla="*/ 240 w 2256"/>
                <a:gd name="T3" fmla="*/ 96 h 288"/>
                <a:gd name="T4" fmla="*/ 432 w 2256"/>
                <a:gd name="T5" fmla="*/ 144 h 288"/>
                <a:gd name="T6" fmla="*/ 672 w 2256"/>
                <a:gd name="T7" fmla="*/ 144 h 288"/>
                <a:gd name="T8" fmla="*/ 1104 w 2256"/>
                <a:gd name="T9" fmla="*/ 144 h 288"/>
                <a:gd name="T10" fmla="*/ 1728 w 2256"/>
                <a:gd name="T11" fmla="*/ 192 h 288"/>
                <a:gd name="T12" fmla="*/ 2016 w 2256"/>
                <a:gd name="T13" fmla="*/ 240 h 288"/>
                <a:gd name="T14" fmla="*/ 2256 w 2256"/>
                <a:gd name="T15" fmla="*/ 288 h 288"/>
                <a:gd name="T16" fmla="*/ 0 60000 65536"/>
                <a:gd name="T17" fmla="*/ 0 60000 65536"/>
                <a:gd name="T18" fmla="*/ 0 60000 65536"/>
                <a:gd name="T19" fmla="*/ 0 60000 65536"/>
                <a:gd name="T20" fmla="*/ 0 60000 65536"/>
                <a:gd name="T21" fmla="*/ 0 60000 65536"/>
                <a:gd name="T22" fmla="*/ 0 60000 65536"/>
                <a:gd name="T23" fmla="*/ 0 60000 65536"/>
                <a:gd name="T24" fmla="*/ 0 w 2256"/>
                <a:gd name="T25" fmla="*/ 0 h 288"/>
                <a:gd name="T26" fmla="*/ 2256 w 2256"/>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56" h="288">
                  <a:moveTo>
                    <a:pt x="0" y="0"/>
                  </a:moveTo>
                  <a:lnTo>
                    <a:pt x="240" y="96"/>
                  </a:lnTo>
                  <a:lnTo>
                    <a:pt x="432" y="144"/>
                  </a:lnTo>
                  <a:lnTo>
                    <a:pt x="672" y="144"/>
                  </a:lnTo>
                  <a:lnTo>
                    <a:pt x="1104" y="144"/>
                  </a:lnTo>
                  <a:lnTo>
                    <a:pt x="1728" y="192"/>
                  </a:lnTo>
                  <a:lnTo>
                    <a:pt x="2016" y="240"/>
                  </a:lnTo>
                  <a:lnTo>
                    <a:pt x="2256" y="288"/>
                  </a:lnTo>
                </a:path>
              </a:pathLst>
            </a:custGeom>
            <a:noFill/>
            <a:ln w="28575">
              <a:solidFill>
                <a:schemeClr val="tx1"/>
              </a:solidFill>
              <a:prstDash val="lgDashDot"/>
              <a:round/>
              <a:headEnd/>
              <a:tailEn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18" name="Freeform 6"/>
            <p:cNvSpPr>
              <a:spLocks/>
            </p:cNvSpPr>
            <p:nvPr/>
          </p:nvSpPr>
          <p:spPr bwMode="auto">
            <a:xfrm>
              <a:off x="0" y="2256"/>
              <a:ext cx="2256" cy="288"/>
            </a:xfrm>
            <a:custGeom>
              <a:avLst/>
              <a:gdLst>
                <a:gd name="T0" fmla="*/ 0 w 2256"/>
                <a:gd name="T1" fmla="*/ 0 h 288"/>
                <a:gd name="T2" fmla="*/ 240 w 2256"/>
                <a:gd name="T3" fmla="*/ 96 h 288"/>
                <a:gd name="T4" fmla="*/ 432 w 2256"/>
                <a:gd name="T5" fmla="*/ 144 h 288"/>
                <a:gd name="T6" fmla="*/ 672 w 2256"/>
                <a:gd name="T7" fmla="*/ 144 h 288"/>
                <a:gd name="T8" fmla="*/ 1104 w 2256"/>
                <a:gd name="T9" fmla="*/ 144 h 288"/>
                <a:gd name="T10" fmla="*/ 1728 w 2256"/>
                <a:gd name="T11" fmla="*/ 192 h 288"/>
                <a:gd name="T12" fmla="*/ 2016 w 2256"/>
                <a:gd name="T13" fmla="*/ 240 h 288"/>
                <a:gd name="T14" fmla="*/ 2256 w 2256"/>
                <a:gd name="T15" fmla="*/ 288 h 288"/>
                <a:gd name="T16" fmla="*/ 0 60000 65536"/>
                <a:gd name="T17" fmla="*/ 0 60000 65536"/>
                <a:gd name="T18" fmla="*/ 0 60000 65536"/>
                <a:gd name="T19" fmla="*/ 0 60000 65536"/>
                <a:gd name="T20" fmla="*/ 0 60000 65536"/>
                <a:gd name="T21" fmla="*/ 0 60000 65536"/>
                <a:gd name="T22" fmla="*/ 0 60000 65536"/>
                <a:gd name="T23" fmla="*/ 0 60000 65536"/>
                <a:gd name="T24" fmla="*/ 0 w 2256"/>
                <a:gd name="T25" fmla="*/ 0 h 288"/>
                <a:gd name="T26" fmla="*/ 2256 w 2256"/>
                <a:gd name="T27" fmla="*/ 288 h 2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56" h="288">
                  <a:moveTo>
                    <a:pt x="0" y="0"/>
                  </a:moveTo>
                  <a:lnTo>
                    <a:pt x="240" y="96"/>
                  </a:lnTo>
                  <a:lnTo>
                    <a:pt x="432" y="144"/>
                  </a:lnTo>
                  <a:lnTo>
                    <a:pt x="672" y="144"/>
                  </a:lnTo>
                  <a:lnTo>
                    <a:pt x="1104" y="144"/>
                  </a:lnTo>
                  <a:lnTo>
                    <a:pt x="1728" y="192"/>
                  </a:lnTo>
                  <a:lnTo>
                    <a:pt x="2016" y="240"/>
                  </a:lnTo>
                  <a:lnTo>
                    <a:pt x="2256" y="288"/>
                  </a:lnTo>
                </a:path>
              </a:pathLst>
            </a:custGeom>
            <a:noFill/>
            <a:ln w="38100">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19" name="Freeform 7"/>
            <p:cNvSpPr>
              <a:spLocks/>
            </p:cNvSpPr>
            <p:nvPr/>
          </p:nvSpPr>
          <p:spPr bwMode="auto">
            <a:xfrm>
              <a:off x="0" y="1328"/>
              <a:ext cx="2256" cy="448"/>
            </a:xfrm>
            <a:custGeom>
              <a:avLst/>
              <a:gdLst>
                <a:gd name="T0" fmla="*/ 0 w 2256"/>
                <a:gd name="T1" fmla="*/ 16 h 448"/>
                <a:gd name="T2" fmla="*/ 576 w 2256"/>
                <a:gd name="T3" fmla="*/ 16 h 448"/>
                <a:gd name="T4" fmla="*/ 1296 w 2256"/>
                <a:gd name="T5" fmla="*/ 112 h 448"/>
                <a:gd name="T6" fmla="*/ 1968 w 2256"/>
                <a:gd name="T7" fmla="*/ 304 h 448"/>
                <a:gd name="T8" fmla="*/ 2256 w 2256"/>
                <a:gd name="T9" fmla="*/ 448 h 448"/>
                <a:gd name="T10" fmla="*/ 0 60000 65536"/>
                <a:gd name="T11" fmla="*/ 0 60000 65536"/>
                <a:gd name="T12" fmla="*/ 0 60000 65536"/>
                <a:gd name="T13" fmla="*/ 0 60000 65536"/>
                <a:gd name="T14" fmla="*/ 0 60000 65536"/>
                <a:gd name="T15" fmla="*/ 0 w 2256"/>
                <a:gd name="T16" fmla="*/ 0 h 448"/>
                <a:gd name="T17" fmla="*/ 2256 w 2256"/>
                <a:gd name="T18" fmla="*/ 448 h 448"/>
              </a:gdLst>
              <a:ahLst/>
              <a:cxnLst>
                <a:cxn ang="T10">
                  <a:pos x="T0" y="T1"/>
                </a:cxn>
                <a:cxn ang="T11">
                  <a:pos x="T2" y="T3"/>
                </a:cxn>
                <a:cxn ang="T12">
                  <a:pos x="T4" y="T5"/>
                </a:cxn>
                <a:cxn ang="T13">
                  <a:pos x="T6" y="T7"/>
                </a:cxn>
                <a:cxn ang="T14">
                  <a:pos x="T8" y="T9"/>
                </a:cxn>
              </a:cxnLst>
              <a:rect l="T15" t="T16" r="T17" b="T18"/>
              <a:pathLst>
                <a:path w="2256" h="448">
                  <a:moveTo>
                    <a:pt x="0" y="16"/>
                  </a:moveTo>
                  <a:cubicBezTo>
                    <a:pt x="180" y="8"/>
                    <a:pt x="360" y="0"/>
                    <a:pt x="576" y="16"/>
                  </a:cubicBezTo>
                  <a:cubicBezTo>
                    <a:pt x="792" y="32"/>
                    <a:pt x="1064" y="64"/>
                    <a:pt x="1296" y="112"/>
                  </a:cubicBezTo>
                  <a:cubicBezTo>
                    <a:pt x="1528" y="160"/>
                    <a:pt x="1808" y="248"/>
                    <a:pt x="1968" y="304"/>
                  </a:cubicBezTo>
                  <a:cubicBezTo>
                    <a:pt x="2128" y="360"/>
                    <a:pt x="2192" y="404"/>
                    <a:pt x="2256" y="448"/>
                  </a:cubicBezTo>
                </a:path>
              </a:pathLst>
            </a:custGeom>
            <a:noFill/>
            <a:ln w="28575">
              <a:solidFill>
                <a:srgbClr val="CC00CC"/>
              </a:solidFill>
              <a:round/>
              <a:headEnd/>
              <a:tailEn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20" name="Freeform 8"/>
            <p:cNvSpPr>
              <a:spLocks/>
            </p:cNvSpPr>
            <p:nvPr/>
          </p:nvSpPr>
          <p:spPr bwMode="auto">
            <a:xfrm>
              <a:off x="0" y="2688"/>
              <a:ext cx="1488" cy="192"/>
            </a:xfrm>
            <a:custGeom>
              <a:avLst/>
              <a:gdLst>
                <a:gd name="T0" fmla="*/ 0 w 1488"/>
                <a:gd name="T1" fmla="*/ 0 h 192"/>
                <a:gd name="T2" fmla="*/ 576 w 1488"/>
                <a:gd name="T3" fmla="*/ 144 h 192"/>
                <a:gd name="T4" fmla="*/ 1488 w 1488"/>
                <a:gd name="T5" fmla="*/ 192 h 192"/>
                <a:gd name="T6" fmla="*/ 0 60000 65536"/>
                <a:gd name="T7" fmla="*/ 0 60000 65536"/>
                <a:gd name="T8" fmla="*/ 0 60000 65536"/>
                <a:gd name="T9" fmla="*/ 0 w 1488"/>
                <a:gd name="T10" fmla="*/ 0 h 192"/>
                <a:gd name="T11" fmla="*/ 1488 w 1488"/>
                <a:gd name="T12" fmla="*/ 192 h 192"/>
              </a:gdLst>
              <a:ahLst/>
              <a:cxnLst>
                <a:cxn ang="T6">
                  <a:pos x="T0" y="T1"/>
                </a:cxn>
                <a:cxn ang="T7">
                  <a:pos x="T2" y="T3"/>
                </a:cxn>
                <a:cxn ang="T8">
                  <a:pos x="T4" y="T5"/>
                </a:cxn>
              </a:cxnLst>
              <a:rect l="T9" t="T10" r="T11" b="T12"/>
              <a:pathLst>
                <a:path w="1488" h="192">
                  <a:moveTo>
                    <a:pt x="0" y="0"/>
                  </a:moveTo>
                  <a:cubicBezTo>
                    <a:pt x="164" y="56"/>
                    <a:pt x="328" y="112"/>
                    <a:pt x="576" y="144"/>
                  </a:cubicBezTo>
                  <a:cubicBezTo>
                    <a:pt x="824" y="176"/>
                    <a:pt x="1156" y="184"/>
                    <a:pt x="1488" y="192"/>
                  </a:cubicBezTo>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21" name="Freeform 9"/>
            <p:cNvSpPr>
              <a:spLocks/>
            </p:cNvSpPr>
            <p:nvPr/>
          </p:nvSpPr>
          <p:spPr bwMode="auto">
            <a:xfrm>
              <a:off x="1728" y="2880"/>
              <a:ext cx="528" cy="96"/>
            </a:xfrm>
            <a:custGeom>
              <a:avLst/>
              <a:gdLst>
                <a:gd name="T0" fmla="*/ 0 w 528"/>
                <a:gd name="T1" fmla="*/ 0 h 96"/>
                <a:gd name="T2" fmla="*/ 240 w 528"/>
                <a:gd name="T3" fmla="*/ 48 h 96"/>
                <a:gd name="T4" fmla="*/ 528 w 528"/>
                <a:gd name="T5" fmla="*/ 96 h 96"/>
                <a:gd name="T6" fmla="*/ 0 60000 65536"/>
                <a:gd name="T7" fmla="*/ 0 60000 65536"/>
                <a:gd name="T8" fmla="*/ 0 60000 65536"/>
                <a:gd name="T9" fmla="*/ 0 w 528"/>
                <a:gd name="T10" fmla="*/ 0 h 96"/>
                <a:gd name="T11" fmla="*/ 528 w 528"/>
                <a:gd name="T12" fmla="*/ 96 h 96"/>
              </a:gdLst>
              <a:ahLst/>
              <a:cxnLst>
                <a:cxn ang="T6">
                  <a:pos x="T0" y="T1"/>
                </a:cxn>
                <a:cxn ang="T7">
                  <a:pos x="T2" y="T3"/>
                </a:cxn>
                <a:cxn ang="T8">
                  <a:pos x="T4" y="T5"/>
                </a:cxn>
              </a:cxnLst>
              <a:rect l="T9" t="T10" r="T11" b="T12"/>
              <a:pathLst>
                <a:path w="528" h="96">
                  <a:moveTo>
                    <a:pt x="0" y="0"/>
                  </a:moveTo>
                  <a:cubicBezTo>
                    <a:pt x="76" y="16"/>
                    <a:pt x="152" y="32"/>
                    <a:pt x="240" y="48"/>
                  </a:cubicBezTo>
                  <a:cubicBezTo>
                    <a:pt x="328" y="64"/>
                    <a:pt x="428" y="80"/>
                    <a:pt x="528" y="96"/>
                  </a:cubicBezTo>
                </a:path>
              </a:pathLst>
            </a:cu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22" name="Freeform 10"/>
            <p:cNvSpPr>
              <a:spLocks/>
            </p:cNvSpPr>
            <p:nvPr/>
          </p:nvSpPr>
          <p:spPr bwMode="auto">
            <a:xfrm>
              <a:off x="0" y="784"/>
              <a:ext cx="2304" cy="800"/>
            </a:xfrm>
            <a:custGeom>
              <a:avLst/>
              <a:gdLst>
                <a:gd name="T0" fmla="*/ 0 w 2304"/>
                <a:gd name="T1" fmla="*/ 80 h 800"/>
                <a:gd name="T2" fmla="*/ 432 w 2304"/>
                <a:gd name="T3" fmla="*/ 32 h 800"/>
                <a:gd name="T4" fmla="*/ 1392 w 2304"/>
                <a:gd name="T5" fmla="*/ 272 h 800"/>
                <a:gd name="T6" fmla="*/ 2064 w 2304"/>
                <a:gd name="T7" fmla="*/ 608 h 800"/>
                <a:gd name="T8" fmla="*/ 2304 w 2304"/>
                <a:gd name="T9" fmla="*/ 800 h 800"/>
                <a:gd name="T10" fmla="*/ 0 60000 65536"/>
                <a:gd name="T11" fmla="*/ 0 60000 65536"/>
                <a:gd name="T12" fmla="*/ 0 60000 65536"/>
                <a:gd name="T13" fmla="*/ 0 60000 65536"/>
                <a:gd name="T14" fmla="*/ 0 60000 65536"/>
                <a:gd name="T15" fmla="*/ 0 w 2304"/>
                <a:gd name="T16" fmla="*/ 0 h 800"/>
                <a:gd name="T17" fmla="*/ 2304 w 2304"/>
                <a:gd name="T18" fmla="*/ 800 h 800"/>
              </a:gdLst>
              <a:ahLst/>
              <a:cxnLst>
                <a:cxn ang="T10">
                  <a:pos x="T0" y="T1"/>
                </a:cxn>
                <a:cxn ang="T11">
                  <a:pos x="T2" y="T3"/>
                </a:cxn>
                <a:cxn ang="T12">
                  <a:pos x="T4" y="T5"/>
                </a:cxn>
                <a:cxn ang="T13">
                  <a:pos x="T6" y="T7"/>
                </a:cxn>
                <a:cxn ang="T14">
                  <a:pos x="T8" y="T9"/>
                </a:cxn>
              </a:cxnLst>
              <a:rect l="T15" t="T16" r="T17" b="T18"/>
              <a:pathLst>
                <a:path w="2304" h="800">
                  <a:moveTo>
                    <a:pt x="0" y="80"/>
                  </a:moveTo>
                  <a:cubicBezTo>
                    <a:pt x="100" y="40"/>
                    <a:pt x="200" y="0"/>
                    <a:pt x="432" y="32"/>
                  </a:cubicBezTo>
                  <a:cubicBezTo>
                    <a:pt x="664" y="64"/>
                    <a:pt x="1120" y="176"/>
                    <a:pt x="1392" y="272"/>
                  </a:cubicBezTo>
                  <a:cubicBezTo>
                    <a:pt x="1664" y="368"/>
                    <a:pt x="1912" y="520"/>
                    <a:pt x="2064" y="608"/>
                  </a:cubicBezTo>
                  <a:cubicBezTo>
                    <a:pt x="2216" y="696"/>
                    <a:pt x="2260" y="748"/>
                    <a:pt x="2304" y="800"/>
                  </a:cubicBezTo>
                </a:path>
              </a:pathLst>
            </a:custGeom>
            <a:noFill/>
            <a:ln w="19050">
              <a:solidFill>
                <a:schemeClr val="hlink"/>
              </a:solidFill>
              <a:round/>
              <a:headEnd/>
              <a:tailEnd/>
            </a:ln>
            <a:extLst>
              <a:ext uri="{909E8E84-426E-40DD-AFC4-6F175D3DCCD1}">
                <a14:hiddenFill xmlns:a14="http://schemas.microsoft.com/office/drawing/2010/main">
                  <a:solidFill>
                    <a:srgbClr val="FFFFFF"/>
                  </a:solidFill>
                </a14:hiddenFill>
              </a:ext>
            </a:extLst>
          </p:spPr>
          <p:txBody>
            <a:bodyPr/>
            <a:lstStyle/>
            <a:p>
              <a:endParaRPr lang="vi-VN"/>
            </a:p>
          </p:txBody>
        </p:sp>
        <p:pic>
          <p:nvPicPr>
            <p:cNvPr id="23" name="Picture 11" descr="Sdovungbi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28"/>
              <a:ext cx="5760" cy="3168"/>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5" name="Line 12"/>
            <p:cNvSpPr>
              <a:spLocks noChangeShapeType="1"/>
            </p:cNvSpPr>
            <p:nvPr/>
          </p:nvSpPr>
          <p:spPr bwMode="auto">
            <a:xfrm>
              <a:off x="1128" y="1440"/>
              <a:ext cx="720" cy="0"/>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26" name="Line 13"/>
            <p:cNvSpPr>
              <a:spLocks noChangeShapeType="1"/>
            </p:cNvSpPr>
            <p:nvPr/>
          </p:nvSpPr>
          <p:spPr bwMode="auto">
            <a:xfrm>
              <a:off x="1248" y="1824"/>
              <a:ext cx="1440" cy="0"/>
            </a:xfrm>
            <a:prstGeom prst="line">
              <a:avLst/>
            </a:prstGeom>
            <a:noFill/>
            <a:ln w="38100">
              <a:solidFill>
                <a:srgbClr val="FF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27" name="Line 14"/>
            <p:cNvSpPr>
              <a:spLocks noChangeShapeType="1"/>
            </p:cNvSpPr>
            <p:nvPr/>
          </p:nvSpPr>
          <p:spPr bwMode="auto">
            <a:xfrm flipV="1">
              <a:off x="1344" y="2304"/>
              <a:ext cx="3024" cy="0"/>
            </a:xfrm>
            <a:prstGeom prst="line">
              <a:avLst/>
            </a:prstGeom>
            <a:noFill/>
            <a:ln w="38100">
              <a:solidFill>
                <a:srgbClr val="FF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28" name="Line 15"/>
            <p:cNvSpPr>
              <a:spLocks noChangeShapeType="1"/>
            </p:cNvSpPr>
            <p:nvPr/>
          </p:nvSpPr>
          <p:spPr bwMode="auto">
            <a:xfrm>
              <a:off x="1456" y="2736"/>
              <a:ext cx="3888" cy="0"/>
            </a:xfrm>
            <a:prstGeom prst="line">
              <a:avLst/>
            </a:prstGeom>
            <a:noFill/>
            <a:ln w="38100">
              <a:solidFill>
                <a:srgbClr val="FF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29" name="Text Box 16"/>
            <p:cNvSpPr txBox="1">
              <a:spLocks noChangeArrowheads="1"/>
            </p:cNvSpPr>
            <p:nvPr/>
          </p:nvSpPr>
          <p:spPr bwMode="auto">
            <a:xfrm>
              <a:off x="1104" y="3045"/>
              <a:ext cx="624"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sz="1400" b="1" dirty="0">
                  <a:solidFill>
                    <a:srgbClr val="C00000"/>
                  </a:solidFill>
                  <a:latin typeface="Times New Roman" pitchFamily="18" charset="0"/>
                  <a:cs typeface="Times New Roman" pitchFamily="18" charset="0"/>
                </a:rPr>
                <a:t>NỘI THUỶ</a:t>
              </a:r>
            </a:p>
          </p:txBody>
        </p:sp>
        <p:sp>
          <p:nvSpPr>
            <p:cNvPr id="30" name="Oval 17"/>
            <p:cNvSpPr>
              <a:spLocks noChangeArrowheads="1"/>
            </p:cNvSpPr>
            <p:nvPr/>
          </p:nvSpPr>
          <p:spPr bwMode="auto">
            <a:xfrm>
              <a:off x="1344" y="2928"/>
              <a:ext cx="96" cy="96"/>
            </a:xfrm>
            <a:prstGeom prst="ellipse">
              <a:avLst/>
            </a:prstGeom>
            <a:solidFill>
              <a:srgbClr val="FFFF00"/>
            </a:solidFill>
            <a:ln w="9525">
              <a:solidFill>
                <a:srgbClr val="FFFF00"/>
              </a:solidFill>
              <a:round/>
              <a:headEnd/>
              <a:tailEnd/>
            </a:ln>
          </p:spPr>
          <p:txBody>
            <a:bodyPr wrap="none" anchor="ctr"/>
            <a:lstStyle/>
            <a:p>
              <a:pPr algn="ctr"/>
              <a:endParaRPr lang="vi-VN" altLang="en-US">
                <a:solidFill>
                  <a:srgbClr val="FFFF00"/>
                </a:solidFill>
                <a:latin typeface="Arial" charset="0"/>
              </a:endParaRPr>
            </a:p>
          </p:txBody>
        </p:sp>
        <p:sp>
          <p:nvSpPr>
            <p:cNvPr id="31" name="Line 18"/>
            <p:cNvSpPr>
              <a:spLocks noChangeShapeType="1"/>
            </p:cNvSpPr>
            <p:nvPr/>
          </p:nvSpPr>
          <p:spPr bwMode="auto">
            <a:xfrm>
              <a:off x="1392" y="2976"/>
              <a:ext cx="48" cy="288"/>
            </a:xfrm>
            <a:prstGeom prst="line">
              <a:avLst/>
            </a:prstGeom>
            <a:noFill/>
            <a:ln w="28575">
              <a:solidFill>
                <a:srgbClr val="FFFF00"/>
              </a:solidFill>
              <a:round/>
              <a:headEnd/>
              <a:tailEnd/>
            </a:ln>
            <a:extLst>
              <a:ext uri="{909E8E84-426E-40DD-AFC4-6F175D3DCCD1}">
                <a14:hiddenFill xmlns:a14="http://schemas.microsoft.com/office/drawing/2010/main">
                  <a:noFill/>
                </a14:hiddenFill>
              </a:ext>
            </a:extLst>
          </p:spPr>
          <p:txBody>
            <a:bodyPr/>
            <a:lstStyle/>
            <a:p>
              <a:endParaRPr lang="vi-VN"/>
            </a:p>
          </p:txBody>
        </p:sp>
        <p:sp>
          <p:nvSpPr>
            <p:cNvPr id="32" name="Oval 19"/>
            <p:cNvSpPr>
              <a:spLocks noChangeArrowheads="1"/>
            </p:cNvSpPr>
            <p:nvPr/>
          </p:nvSpPr>
          <p:spPr bwMode="auto">
            <a:xfrm>
              <a:off x="816" y="528"/>
              <a:ext cx="96" cy="96"/>
            </a:xfrm>
            <a:prstGeom prst="ellipse">
              <a:avLst/>
            </a:prstGeom>
            <a:solidFill>
              <a:srgbClr val="FFFF00"/>
            </a:solidFill>
            <a:ln w="38100">
              <a:solidFill>
                <a:srgbClr val="FF0000"/>
              </a:solidFill>
              <a:round/>
              <a:headEnd/>
              <a:tailEnd/>
            </a:ln>
          </p:spPr>
          <p:txBody>
            <a:bodyPr wrap="none" anchor="ctr"/>
            <a:lstStyle/>
            <a:p>
              <a:pPr algn="ctr"/>
              <a:endParaRPr lang="vi-VN" altLang="en-US">
                <a:solidFill>
                  <a:srgbClr val="FFFF00"/>
                </a:solidFill>
                <a:latin typeface="Arial" charset="0"/>
              </a:endParaRPr>
            </a:p>
          </p:txBody>
        </p:sp>
        <p:sp>
          <p:nvSpPr>
            <p:cNvPr id="33" name="Text Box 20"/>
            <p:cNvSpPr txBox="1">
              <a:spLocks noChangeArrowheads="1"/>
            </p:cNvSpPr>
            <p:nvPr/>
          </p:nvSpPr>
          <p:spPr bwMode="auto">
            <a:xfrm>
              <a:off x="1168" y="1157"/>
              <a:ext cx="944"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spcBef>
                  <a:spcPct val="50000"/>
                </a:spcBef>
              </a:pPr>
              <a:r>
                <a:rPr lang="en-US" altLang="en-US" sz="2000" b="1" dirty="0" err="1" smtClean="0">
                  <a:latin typeface="Times New Roman" pitchFamily="18" charset="0"/>
                  <a:cs typeface="Times New Roman" pitchFamily="18" charset="0"/>
                </a:rPr>
                <a:t>Lãnh</a:t>
              </a:r>
              <a:r>
                <a:rPr lang="en-US" altLang="en-US" sz="2000" b="1" dirty="0" smtClean="0">
                  <a:latin typeface="Times New Roman" pitchFamily="18" charset="0"/>
                  <a:cs typeface="Times New Roman" pitchFamily="18" charset="0"/>
                </a:rPr>
                <a:t> </a:t>
              </a:r>
              <a:r>
                <a:rPr lang="en-US" altLang="en-US" sz="2000" b="1" dirty="0" err="1" smtClean="0">
                  <a:latin typeface="Times New Roman" pitchFamily="18" charset="0"/>
                  <a:cs typeface="Times New Roman" pitchFamily="18" charset="0"/>
                </a:rPr>
                <a:t>hải</a:t>
              </a:r>
              <a:endParaRPr lang="en-US" altLang="en-US" sz="2000" b="1" dirty="0">
                <a:latin typeface="Times New Roman" pitchFamily="18" charset="0"/>
                <a:cs typeface="Times New Roman" pitchFamily="18" charset="0"/>
              </a:endParaRPr>
            </a:p>
          </p:txBody>
        </p:sp>
        <p:sp>
          <p:nvSpPr>
            <p:cNvPr id="34" name="Text Box 21"/>
            <p:cNvSpPr txBox="1">
              <a:spLocks noChangeArrowheads="1"/>
            </p:cNvSpPr>
            <p:nvPr/>
          </p:nvSpPr>
          <p:spPr bwMode="auto">
            <a:xfrm>
              <a:off x="1824" y="2036"/>
              <a:ext cx="2640"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sz="2000" b="1" dirty="0" err="1">
                  <a:solidFill>
                    <a:srgbClr val="FF0000"/>
                  </a:solidFill>
                  <a:latin typeface="Times New Roman" pitchFamily="18" charset="0"/>
                  <a:cs typeface="Times New Roman" pitchFamily="18" charset="0"/>
                </a:rPr>
                <a:t>Vùng</a:t>
              </a:r>
              <a:r>
                <a:rPr lang="en-US" sz="2000" b="1" dirty="0">
                  <a:solidFill>
                    <a:srgbClr val="FF0000"/>
                  </a:solidFill>
                  <a:latin typeface="Times New Roman" pitchFamily="18" charset="0"/>
                  <a:cs typeface="Times New Roman" pitchFamily="18" charset="0"/>
                </a:rPr>
                <a:t> ĐQKT </a:t>
              </a:r>
              <a:r>
                <a:rPr lang="en-US" sz="2000" b="1" dirty="0" err="1">
                  <a:solidFill>
                    <a:srgbClr val="FF0000"/>
                  </a:solidFill>
                  <a:latin typeface="Times New Roman" pitchFamily="18" charset="0"/>
                  <a:cs typeface="Times New Roman" pitchFamily="18" charset="0"/>
                </a:rPr>
                <a:t>không</a:t>
              </a:r>
              <a:r>
                <a:rPr lang="en-US" sz="2000" b="1" dirty="0">
                  <a:solidFill>
                    <a:srgbClr val="FF0000"/>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quá</a:t>
              </a:r>
              <a:r>
                <a:rPr lang="en-US" sz="2000" b="1" dirty="0">
                  <a:solidFill>
                    <a:srgbClr val="FF0000"/>
                  </a:solidFill>
                  <a:latin typeface="Times New Roman" pitchFamily="18" charset="0"/>
                  <a:cs typeface="Times New Roman" pitchFamily="18" charset="0"/>
                </a:rPr>
                <a:t> 200 HL</a:t>
              </a:r>
            </a:p>
          </p:txBody>
        </p:sp>
        <p:sp>
          <p:nvSpPr>
            <p:cNvPr id="35" name="Text Box 22"/>
            <p:cNvSpPr txBox="1">
              <a:spLocks noChangeArrowheads="1"/>
            </p:cNvSpPr>
            <p:nvPr/>
          </p:nvSpPr>
          <p:spPr bwMode="auto">
            <a:xfrm>
              <a:off x="1440" y="1564"/>
              <a:ext cx="1584"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ctr">
                <a:spcBef>
                  <a:spcPct val="50000"/>
                </a:spcBef>
              </a:pPr>
              <a:r>
                <a:rPr lang="en-US" altLang="en-US" sz="2000" b="1" dirty="0" err="1" smtClean="0">
                  <a:latin typeface="Times New Roman" pitchFamily="18" charset="0"/>
                  <a:cs typeface="Times New Roman" pitchFamily="18" charset="0"/>
                </a:rPr>
                <a:t>Tiếp</a:t>
              </a:r>
              <a:r>
                <a:rPr lang="en-US" altLang="en-US" sz="2000" b="1" dirty="0" smtClean="0">
                  <a:latin typeface="Times New Roman" pitchFamily="18" charset="0"/>
                  <a:cs typeface="Times New Roman" pitchFamily="18" charset="0"/>
                </a:rPr>
                <a:t> </a:t>
              </a:r>
              <a:r>
                <a:rPr lang="en-US" altLang="en-US" sz="2000" b="1" dirty="0" err="1" smtClean="0">
                  <a:latin typeface="Times New Roman" pitchFamily="18" charset="0"/>
                  <a:cs typeface="Times New Roman" pitchFamily="18" charset="0"/>
                </a:rPr>
                <a:t>giáp</a:t>
              </a:r>
              <a:r>
                <a:rPr lang="en-US" altLang="en-US" sz="2000" b="1" dirty="0" smtClean="0">
                  <a:latin typeface="Times New Roman" pitchFamily="18" charset="0"/>
                  <a:cs typeface="Times New Roman" pitchFamily="18" charset="0"/>
                </a:rPr>
                <a:t> </a:t>
              </a:r>
              <a:r>
                <a:rPr lang="en-US" altLang="en-US" sz="2000" b="1" dirty="0" err="1" smtClean="0">
                  <a:latin typeface="Times New Roman" pitchFamily="18" charset="0"/>
                  <a:cs typeface="Times New Roman" pitchFamily="18" charset="0"/>
                </a:rPr>
                <a:t>lãnh</a:t>
              </a:r>
              <a:r>
                <a:rPr lang="en-US" altLang="en-US" sz="2000" b="1" dirty="0" smtClean="0">
                  <a:latin typeface="Times New Roman" pitchFamily="18" charset="0"/>
                  <a:cs typeface="Times New Roman" pitchFamily="18" charset="0"/>
                </a:rPr>
                <a:t> </a:t>
              </a:r>
              <a:r>
                <a:rPr lang="en-US" altLang="en-US" sz="2000" b="1" dirty="0" err="1" smtClean="0">
                  <a:latin typeface="Times New Roman" pitchFamily="18" charset="0"/>
                  <a:cs typeface="Times New Roman" pitchFamily="18" charset="0"/>
                </a:rPr>
                <a:t>hải</a:t>
              </a:r>
              <a:endParaRPr lang="en-US" altLang="en-US" sz="2000" b="1" dirty="0">
                <a:latin typeface="Times New Roman" pitchFamily="18" charset="0"/>
                <a:cs typeface="Times New Roman" pitchFamily="18" charset="0"/>
              </a:endParaRPr>
            </a:p>
          </p:txBody>
        </p:sp>
        <p:sp>
          <p:nvSpPr>
            <p:cNvPr id="36" name="Text Box 23"/>
            <p:cNvSpPr txBox="1">
              <a:spLocks noChangeArrowheads="1"/>
            </p:cNvSpPr>
            <p:nvPr/>
          </p:nvSpPr>
          <p:spPr bwMode="auto">
            <a:xfrm>
              <a:off x="1728" y="2496"/>
              <a:ext cx="3264"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vi-VN" sz="2000" b="1" dirty="0">
                  <a:latin typeface="Times New Roman" pitchFamily="18" charset="0"/>
                  <a:cs typeface="Times New Roman" pitchFamily="18" charset="0"/>
                </a:rPr>
                <a:t>Vùng Thềm lục địa không quá 350 HL</a:t>
              </a:r>
            </a:p>
          </p:txBody>
        </p:sp>
        <p:sp>
          <p:nvSpPr>
            <p:cNvPr id="37" name="Text Box 24"/>
            <p:cNvSpPr txBox="1">
              <a:spLocks noChangeArrowheads="1"/>
            </p:cNvSpPr>
            <p:nvPr/>
          </p:nvSpPr>
          <p:spPr bwMode="auto">
            <a:xfrm>
              <a:off x="4800" y="916"/>
              <a:ext cx="960"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spcBef>
                  <a:spcPct val="50000"/>
                </a:spcBef>
              </a:pPr>
              <a:r>
                <a:rPr lang="en-US" altLang="en-US" sz="1200" b="1" dirty="0">
                  <a:solidFill>
                    <a:schemeClr val="bg1"/>
                  </a:solidFill>
                  <a:latin typeface=".VnArial NarrowH" pitchFamily="34" charset="0"/>
                </a:rPr>
                <a:t> </a:t>
              </a:r>
              <a:r>
                <a:rPr lang="en-US" altLang="en-US" sz="2800" b="1" dirty="0" err="1">
                  <a:solidFill>
                    <a:schemeClr val="bg1"/>
                  </a:solidFill>
                  <a:latin typeface="Times New Roman" pitchFamily="18" charset="0"/>
                  <a:cs typeface="Times New Roman" pitchFamily="18" charset="0"/>
                </a:rPr>
                <a:t>Biển</a:t>
              </a:r>
              <a:r>
                <a:rPr lang="en-US" altLang="en-US" sz="2800" b="1" dirty="0">
                  <a:solidFill>
                    <a:schemeClr val="bg1"/>
                  </a:solidFill>
                  <a:latin typeface="Times New Roman" pitchFamily="18" charset="0"/>
                  <a:cs typeface="Times New Roman" pitchFamily="18" charset="0"/>
                </a:rPr>
                <a:t> </a:t>
              </a:r>
              <a:r>
                <a:rPr lang="en-US" altLang="en-US" sz="2800" b="1" dirty="0" err="1">
                  <a:solidFill>
                    <a:schemeClr val="bg1"/>
                  </a:solidFill>
                  <a:latin typeface="Times New Roman" pitchFamily="18" charset="0"/>
                  <a:cs typeface="Times New Roman" pitchFamily="18" charset="0"/>
                </a:rPr>
                <a:t>Đông</a:t>
              </a:r>
              <a:endParaRPr lang="en-US" altLang="en-US" sz="2800" b="1" dirty="0">
                <a:solidFill>
                  <a:schemeClr val="bg1"/>
                </a:solidFill>
                <a:latin typeface="Times New Roman" pitchFamily="18" charset="0"/>
                <a:cs typeface="Times New Roman" pitchFamily="18" charset="0"/>
              </a:endParaRPr>
            </a:p>
            <a:p>
              <a:pPr>
                <a:spcBef>
                  <a:spcPct val="50000"/>
                </a:spcBef>
              </a:pPr>
              <a:endParaRPr lang="en-US" altLang="en-US" sz="1200" b="1" dirty="0">
                <a:solidFill>
                  <a:schemeClr val="bg1"/>
                </a:solidFill>
                <a:latin typeface=".VnArial NarrowH" pitchFamily="34" charset="0"/>
              </a:endParaRPr>
            </a:p>
          </p:txBody>
        </p:sp>
        <p:sp>
          <p:nvSpPr>
            <p:cNvPr id="38" name="Text Box 25"/>
            <p:cNvSpPr txBox="1">
              <a:spLocks noChangeArrowheads="1"/>
            </p:cNvSpPr>
            <p:nvPr/>
          </p:nvSpPr>
          <p:spPr bwMode="auto">
            <a:xfrm>
              <a:off x="1152" y="624"/>
              <a:ext cx="1440"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spcBef>
                  <a:spcPct val="50000"/>
                </a:spcBef>
              </a:pPr>
              <a:r>
                <a:rPr lang="en-US" altLang="en-US" sz="2000" b="1" dirty="0" err="1" smtClean="0">
                  <a:latin typeface="Times New Roman" pitchFamily="18" charset="0"/>
                  <a:cs typeface="Times New Roman" pitchFamily="18" charset="0"/>
                </a:rPr>
                <a:t>Đường</a:t>
              </a:r>
              <a:r>
                <a:rPr lang="en-US" altLang="en-US" sz="2000" b="1" dirty="0" smtClean="0">
                  <a:latin typeface="Times New Roman" pitchFamily="18" charset="0"/>
                  <a:cs typeface="Times New Roman" pitchFamily="18" charset="0"/>
                </a:rPr>
                <a:t> </a:t>
              </a:r>
              <a:r>
                <a:rPr lang="en-US" altLang="en-US" sz="2000" b="1" dirty="0" err="1" smtClean="0">
                  <a:latin typeface="Times New Roman" pitchFamily="18" charset="0"/>
                  <a:cs typeface="Times New Roman" pitchFamily="18" charset="0"/>
                </a:rPr>
                <a:t>cơ</a:t>
              </a:r>
              <a:r>
                <a:rPr lang="en-US" altLang="en-US" sz="2000" b="1" dirty="0" smtClean="0">
                  <a:latin typeface="Times New Roman" pitchFamily="18" charset="0"/>
                  <a:cs typeface="Times New Roman" pitchFamily="18" charset="0"/>
                </a:rPr>
                <a:t> </a:t>
              </a:r>
              <a:r>
                <a:rPr lang="en-US" altLang="en-US" sz="2000" b="1" dirty="0" err="1" smtClean="0">
                  <a:latin typeface="Times New Roman" pitchFamily="18" charset="0"/>
                  <a:cs typeface="Times New Roman" pitchFamily="18" charset="0"/>
                </a:rPr>
                <a:t>sở</a:t>
              </a:r>
              <a:endParaRPr lang="en-US" altLang="en-US" sz="2000" b="1" dirty="0">
                <a:latin typeface="Times New Roman" pitchFamily="18" charset="0"/>
                <a:cs typeface="Times New Roman" pitchFamily="18" charset="0"/>
              </a:endParaRPr>
            </a:p>
          </p:txBody>
        </p:sp>
        <p:sp>
          <p:nvSpPr>
            <p:cNvPr id="39" name="Line 26"/>
            <p:cNvSpPr>
              <a:spLocks noChangeShapeType="1"/>
            </p:cNvSpPr>
            <p:nvPr/>
          </p:nvSpPr>
          <p:spPr bwMode="auto">
            <a:xfrm flipH="1">
              <a:off x="960" y="720"/>
              <a:ext cx="240" cy="0"/>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40" name="Rectangle 27"/>
            <p:cNvSpPr>
              <a:spLocks noChangeArrowheads="1"/>
            </p:cNvSpPr>
            <p:nvPr/>
          </p:nvSpPr>
          <p:spPr bwMode="auto">
            <a:xfrm>
              <a:off x="4568" y="2680"/>
              <a:ext cx="116" cy="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50000"/>
                </a:spcBef>
              </a:pPr>
              <a:endParaRPr lang="vi-VN" altLang="en-US" sz="1600" b="1">
                <a:solidFill>
                  <a:srgbClr val="FFFF00"/>
                </a:solidFill>
                <a:latin typeface=".VnArial Narrow" pitchFamily="34" charset="0"/>
              </a:endParaRPr>
            </a:p>
          </p:txBody>
        </p:sp>
      </p:grpSp>
    </p:spTree>
    <p:extLst>
      <p:ext uri="{BB962C8B-B14F-4D97-AF65-F5344CB8AC3E}">
        <p14:creationId xmlns:p14="http://schemas.microsoft.com/office/powerpoint/2010/main" val="20054915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a:spLocks noGrp="1" noChangeArrowheads="1"/>
          </p:cNvSpPr>
          <p:nvPr>
            <p:ph type="title"/>
          </p:nvPr>
        </p:nvSpPr>
        <p:spPr>
          <a:xfrm>
            <a:off x="457200" y="304800"/>
            <a:ext cx="8229600" cy="563562"/>
          </a:xfrm>
        </p:spPr>
        <p:txBody>
          <a:bodyPr/>
          <a:lstStyle/>
          <a:p>
            <a:pPr lvl="4"/>
            <a:r>
              <a:rPr lang="en-US" altLang="en-US" sz="3200" dirty="0">
                <a:latin typeface="Times New Roman" pitchFamily="18" charset="0"/>
                <a:cs typeface="Times New Roman" pitchFamily="18" charset="0"/>
              </a:rPr>
              <a:t>MỘT SỐ THUẬT </a:t>
            </a:r>
            <a:r>
              <a:rPr lang="en-US" altLang="en-US" sz="3200" dirty="0" smtClean="0">
                <a:latin typeface="Times New Roman" pitchFamily="18" charset="0"/>
                <a:cs typeface="Times New Roman" pitchFamily="18" charset="0"/>
              </a:rPr>
              <a:t>NG</a:t>
            </a:r>
            <a:r>
              <a:rPr lang="en-US" altLang="en-US" sz="2800" dirty="0" smtClean="0">
                <a:latin typeface="Times New Roman" pitchFamily="18" charset="0"/>
                <a:cs typeface="Times New Roman" pitchFamily="18" charset="0"/>
              </a:rPr>
              <a:t>Ữ</a:t>
            </a:r>
            <a:r>
              <a:rPr lang="en-US" altLang="en-US" sz="3200" dirty="0" smtClean="0">
                <a:latin typeface="Times New Roman" pitchFamily="18" charset="0"/>
                <a:cs typeface="Times New Roman" pitchFamily="18" charset="0"/>
              </a:rPr>
              <a:t> </a:t>
            </a:r>
            <a:endParaRPr lang="en-US" altLang="en-US" sz="3200" dirty="0">
              <a:latin typeface="Times New Roman" pitchFamily="18" charset="0"/>
              <a:cs typeface="Times New Roman" pitchFamily="18" charset="0"/>
            </a:endParaRPr>
          </a:p>
        </p:txBody>
      </p:sp>
      <p:sp>
        <p:nvSpPr>
          <p:cNvPr id="41" name="Rectangle 3"/>
          <p:cNvSpPr>
            <a:spLocks noGrp="1" noChangeArrowheads="1"/>
          </p:cNvSpPr>
          <p:nvPr>
            <p:ph idx="1"/>
          </p:nvPr>
        </p:nvSpPr>
        <p:spPr>
          <a:xfrm>
            <a:off x="0" y="865909"/>
            <a:ext cx="9144000" cy="5611091"/>
          </a:xfrm>
        </p:spPr>
        <p:txBody>
          <a:bodyPr/>
          <a:lstStyle/>
          <a:p>
            <a:pPr marL="0" indent="0">
              <a:buNone/>
            </a:pPr>
            <a:r>
              <a:rPr lang="vi-VN" sz="2600" dirty="0" smtClean="0">
                <a:solidFill>
                  <a:srgbClr val="FFFF00"/>
                </a:solidFill>
                <a:latin typeface="Times New Roman" pitchFamily="18" charset="0"/>
                <a:cs typeface="Times New Roman" pitchFamily="18" charset="0"/>
              </a:rPr>
              <a:t>Thềm </a:t>
            </a:r>
            <a:r>
              <a:rPr lang="vi-VN" sz="2600" dirty="0">
                <a:solidFill>
                  <a:srgbClr val="FFFF00"/>
                </a:solidFill>
                <a:latin typeface="Times New Roman" pitchFamily="18" charset="0"/>
                <a:cs typeface="Times New Roman" pitchFamily="18" charset="0"/>
              </a:rPr>
              <a:t>lục địa: </a:t>
            </a:r>
            <a:r>
              <a:rPr lang="vi-VN" sz="2600" dirty="0">
                <a:latin typeface="Times New Roman" pitchFamily="18" charset="0"/>
                <a:cs typeface="Times New Roman" pitchFamily="18" charset="0"/>
              </a:rPr>
              <a:t>Là vùng đáy biển và lòng đất dưới đáy biển nằm bên ngoài lãnh hải của </a:t>
            </a:r>
            <a:r>
              <a:rPr lang="vi-VN" sz="2600" dirty="0" smtClean="0">
                <a:latin typeface="Times New Roman" pitchFamily="18" charset="0"/>
                <a:cs typeface="Times New Roman" pitchFamily="18" charset="0"/>
              </a:rPr>
              <a:t>quốc </a:t>
            </a:r>
            <a:r>
              <a:rPr lang="vi-VN" sz="2600" dirty="0">
                <a:latin typeface="Times New Roman" pitchFamily="18" charset="0"/>
                <a:cs typeface="Times New Roman" pitchFamily="18" charset="0"/>
              </a:rPr>
              <a:t>gia ven biển. </a:t>
            </a:r>
          </a:p>
          <a:p>
            <a:pPr marL="0" indent="0" algn="just">
              <a:buNone/>
            </a:pPr>
            <a:r>
              <a:rPr lang="vi-VN" sz="2600" dirty="0" smtClean="0">
                <a:latin typeface="Times New Roman" pitchFamily="18" charset="0"/>
                <a:cs typeface="Times New Roman" pitchFamily="18" charset="0"/>
              </a:rPr>
              <a:t>Nếu </a:t>
            </a:r>
            <a:r>
              <a:rPr lang="vi-VN" sz="2600" dirty="0">
                <a:latin typeface="Times New Roman" pitchFamily="18" charset="0"/>
                <a:cs typeface="Times New Roman" pitchFamily="18" charset="0"/>
              </a:rPr>
              <a:t>thềm lục địa có phần kéo dài tự nhiên của lãnh thổ đất liền ra ngoài 200 hải lý thi thềm lục địa được kéo dài theo nhưng không quá 350 hải lý.</a:t>
            </a:r>
            <a:r>
              <a:rPr lang="en-US" sz="2600" dirty="0">
                <a:latin typeface="Times New Roman" pitchFamily="18" charset="0"/>
                <a:cs typeface="Times New Roman" pitchFamily="18" charset="0"/>
              </a:rPr>
              <a:t> </a:t>
            </a:r>
          </a:p>
        </p:txBody>
      </p:sp>
      <p:pic>
        <p:nvPicPr>
          <p:cNvPr id="42" name="Picture 4"/>
          <p:cNvPicPr>
            <a:picLocks noChangeAspect="1" noChangeArrowheads="1"/>
          </p:cNvPicPr>
          <p:nvPr/>
        </p:nvPicPr>
        <p:blipFill>
          <a:blip r:embed="rId2">
            <a:extLst>
              <a:ext uri="{28A0092B-C50C-407E-A947-70E740481C1C}">
                <a14:useLocalDpi xmlns:a14="http://schemas.microsoft.com/office/drawing/2010/main" val="0"/>
              </a:ext>
            </a:extLst>
          </a:blip>
          <a:srcRect t="8751" r="1875" b="15002"/>
          <a:stretch>
            <a:fillRect/>
          </a:stretch>
        </p:blipFill>
        <p:spPr bwMode="auto">
          <a:xfrm>
            <a:off x="0" y="2971800"/>
            <a:ext cx="9144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5"/>
          <p:cNvSpPr>
            <a:spLocks noChangeArrowheads="1"/>
          </p:cNvSpPr>
          <p:nvPr/>
        </p:nvSpPr>
        <p:spPr bwMode="auto">
          <a:xfrm>
            <a:off x="4803775" y="6019800"/>
            <a:ext cx="26638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a:spAutoFit/>
          </a:bodyPr>
          <a:lstStyle/>
          <a:p>
            <a:pPr algn="ctr"/>
            <a:r>
              <a:rPr lang="en-US" altLang="en-US" sz="2800" b="1" i="1" dirty="0" err="1" smtClean="0">
                <a:solidFill>
                  <a:srgbClr val="000408"/>
                </a:solidFill>
                <a:latin typeface="Times New Roman" pitchFamily="18" charset="0"/>
                <a:cs typeface="Times New Roman" pitchFamily="18" charset="0"/>
              </a:rPr>
              <a:t>Thềm</a:t>
            </a:r>
            <a:r>
              <a:rPr lang="en-US" altLang="en-US" sz="2800" b="1" i="1" dirty="0" smtClean="0">
                <a:solidFill>
                  <a:srgbClr val="000408"/>
                </a:solidFill>
                <a:latin typeface="Times New Roman" pitchFamily="18" charset="0"/>
                <a:cs typeface="Times New Roman" pitchFamily="18" charset="0"/>
              </a:rPr>
              <a:t> </a:t>
            </a:r>
            <a:r>
              <a:rPr lang="en-US" altLang="en-US" sz="2800" b="1" i="1" dirty="0" err="1" smtClean="0">
                <a:solidFill>
                  <a:srgbClr val="000408"/>
                </a:solidFill>
                <a:latin typeface="Times New Roman" pitchFamily="18" charset="0"/>
                <a:cs typeface="Times New Roman" pitchFamily="18" charset="0"/>
              </a:rPr>
              <a:t>lục</a:t>
            </a:r>
            <a:r>
              <a:rPr lang="en-US" altLang="en-US" sz="2800" b="1" i="1" dirty="0" smtClean="0">
                <a:solidFill>
                  <a:srgbClr val="000408"/>
                </a:solidFill>
                <a:latin typeface="Times New Roman" pitchFamily="18" charset="0"/>
                <a:cs typeface="Times New Roman" pitchFamily="18" charset="0"/>
              </a:rPr>
              <a:t> </a:t>
            </a:r>
            <a:r>
              <a:rPr lang="en-US" altLang="en-US" sz="2800" b="1" i="1" dirty="0" err="1" smtClean="0">
                <a:solidFill>
                  <a:srgbClr val="000408"/>
                </a:solidFill>
                <a:latin typeface="Times New Roman" pitchFamily="18" charset="0"/>
                <a:cs typeface="Times New Roman" pitchFamily="18" charset="0"/>
              </a:rPr>
              <a:t>địa</a:t>
            </a:r>
            <a:endParaRPr lang="en-US" altLang="en-US" sz="2800" b="1" i="1" dirty="0">
              <a:solidFill>
                <a:srgbClr val="000408"/>
              </a:solidFill>
              <a:latin typeface="Times New Roman" pitchFamily="18" charset="0"/>
              <a:cs typeface="Times New Roman" pitchFamily="18" charset="0"/>
            </a:endParaRPr>
          </a:p>
        </p:txBody>
      </p:sp>
      <p:sp>
        <p:nvSpPr>
          <p:cNvPr id="44" name="Line 6"/>
          <p:cNvSpPr>
            <a:spLocks noChangeShapeType="1"/>
          </p:cNvSpPr>
          <p:nvPr/>
        </p:nvSpPr>
        <p:spPr bwMode="auto">
          <a:xfrm>
            <a:off x="5105400" y="6553200"/>
            <a:ext cx="2667000" cy="0"/>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vi-VN"/>
          </a:p>
        </p:txBody>
      </p:sp>
    </p:spTree>
    <p:extLst>
      <p:ext uri="{BB962C8B-B14F-4D97-AF65-F5344CB8AC3E}">
        <p14:creationId xmlns:p14="http://schemas.microsoft.com/office/powerpoint/2010/main" val="20206482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idx="1"/>
          </p:nvPr>
        </p:nvSpPr>
        <p:spPr>
          <a:xfrm>
            <a:off x="609600" y="914400"/>
            <a:ext cx="8229600" cy="5410200"/>
          </a:xfrm>
        </p:spPr>
        <p:txBody>
          <a:bodyPr/>
          <a:lstStyle/>
          <a:p>
            <a:pPr marL="0" indent="0" algn="just">
              <a:spcBef>
                <a:spcPts val="1200"/>
              </a:spcBef>
              <a:buNone/>
            </a:pPr>
            <a:r>
              <a:rPr lang="vi-VN" sz="2800" dirty="0">
                <a:solidFill>
                  <a:srgbClr val="FFFF00"/>
                </a:solidFill>
                <a:latin typeface="Times New Roman" pitchFamily="18" charset="0"/>
                <a:cs typeface="Times New Roman" pitchFamily="18" charset="0"/>
              </a:rPr>
              <a:t>* Chủ quyền: </a:t>
            </a:r>
            <a:r>
              <a:rPr lang="vi-VN" sz="2800" dirty="0">
                <a:latin typeface="Times New Roman" pitchFamily="18" charset="0"/>
                <a:cs typeface="Times New Roman" pitchFamily="18" charset="0"/>
              </a:rPr>
              <a:t>của quốc gia </a:t>
            </a:r>
            <a:r>
              <a:rPr lang="en-US" sz="2800" dirty="0" smtClean="0">
                <a:latin typeface="Times New Roman" pitchFamily="18" charset="0"/>
                <a:cs typeface="Times New Roman" pitchFamily="18" charset="0"/>
              </a:rPr>
              <a:t>(QG) </a:t>
            </a:r>
            <a:r>
              <a:rPr lang="vi-VN" sz="2800" dirty="0" smtClean="0">
                <a:latin typeface="Times New Roman" pitchFamily="18" charset="0"/>
                <a:cs typeface="Times New Roman" pitchFamily="18" charset="0"/>
              </a:rPr>
              <a:t>ven </a:t>
            </a:r>
            <a:r>
              <a:rPr lang="vi-VN" sz="2800" dirty="0">
                <a:latin typeface="Times New Roman" pitchFamily="18" charset="0"/>
                <a:cs typeface="Times New Roman" pitchFamily="18" charset="0"/>
              </a:rPr>
              <a:t>biển là </a:t>
            </a:r>
            <a:r>
              <a:rPr lang="vi-VN" sz="2800" i="1" u="sng" dirty="0">
                <a:latin typeface="Times New Roman" pitchFamily="18" charset="0"/>
                <a:cs typeface="Times New Roman" pitchFamily="18" charset="0"/>
              </a:rPr>
              <a:t>quyền tối cao</a:t>
            </a:r>
            <a:r>
              <a:rPr lang="vi-VN" sz="2800" dirty="0">
                <a:latin typeface="Times New Roman" pitchFamily="18" charset="0"/>
                <a:cs typeface="Times New Roman" pitchFamily="18" charset="0"/>
              </a:rPr>
              <a:t> của </a:t>
            </a:r>
            <a:r>
              <a:rPr lang="en-US" sz="2800" dirty="0" smtClean="0">
                <a:latin typeface="Times New Roman" pitchFamily="18" charset="0"/>
                <a:cs typeface="Times New Roman" pitchFamily="18" charset="0"/>
              </a:rPr>
              <a:t>QG</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được thực hiện trong phạm vi vùng biển </a:t>
            </a:r>
            <a:r>
              <a:rPr lang="en-US" sz="2800" dirty="0" smtClean="0">
                <a:latin typeface="Times New Roman" pitchFamily="18" charset="0"/>
                <a:cs typeface="Times New Roman" pitchFamily="18" charset="0"/>
              </a:rPr>
              <a:t>V</a:t>
            </a:r>
            <a:r>
              <a:rPr lang="vi-VN" sz="2800" dirty="0" smtClean="0">
                <a:latin typeface="Times New Roman" pitchFamily="18" charset="0"/>
                <a:cs typeface="Times New Roman" pitchFamily="18" charset="0"/>
              </a:rPr>
              <a:t>ề </a:t>
            </a:r>
            <a:r>
              <a:rPr lang="vi-VN" sz="2800" dirty="0">
                <a:latin typeface="Times New Roman" pitchFamily="18" charset="0"/>
                <a:cs typeface="Times New Roman" pitchFamily="18" charset="0"/>
              </a:rPr>
              <a:t>vùng nội thuỷ và lãnh hải với vùng trời bên trên, vùng đáy biển và lòng đất dưới đáy biển. </a:t>
            </a:r>
          </a:p>
          <a:p>
            <a:pPr marL="0" indent="0" algn="just">
              <a:spcBef>
                <a:spcPts val="1200"/>
              </a:spcBef>
              <a:buNone/>
            </a:pPr>
            <a:r>
              <a:rPr lang="pt-BR" sz="2800" dirty="0">
                <a:latin typeface="Times New Roman" pitchFamily="18" charset="0"/>
                <a:cs typeface="Times New Roman" pitchFamily="18" charset="0"/>
              </a:rPr>
              <a:t>* </a:t>
            </a:r>
            <a:r>
              <a:rPr lang="pt-BR" sz="2800" dirty="0">
                <a:solidFill>
                  <a:srgbClr val="FFFF00"/>
                </a:solidFill>
                <a:latin typeface="Times New Roman" pitchFamily="18" charset="0"/>
                <a:cs typeface="Times New Roman" pitchFamily="18" charset="0"/>
              </a:rPr>
              <a:t>Quyền chủ quyền:</a:t>
            </a:r>
            <a:r>
              <a:rPr lang="en-US" sz="2800" dirty="0">
                <a:solidFill>
                  <a:srgbClr val="FFFF00"/>
                </a:solidFill>
                <a:latin typeface="Times New Roman" pitchFamily="18" charset="0"/>
                <a:cs typeface="Times New Roman" pitchFamily="18" charset="0"/>
              </a:rPr>
              <a:t> </a:t>
            </a:r>
            <a:r>
              <a:rPr lang="en-US" sz="2800" dirty="0" err="1">
                <a:latin typeface="Times New Roman" pitchFamily="18" charset="0"/>
                <a:cs typeface="Times New Roman" pitchFamily="18" charset="0"/>
              </a:rPr>
              <a:t>Quyền</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trên cơ sở chủ quyền </a:t>
            </a:r>
            <a:r>
              <a:rPr lang="en-US" sz="2800" dirty="0" smtClean="0">
                <a:latin typeface="Times New Roman" pitchFamily="18" charset="0"/>
                <a:cs typeface="Times New Roman" pitchFamily="18" charset="0"/>
              </a:rPr>
              <a:t>(CQ) </a:t>
            </a:r>
            <a:r>
              <a:rPr lang="vi-VN" sz="2800" dirty="0" smtClean="0">
                <a:latin typeface="Times New Roman" pitchFamily="18" charset="0"/>
                <a:cs typeface="Times New Roman" pitchFamily="18" charset="0"/>
              </a:rPr>
              <a:t>đối </a:t>
            </a:r>
            <a:r>
              <a:rPr lang="vi-VN" sz="2800" dirty="0">
                <a:latin typeface="Times New Roman" pitchFamily="18" charset="0"/>
                <a:cs typeface="Times New Roman" pitchFamily="18" charset="0"/>
              </a:rPr>
              <a:t>với mọi loại tài nguyên thiên nhiên trong vùng đặc quyền kinh tế và thềm lục địa của </a:t>
            </a:r>
            <a:r>
              <a:rPr lang="vi-VN" sz="2800" dirty="0" smtClean="0">
                <a:latin typeface="Times New Roman" pitchFamily="18" charset="0"/>
                <a:cs typeface="Times New Roman" pitchFamily="18" charset="0"/>
              </a:rPr>
              <a:t>mình</a:t>
            </a:r>
            <a:r>
              <a:rPr lang="vi-VN" sz="2800" dirty="0">
                <a:latin typeface="Times New Roman" pitchFamily="18" charset="0"/>
                <a:cs typeface="Times New Roman" pitchFamily="18" charset="0"/>
              </a:rPr>
              <a:t>.</a:t>
            </a:r>
          </a:p>
          <a:p>
            <a:pPr marL="0" indent="0" algn="just">
              <a:spcBef>
                <a:spcPts val="1200"/>
              </a:spcBef>
              <a:buNone/>
            </a:pPr>
            <a:r>
              <a:rPr lang="vi-VN" sz="2800" dirty="0">
                <a:latin typeface="Times New Roman" pitchFamily="18" charset="0"/>
                <a:cs typeface="Times New Roman" pitchFamily="18" charset="0"/>
              </a:rPr>
              <a:t>* </a:t>
            </a:r>
            <a:r>
              <a:rPr lang="vi-VN" sz="2800" dirty="0">
                <a:solidFill>
                  <a:srgbClr val="FFFF00"/>
                </a:solidFill>
                <a:latin typeface="Times New Roman" pitchFamily="18" charset="0"/>
                <a:cs typeface="Times New Roman" pitchFamily="18" charset="0"/>
              </a:rPr>
              <a:t>Quyền tài phán: </a:t>
            </a:r>
            <a:r>
              <a:rPr lang="vi-VN" sz="2800" dirty="0">
                <a:latin typeface="Times New Roman" pitchFamily="18" charset="0"/>
                <a:cs typeface="Times New Roman" pitchFamily="18" charset="0"/>
              </a:rPr>
              <a:t>Như được quy định, cấp phép, giải quyết và xử lý đối với một số loại </a:t>
            </a:r>
            <a:r>
              <a:rPr lang="vi-VN" sz="2800" dirty="0" smtClean="0">
                <a:latin typeface="Times New Roman" pitchFamily="18" charset="0"/>
                <a:cs typeface="Times New Roman" pitchFamily="18" charset="0"/>
              </a:rPr>
              <a:t>hình </a:t>
            </a:r>
            <a:r>
              <a:rPr lang="vi-VN" sz="2800" dirty="0">
                <a:latin typeface="Times New Roman" pitchFamily="18" charset="0"/>
                <a:cs typeface="Times New Roman" pitchFamily="18" charset="0"/>
              </a:rPr>
              <a:t>hoạt động trong phạm vi </a:t>
            </a:r>
            <a:r>
              <a:rPr lang="en-US" sz="2800" dirty="0" smtClean="0">
                <a:latin typeface="Times New Roman" pitchFamily="18" charset="0"/>
                <a:cs typeface="Times New Roman" pitchFamily="18" charset="0"/>
              </a:rPr>
              <a:t>CQ</a:t>
            </a:r>
            <a:r>
              <a:rPr lang="vi-VN"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863277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amtay.vn - photo - Sơ đồ tranh chấp biển Đông"/>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66675" y="1447800"/>
            <a:ext cx="4567238" cy="5410200"/>
          </a:xfrm>
          <a:prstGeom prst="rect">
            <a:avLst/>
          </a:prstGeom>
          <a:noFill/>
          <a:ln w="9525">
            <a:solidFill>
              <a:srgbClr val="3333CC"/>
            </a:solidFill>
            <a:miter lim="800000"/>
            <a:headEnd/>
            <a:tailEnd/>
          </a:ln>
          <a:extLst>
            <a:ext uri="{909E8E84-426E-40DD-AFC4-6F175D3DCCD1}">
              <a14:hiddenFill xmlns:a14="http://schemas.microsoft.com/office/drawing/2010/main">
                <a:solidFill>
                  <a:srgbClr val="FFFFFF"/>
                </a:solidFill>
              </a14:hiddenFill>
            </a:ext>
          </a:extLst>
        </p:spPr>
      </p:pic>
      <p:sp>
        <p:nvSpPr>
          <p:cNvPr id="5" name="Text Box 3"/>
          <p:cNvSpPr txBox="1">
            <a:spLocks noChangeArrowheads="1"/>
          </p:cNvSpPr>
          <p:nvPr/>
        </p:nvSpPr>
        <p:spPr bwMode="auto">
          <a:xfrm>
            <a:off x="1600200" y="901005"/>
            <a:ext cx="6553200" cy="1384995"/>
          </a:xfrm>
          <a:prstGeom prst="rect">
            <a:avLst/>
          </a:prstGeom>
          <a:noFill/>
          <a:ln w="9525">
            <a:noFill/>
            <a:miter lim="800000"/>
            <a:headEnd/>
            <a:tailEnd/>
          </a:ln>
          <a:effectLst/>
        </p:spPr>
        <p:txBody>
          <a:bodyPr wrap="square">
            <a:spAutoFit/>
          </a:bodyPr>
          <a:lstStyle/>
          <a:p>
            <a:r>
              <a:rPr lang="en-US" sz="2800" b="1" i="1" dirty="0">
                <a:latin typeface="Times New Roman" pitchFamily="18" charset="0"/>
                <a:cs typeface="Times New Roman" pitchFamily="18" charset="0"/>
              </a:rPr>
              <a:t> </a:t>
            </a:r>
            <a:r>
              <a:rPr lang="vi-VN" sz="2800" b="1" dirty="0">
                <a:solidFill>
                  <a:srgbClr val="FFFF00"/>
                </a:solidFill>
                <a:latin typeface="Times New Roman" pitchFamily="18" charset="0"/>
                <a:cs typeface="Times New Roman" pitchFamily="18" charset="0"/>
              </a:rPr>
              <a:t>Khái quát về tinh hinh biển, </a:t>
            </a:r>
            <a:r>
              <a:rPr lang="vi-VN" sz="2800" b="1" dirty="0" smtClean="0">
                <a:solidFill>
                  <a:srgbClr val="FFFF00"/>
                </a:solidFill>
                <a:latin typeface="Times New Roman" pitchFamily="18" charset="0"/>
                <a:cs typeface="Times New Roman" pitchFamily="18" charset="0"/>
              </a:rPr>
              <a:t>đảo nước </a:t>
            </a:r>
            <a:r>
              <a:rPr lang="vi-VN" sz="2800" b="1" dirty="0">
                <a:solidFill>
                  <a:srgbClr val="FFFF00"/>
                </a:solidFill>
                <a:latin typeface="Times New Roman" pitchFamily="18" charset="0"/>
                <a:cs typeface="Times New Roman" pitchFamily="18" charset="0"/>
              </a:rPr>
              <a:t>ta.</a:t>
            </a:r>
          </a:p>
          <a:p>
            <a:endParaRPr lang="fr-FR" sz="2800" dirty="0">
              <a:latin typeface="Times New Roman" pitchFamily="18" charset="0"/>
              <a:cs typeface="Times New Roman" pitchFamily="18" charset="0"/>
            </a:endParaRPr>
          </a:p>
          <a:p>
            <a:r>
              <a:rPr lang="fr-FR" sz="2800" dirty="0">
                <a:latin typeface="Times New Roman" pitchFamily="18" charset="0"/>
                <a:cs typeface="Times New Roman" pitchFamily="18" charset="0"/>
              </a:rPr>
              <a:t> </a:t>
            </a:r>
            <a:endParaRPr lang="en-US" sz="2800" b="1" dirty="0">
              <a:latin typeface="Times New Roman" pitchFamily="18" charset="0"/>
              <a:cs typeface="Times New Roman" pitchFamily="18" charset="0"/>
            </a:endParaRPr>
          </a:p>
        </p:txBody>
      </p:sp>
      <p:grpSp>
        <p:nvGrpSpPr>
          <p:cNvPr id="6" name="Group 4"/>
          <p:cNvGrpSpPr>
            <a:grpSpLocks/>
          </p:cNvGrpSpPr>
          <p:nvPr/>
        </p:nvGrpSpPr>
        <p:grpSpPr bwMode="auto">
          <a:xfrm>
            <a:off x="357188" y="2409096"/>
            <a:ext cx="2089150" cy="3664679"/>
            <a:chOff x="249" y="1480"/>
            <a:chExt cx="1316" cy="2302"/>
          </a:xfrm>
        </p:grpSpPr>
        <p:sp>
          <p:nvSpPr>
            <p:cNvPr id="7" name="Line 5"/>
            <p:cNvSpPr>
              <a:spLocks noChangeShapeType="1"/>
            </p:cNvSpPr>
            <p:nvPr/>
          </p:nvSpPr>
          <p:spPr bwMode="auto">
            <a:xfrm>
              <a:off x="1156" y="1480"/>
              <a:ext cx="0" cy="611"/>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8" name="Line 6"/>
            <p:cNvSpPr>
              <a:spLocks noChangeShapeType="1"/>
            </p:cNvSpPr>
            <p:nvPr/>
          </p:nvSpPr>
          <p:spPr bwMode="auto">
            <a:xfrm>
              <a:off x="1156" y="2091"/>
              <a:ext cx="408" cy="144"/>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10" name="Line 7"/>
            <p:cNvSpPr>
              <a:spLocks noChangeShapeType="1"/>
            </p:cNvSpPr>
            <p:nvPr/>
          </p:nvSpPr>
          <p:spPr bwMode="auto">
            <a:xfrm>
              <a:off x="1564" y="2235"/>
              <a:ext cx="0" cy="1403"/>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11" name="Line 8"/>
            <p:cNvSpPr>
              <a:spLocks noChangeShapeType="1"/>
            </p:cNvSpPr>
            <p:nvPr/>
          </p:nvSpPr>
          <p:spPr bwMode="auto">
            <a:xfrm flipH="1">
              <a:off x="839" y="3638"/>
              <a:ext cx="725" cy="144"/>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12" name="Line 9"/>
            <p:cNvSpPr>
              <a:spLocks noChangeShapeType="1"/>
            </p:cNvSpPr>
            <p:nvPr/>
          </p:nvSpPr>
          <p:spPr bwMode="auto">
            <a:xfrm flipH="1" flipV="1">
              <a:off x="249" y="3385"/>
              <a:ext cx="590" cy="397"/>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13" name="Line 10"/>
            <p:cNvSpPr>
              <a:spLocks noChangeShapeType="1"/>
            </p:cNvSpPr>
            <p:nvPr/>
          </p:nvSpPr>
          <p:spPr bwMode="auto">
            <a:xfrm flipV="1">
              <a:off x="249" y="3158"/>
              <a:ext cx="363" cy="227"/>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14" name="Line 11"/>
            <p:cNvSpPr>
              <a:spLocks noChangeShapeType="1"/>
            </p:cNvSpPr>
            <p:nvPr/>
          </p:nvSpPr>
          <p:spPr bwMode="auto">
            <a:xfrm>
              <a:off x="1066" y="1525"/>
              <a:ext cx="0" cy="611"/>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15" name="Line 12"/>
            <p:cNvSpPr>
              <a:spLocks noChangeShapeType="1"/>
            </p:cNvSpPr>
            <p:nvPr/>
          </p:nvSpPr>
          <p:spPr bwMode="auto">
            <a:xfrm>
              <a:off x="975" y="1570"/>
              <a:ext cx="0" cy="545"/>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16" name="Line 13"/>
            <p:cNvSpPr>
              <a:spLocks noChangeShapeType="1"/>
            </p:cNvSpPr>
            <p:nvPr/>
          </p:nvSpPr>
          <p:spPr bwMode="auto">
            <a:xfrm>
              <a:off x="884" y="1616"/>
              <a:ext cx="0" cy="363"/>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17" name="Line 14"/>
            <p:cNvSpPr>
              <a:spLocks noChangeShapeType="1"/>
            </p:cNvSpPr>
            <p:nvPr/>
          </p:nvSpPr>
          <p:spPr bwMode="auto">
            <a:xfrm>
              <a:off x="1495" y="2205"/>
              <a:ext cx="0" cy="1403"/>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18" name="Line 15"/>
            <p:cNvSpPr>
              <a:spLocks noChangeShapeType="1"/>
            </p:cNvSpPr>
            <p:nvPr/>
          </p:nvSpPr>
          <p:spPr bwMode="auto">
            <a:xfrm>
              <a:off x="1424" y="2205"/>
              <a:ext cx="0" cy="1403"/>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19" name="Line 16"/>
            <p:cNvSpPr>
              <a:spLocks noChangeShapeType="1"/>
            </p:cNvSpPr>
            <p:nvPr/>
          </p:nvSpPr>
          <p:spPr bwMode="auto">
            <a:xfrm>
              <a:off x="1020" y="2115"/>
              <a:ext cx="545" cy="181"/>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20" name="Line 17"/>
            <p:cNvSpPr>
              <a:spLocks noChangeShapeType="1"/>
            </p:cNvSpPr>
            <p:nvPr/>
          </p:nvSpPr>
          <p:spPr bwMode="auto">
            <a:xfrm>
              <a:off x="1157" y="2251"/>
              <a:ext cx="408" cy="144"/>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21" name="Line 18"/>
            <p:cNvSpPr>
              <a:spLocks noChangeShapeType="1"/>
            </p:cNvSpPr>
            <p:nvPr/>
          </p:nvSpPr>
          <p:spPr bwMode="auto">
            <a:xfrm>
              <a:off x="1292" y="2387"/>
              <a:ext cx="273" cy="91"/>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22" name="Line 19"/>
            <p:cNvSpPr>
              <a:spLocks noChangeShapeType="1"/>
            </p:cNvSpPr>
            <p:nvPr/>
          </p:nvSpPr>
          <p:spPr bwMode="auto">
            <a:xfrm>
              <a:off x="1338" y="2478"/>
              <a:ext cx="227" cy="90"/>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23" name="Line 20"/>
            <p:cNvSpPr>
              <a:spLocks noChangeShapeType="1"/>
            </p:cNvSpPr>
            <p:nvPr/>
          </p:nvSpPr>
          <p:spPr bwMode="auto">
            <a:xfrm>
              <a:off x="1383" y="2614"/>
              <a:ext cx="182" cy="45"/>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24" name="Line 21"/>
            <p:cNvSpPr>
              <a:spLocks noChangeShapeType="1"/>
            </p:cNvSpPr>
            <p:nvPr/>
          </p:nvSpPr>
          <p:spPr bwMode="auto">
            <a:xfrm>
              <a:off x="1292" y="3022"/>
              <a:ext cx="273" cy="91"/>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25" name="Line 22"/>
            <p:cNvSpPr>
              <a:spLocks noChangeShapeType="1"/>
            </p:cNvSpPr>
            <p:nvPr/>
          </p:nvSpPr>
          <p:spPr bwMode="auto">
            <a:xfrm>
              <a:off x="1111" y="3158"/>
              <a:ext cx="454" cy="136"/>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26" name="Line 23"/>
            <p:cNvSpPr>
              <a:spLocks noChangeShapeType="1"/>
            </p:cNvSpPr>
            <p:nvPr/>
          </p:nvSpPr>
          <p:spPr bwMode="auto">
            <a:xfrm>
              <a:off x="930" y="3294"/>
              <a:ext cx="635" cy="181"/>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27" name="Line 24"/>
            <p:cNvSpPr>
              <a:spLocks noChangeShapeType="1"/>
            </p:cNvSpPr>
            <p:nvPr/>
          </p:nvSpPr>
          <p:spPr bwMode="auto">
            <a:xfrm>
              <a:off x="1383" y="2704"/>
              <a:ext cx="182" cy="45"/>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28" name="Line 25"/>
            <p:cNvSpPr>
              <a:spLocks noChangeShapeType="1"/>
            </p:cNvSpPr>
            <p:nvPr/>
          </p:nvSpPr>
          <p:spPr bwMode="auto">
            <a:xfrm>
              <a:off x="1383" y="2795"/>
              <a:ext cx="182" cy="45"/>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29" name="Line 26"/>
            <p:cNvSpPr>
              <a:spLocks noChangeShapeType="1"/>
            </p:cNvSpPr>
            <p:nvPr/>
          </p:nvSpPr>
          <p:spPr bwMode="auto">
            <a:xfrm>
              <a:off x="1383" y="2886"/>
              <a:ext cx="182" cy="45"/>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30" name="Line 27"/>
            <p:cNvSpPr>
              <a:spLocks noChangeShapeType="1"/>
            </p:cNvSpPr>
            <p:nvPr/>
          </p:nvSpPr>
          <p:spPr bwMode="auto">
            <a:xfrm>
              <a:off x="1383" y="2976"/>
              <a:ext cx="182" cy="45"/>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31" name="Line 28"/>
            <p:cNvSpPr>
              <a:spLocks noChangeShapeType="1"/>
            </p:cNvSpPr>
            <p:nvPr/>
          </p:nvSpPr>
          <p:spPr bwMode="auto">
            <a:xfrm>
              <a:off x="1247" y="3112"/>
              <a:ext cx="318" cy="91"/>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32" name="Line 29"/>
            <p:cNvSpPr>
              <a:spLocks noChangeShapeType="1"/>
            </p:cNvSpPr>
            <p:nvPr/>
          </p:nvSpPr>
          <p:spPr bwMode="auto">
            <a:xfrm>
              <a:off x="975" y="3203"/>
              <a:ext cx="590" cy="182"/>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33" name="Line 30"/>
            <p:cNvSpPr>
              <a:spLocks noChangeShapeType="1"/>
            </p:cNvSpPr>
            <p:nvPr/>
          </p:nvSpPr>
          <p:spPr bwMode="auto">
            <a:xfrm>
              <a:off x="839" y="3339"/>
              <a:ext cx="726" cy="227"/>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34" name="Line 31"/>
            <p:cNvSpPr>
              <a:spLocks noChangeShapeType="1"/>
            </p:cNvSpPr>
            <p:nvPr/>
          </p:nvSpPr>
          <p:spPr bwMode="auto">
            <a:xfrm>
              <a:off x="748" y="3385"/>
              <a:ext cx="771" cy="272"/>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35" name="Line 32"/>
            <p:cNvSpPr>
              <a:spLocks noChangeShapeType="1"/>
            </p:cNvSpPr>
            <p:nvPr/>
          </p:nvSpPr>
          <p:spPr bwMode="auto">
            <a:xfrm>
              <a:off x="703" y="3430"/>
              <a:ext cx="635" cy="227"/>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36" name="Line 33"/>
            <p:cNvSpPr>
              <a:spLocks noChangeShapeType="1"/>
            </p:cNvSpPr>
            <p:nvPr/>
          </p:nvSpPr>
          <p:spPr bwMode="auto">
            <a:xfrm>
              <a:off x="340" y="3339"/>
              <a:ext cx="907" cy="363"/>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37" name="Line 34"/>
            <p:cNvSpPr>
              <a:spLocks noChangeShapeType="1"/>
            </p:cNvSpPr>
            <p:nvPr/>
          </p:nvSpPr>
          <p:spPr bwMode="auto">
            <a:xfrm>
              <a:off x="340" y="3430"/>
              <a:ext cx="783" cy="284"/>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38" name="Line 35"/>
            <p:cNvSpPr>
              <a:spLocks noChangeShapeType="1"/>
            </p:cNvSpPr>
            <p:nvPr/>
          </p:nvSpPr>
          <p:spPr bwMode="auto">
            <a:xfrm>
              <a:off x="521" y="3566"/>
              <a:ext cx="499" cy="182"/>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39" name="Line 36"/>
            <p:cNvSpPr>
              <a:spLocks noChangeShapeType="1"/>
            </p:cNvSpPr>
            <p:nvPr/>
          </p:nvSpPr>
          <p:spPr bwMode="auto">
            <a:xfrm>
              <a:off x="1338" y="2998"/>
              <a:ext cx="0" cy="680"/>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40" name="Line 37"/>
            <p:cNvSpPr>
              <a:spLocks noChangeShapeType="1"/>
            </p:cNvSpPr>
            <p:nvPr/>
          </p:nvSpPr>
          <p:spPr bwMode="auto">
            <a:xfrm flipH="1">
              <a:off x="1247" y="3067"/>
              <a:ext cx="0" cy="645"/>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41" name="Line 38"/>
            <p:cNvSpPr>
              <a:spLocks noChangeShapeType="1"/>
            </p:cNvSpPr>
            <p:nvPr/>
          </p:nvSpPr>
          <p:spPr bwMode="auto">
            <a:xfrm>
              <a:off x="1159" y="3094"/>
              <a:ext cx="0" cy="611"/>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42" name="Line 39"/>
            <p:cNvSpPr>
              <a:spLocks noChangeShapeType="1"/>
            </p:cNvSpPr>
            <p:nvPr/>
          </p:nvSpPr>
          <p:spPr bwMode="auto">
            <a:xfrm>
              <a:off x="1078" y="3134"/>
              <a:ext cx="0" cy="611"/>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43" name="Line 40"/>
            <p:cNvSpPr>
              <a:spLocks noChangeShapeType="1"/>
            </p:cNvSpPr>
            <p:nvPr/>
          </p:nvSpPr>
          <p:spPr bwMode="auto">
            <a:xfrm flipH="1">
              <a:off x="975" y="3203"/>
              <a:ext cx="12" cy="545"/>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44" name="Line 41"/>
            <p:cNvSpPr>
              <a:spLocks noChangeShapeType="1"/>
            </p:cNvSpPr>
            <p:nvPr/>
          </p:nvSpPr>
          <p:spPr bwMode="auto">
            <a:xfrm>
              <a:off x="884" y="3294"/>
              <a:ext cx="0" cy="454"/>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45" name="Line 42"/>
            <p:cNvSpPr>
              <a:spLocks noChangeShapeType="1"/>
            </p:cNvSpPr>
            <p:nvPr/>
          </p:nvSpPr>
          <p:spPr bwMode="auto">
            <a:xfrm>
              <a:off x="793" y="3339"/>
              <a:ext cx="0" cy="409"/>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46" name="Line 43"/>
            <p:cNvSpPr>
              <a:spLocks noChangeShapeType="1"/>
            </p:cNvSpPr>
            <p:nvPr/>
          </p:nvSpPr>
          <p:spPr bwMode="auto">
            <a:xfrm>
              <a:off x="703" y="3430"/>
              <a:ext cx="0" cy="272"/>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47" name="Line 44"/>
            <p:cNvSpPr>
              <a:spLocks noChangeShapeType="1"/>
            </p:cNvSpPr>
            <p:nvPr/>
          </p:nvSpPr>
          <p:spPr bwMode="auto">
            <a:xfrm>
              <a:off x="612" y="3203"/>
              <a:ext cx="0" cy="409"/>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48" name="Line 45"/>
            <p:cNvSpPr>
              <a:spLocks noChangeShapeType="1"/>
            </p:cNvSpPr>
            <p:nvPr/>
          </p:nvSpPr>
          <p:spPr bwMode="auto">
            <a:xfrm>
              <a:off x="521" y="3203"/>
              <a:ext cx="0" cy="363"/>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49" name="Line 46"/>
            <p:cNvSpPr>
              <a:spLocks noChangeShapeType="1"/>
            </p:cNvSpPr>
            <p:nvPr/>
          </p:nvSpPr>
          <p:spPr bwMode="auto">
            <a:xfrm>
              <a:off x="431" y="3261"/>
              <a:ext cx="0" cy="226"/>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50" name="Line 47"/>
            <p:cNvSpPr>
              <a:spLocks noChangeShapeType="1"/>
            </p:cNvSpPr>
            <p:nvPr/>
          </p:nvSpPr>
          <p:spPr bwMode="auto">
            <a:xfrm>
              <a:off x="340" y="3339"/>
              <a:ext cx="0" cy="91"/>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51" name="Line 48"/>
            <p:cNvSpPr>
              <a:spLocks noChangeShapeType="1"/>
            </p:cNvSpPr>
            <p:nvPr/>
          </p:nvSpPr>
          <p:spPr bwMode="auto">
            <a:xfrm>
              <a:off x="521" y="3203"/>
              <a:ext cx="227" cy="90"/>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52" name="Line 49"/>
            <p:cNvSpPr>
              <a:spLocks noChangeShapeType="1"/>
            </p:cNvSpPr>
            <p:nvPr/>
          </p:nvSpPr>
          <p:spPr bwMode="auto">
            <a:xfrm>
              <a:off x="433" y="3249"/>
              <a:ext cx="360" cy="136"/>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53" name="Line 50"/>
            <p:cNvSpPr>
              <a:spLocks noChangeShapeType="1"/>
            </p:cNvSpPr>
            <p:nvPr/>
          </p:nvSpPr>
          <p:spPr bwMode="auto">
            <a:xfrm>
              <a:off x="930" y="1616"/>
              <a:ext cx="226" cy="45"/>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54" name="Line 51"/>
            <p:cNvSpPr>
              <a:spLocks noChangeShapeType="1"/>
            </p:cNvSpPr>
            <p:nvPr/>
          </p:nvSpPr>
          <p:spPr bwMode="auto">
            <a:xfrm>
              <a:off x="839" y="1706"/>
              <a:ext cx="317" cy="46"/>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55" name="Line 52"/>
            <p:cNvSpPr>
              <a:spLocks noChangeShapeType="1"/>
            </p:cNvSpPr>
            <p:nvPr/>
          </p:nvSpPr>
          <p:spPr bwMode="auto">
            <a:xfrm>
              <a:off x="817" y="1797"/>
              <a:ext cx="339" cy="45"/>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56" name="Line 53"/>
            <p:cNvSpPr>
              <a:spLocks noChangeShapeType="1"/>
            </p:cNvSpPr>
            <p:nvPr/>
          </p:nvSpPr>
          <p:spPr bwMode="auto">
            <a:xfrm>
              <a:off x="793" y="1888"/>
              <a:ext cx="363" cy="45"/>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sp>
          <p:nvSpPr>
            <p:cNvPr id="57" name="Line 54"/>
            <p:cNvSpPr>
              <a:spLocks noChangeShapeType="1"/>
            </p:cNvSpPr>
            <p:nvPr/>
          </p:nvSpPr>
          <p:spPr bwMode="auto">
            <a:xfrm>
              <a:off x="884" y="1979"/>
              <a:ext cx="273" cy="91"/>
            </a:xfrm>
            <a:prstGeom prst="line">
              <a:avLst/>
            </a:prstGeom>
            <a:noFill/>
            <a:ln w="38100" cap="sq">
              <a:solidFill>
                <a:srgbClr val="CC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vi-VN"/>
            </a:p>
          </p:txBody>
        </p:sp>
      </p:grpSp>
      <p:sp>
        <p:nvSpPr>
          <p:cNvPr id="58" name="Freeform 55"/>
          <p:cNvSpPr>
            <a:spLocks/>
          </p:cNvSpPr>
          <p:nvPr/>
        </p:nvSpPr>
        <p:spPr bwMode="auto">
          <a:xfrm>
            <a:off x="684213" y="4651547"/>
            <a:ext cx="1463675" cy="1657178"/>
          </a:xfrm>
          <a:custGeom>
            <a:avLst/>
            <a:gdLst>
              <a:gd name="T0" fmla="*/ 0 w 922"/>
              <a:gd name="T1" fmla="*/ 2147483647 h 1088"/>
              <a:gd name="T2" fmla="*/ 2147483647 w 922"/>
              <a:gd name="T3" fmla="*/ 2147483647 h 1088"/>
              <a:gd name="T4" fmla="*/ 2147483647 w 922"/>
              <a:gd name="T5" fmla="*/ 0 h 1088"/>
              <a:gd name="T6" fmla="*/ 0 60000 65536"/>
              <a:gd name="T7" fmla="*/ 0 60000 65536"/>
              <a:gd name="T8" fmla="*/ 0 60000 65536"/>
              <a:gd name="T9" fmla="*/ 0 w 922"/>
              <a:gd name="T10" fmla="*/ 0 h 1088"/>
              <a:gd name="T11" fmla="*/ 922 w 922"/>
              <a:gd name="T12" fmla="*/ 1088 h 1088"/>
            </a:gdLst>
            <a:ahLst/>
            <a:cxnLst>
              <a:cxn ang="T6">
                <a:pos x="T0" y="T1"/>
              </a:cxn>
              <a:cxn ang="T7">
                <a:pos x="T2" y="T3"/>
              </a:cxn>
              <a:cxn ang="T8">
                <a:pos x="T4" y="T5"/>
              </a:cxn>
            </a:cxnLst>
            <a:rect l="T9" t="T10" r="T11" b="T12"/>
            <a:pathLst>
              <a:path w="922" h="1088">
                <a:moveTo>
                  <a:pt x="0" y="1088"/>
                </a:moveTo>
                <a:cubicBezTo>
                  <a:pt x="310" y="1065"/>
                  <a:pt x="620" y="1043"/>
                  <a:pt x="771" y="862"/>
                </a:cubicBezTo>
                <a:cubicBezTo>
                  <a:pt x="922" y="681"/>
                  <a:pt x="884" y="144"/>
                  <a:pt x="907" y="0"/>
                </a:cubicBezTo>
              </a:path>
            </a:pathLst>
          </a:custGeom>
          <a:noFill/>
          <a:ln w="9525">
            <a:solidFill>
              <a:srgbClr val="3333CC"/>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59" name="Freeform 56"/>
          <p:cNvSpPr>
            <a:spLocks/>
          </p:cNvSpPr>
          <p:nvPr/>
        </p:nvSpPr>
        <p:spPr bwMode="auto">
          <a:xfrm>
            <a:off x="468313" y="2554288"/>
            <a:ext cx="2686050" cy="3155950"/>
          </a:xfrm>
          <a:custGeom>
            <a:avLst/>
            <a:gdLst>
              <a:gd name="T0" fmla="*/ 0 w 1783"/>
              <a:gd name="T1" fmla="*/ 2147483647 h 2095"/>
              <a:gd name="T2" fmla="*/ 2147483647 w 1783"/>
              <a:gd name="T3" fmla="*/ 2147483647 h 2095"/>
              <a:gd name="T4" fmla="*/ 2147483647 w 1783"/>
              <a:gd name="T5" fmla="*/ 2147483647 h 2095"/>
              <a:gd name="T6" fmla="*/ 2147483647 w 1783"/>
              <a:gd name="T7" fmla="*/ 2147483647 h 2095"/>
              <a:gd name="T8" fmla="*/ 2147483647 w 1783"/>
              <a:gd name="T9" fmla="*/ 2147483647 h 2095"/>
              <a:gd name="T10" fmla="*/ 2147483647 w 1783"/>
              <a:gd name="T11" fmla="*/ 2147483647 h 2095"/>
              <a:gd name="T12" fmla="*/ 2147483647 w 1783"/>
              <a:gd name="T13" fmla="*/ 2147483647 h 2095"/>
              <a:gd name="T14" fmla="*/ 2147483647 w 1783"/>
              <a:gd name="T15" fmla="*/ 2147483647 h 2095"/>
              <a:gd name="T16" fmla="*/ 0 60000 65536"/>
              <a:gd name="T17" fmla="*/ 0 60000 65536"/>
              <a:gd name="T18" fmla="*/ 0 60000 65536"/>
              <a:gd name="T19" fmla="*/ 0 60000 65536"/>
              <a:gd name="T20" fmla="*/ 0 60000 65536"/>
              <a:gd name="T21" fmla="*/ 0 60000 65536"/>
              <a:gd name="T22" fmla="*/ 0 60000 65536"/>
              <a:gd name="T23" fmla="*/ 0 60000 65536"/>
              <a:gd name="T24" fmla="*/ 0 w 1783"/>
              <a:gd name="T25" fmla="*/ 0 h 2095"/>
              <a:gd name="T26" fmla="*/ 1783 w 1783"/>
              <a:gd name="T27" fmla="*/ 2095 h 209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83" h="2095">
                <a:moveTo>
                  <a:pt x="0" y="1883"/>
                </a:moveTo>
                <a:cubicBezTo>
                  <a:pt x="94" y="1973"/>
                  <a:pt x="189" y="2064"/>
                  <a:pt x="272" y="2064"/>
                </a:cubicBezTo>
                <a:cubicBezTo>
                  <a:pt x="355" y="2064"/>
                  <a:pt x="416" y="1890"/>
                  <a:pt x="499" y="1883"/>
                </a:cubicBezTo>
                <a:cubicBezTo>
                  <a:pt x="582" y="1876"/>
                  <a:pt x="673" y="2095"/>
                  <a:pt x="771" y="2019"/>
                </a:cubicBezTo>
                <a:cubicBezTo>
                  <a:pt x="869" y="1943"/>
                  <a:pt x="929" y="1588"/>
                  <a:pt x="1088" y="1429"/>
                </a:cubicBezTo>
                <a:cubicBezTo>
                  <a:pt x="1247" y="1270"/>
                  <a:pt x="1783" y="1278"/>
                  <a:pt x="1723" y="1066"/>
                </a:cubicBezTo>
                <a:cubicBezTo>
                  <a:pt x="1663" y="854"/>
                  <a:pt x="907" y="318"/>
                  <a:pt x="726" y="159"/>
                </a:cubicBezTo>
                <a:cubicBezTo>
                  <a:pt x="545" y="0"/>
                  <a:pt x="590" y="57"/>
                  <a:pt x="635" y="114"/>
                </a:cubicBezTo>
              </a:path>
            </a:pathLst>
          </a:custGeom>
          <a:noFill/>
          <a:ln w="9525">
            <a:solidFill>
              <a:srgbClr val="3333CC"/>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60" name="Freeform 57"/>
          <p:cNvSpPr>
            <a:spLocks/>
          </p:cNvSpPr>
          <p:nvPr/>
        </p:nvSpPr>
        <p:spPr bwMode="auto">
          <a:xfrm>
            <a:off x="2124075" y="4714296"/>
            <a:ext cx="1871663" cy="1451554"/>
          </a:xfrm>
          <a:custGeom>
            <a:avLst/>
            <a:gdLst>
              <a:gd name="T0" fmla="*/ 2147483647 w 1179"/>
              <a:gd name="T1" fmla="*/ 2147483647 h 953"/>
              <a:gd name="T2" fmla="*/ 2147483647 w 1179"/>
              <a:gd name="T3" fmla="*/ 2147483647 h 953"/>
              <a:gd name="T4" fmla="*/ 0 w 1179"/>
              <a:gd name="T5" fmla="*/ 0 h 953"/>
              <a:gd name="T6" fmla="*/ 0 60000 65536"/>
              <a:gd name="T7" fmla="*/ 0 60000 65536"/>
              <a:gd name="T8" fmla="*/ 0 60000 65536"/>
              <a:gd name="T9" fmla="*/ 0 w 1179"/>
              <a:gd name="T10" fmla="*/ 0 h 953"/>
              <a:gd name="T11" fmla="*/ 1179 w 1179"/>
              <a:gd name="T12" fmla="*/ 953 h 953"/>
            </a:gdLst>
            <a:ahLst/>
            <a:cxnLst>
              <a:cxn ang="T6">
                <a:pos x="T0" y="T1"/>
              </a:cxn>
              <a:cxn ang="T7">
                <a:pos x="T2" y="T3"/>
              </a:cxn>
              <a:cxn ang="T8">
                <a:pos x="T4" y="T5"/>
              </a:cxn>
            </a:cxnLst>
            <a:rect l="T9" t="T10" r="T11" b="T12"/>
            <a:pathLst>
              <a:path w="1179" h="953">
                <a:moveTo>
                  <a:pt x="1179" y="953"/>
                </a:moveTo>
                <a:cubicBezTo>
                  <a:pt x="914" y="919"/>
                  <a:pt x="649" y="885"/>
                  <a:pt x="453" y="726"/>
                </a:cubicBezTo>
                <a:cubicBezTo>
                  <a:pt x="257" y="567"/>
                  <a:pt x="75" y="121"/>
                  <a:pt x="0" y="0"/>
                </a:cubicBezTo>
              </a:path>
            </a:pathLst>
          </a:custGeom>
          <a:noFill/>
          <a:ln w="9525">
            <a:solidFill>
              <a:schemeClr val="accent2"/>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61" name="Freeform 58"/>
          <p:cNvSpPr>
            <a:spLocks/>
          </p:cNvSpPr>
          <p:nvPr/>
        </p:nvSpPr>
        <p:spPr bwMode="auto">
          <a:xfrm>
            <a:off x="323850" y="3883775"/>
            <a:ext cx="2197100" cy="2234449"/>
          </a:xfrm>
          <a:custGeom>
            <a:avLst/>
            <a:gdLst>
              <a:gd name="T0" fmla="*/ 0 w 1384"/>
              <a:gd name="T1" fmla="*/ 2147483647 h 1467"/>
              <a:gd name="T2" fmla="*/ 2147483647 w 1384"/>
              <a:gd name="T3" fmla="*/ 2147483647 h 1467"/>
              <a:gd name="T4" fmla="*/ 2147483647 w 1384"/>
              <a:gd name="T5" fmla="*/ 2147483647 h 1467"/>
              <a:gd name="T6" fmla="*/ 2147483647 w 1384"/>
              <a:gd name="T7" fmla="*/ 2147483647 h 1467"/>
              <a:gd name="T8" fmla="*/ 2147483647 w 1384"/>
              <a:gd name="T9" fmla="*/ 0 h 1467"/>
              <a:gd name="T10" fmla="*/ 0 60000 65536"/>
              <a:gd name="T11" fmla="*/ 0 60000 65536"/>
              <a:gd name="T12" fmla="*/ 0 60000 65536"/>
              <a:gd name="T13" fmla="*/ 0 60000 65536"/>
              <a:gd name="T14" fmla="*/ 0 60000 65536"/>
              <a:gd name="T15" fmla="*/ 0 w 1384"/>
              <a:gd name="T16" fmla="*/ 0 h 1467"/>
              <a:gd name="T17" fmla="*/ 1384 w 1384"/>
              <a:gd name="T18" fmla="*/ 1467 h 1467"/>
            </a:gdLst>
            <a:ahLst/>
            <a:cxnLst>
              <a:cxn ang="T10">
                <a:pos x="T0" y="T1"/>
              </a:cxn>
              <a:cxn ang="T11">
                <a:pos x="T2" y="T3"/>
              </a:cxn>
              <a:cxn ang="T12">
                <a:pos x="T4" y="T5"/>
              </a:cxn>
              <a:cxn ang="T13">
                <a:pos x="T6" y="T7"/>
              </a:cxn>
              <a:cxn ang="T14">
                <a:pos x="T8" y="T9"/>
              </a:cxn>
            </a:cxnLst>
            <a:rect l="T15" t="T16" r="T17" b="T18"/>
            <a:pathLst>
              <a:path w="1384" h="1467">
                <a:moveTo>
                  <a:pt x="0" y="1315"/>
                </a:moveTo>
                <a:cubicBezTo>
                  <a:pt x="147" y="1391"/>
                  <a:pt x="295" y="1467"/>
                  <a:pt x="499" y="1406"/>
                </a:cubicBezTo>
                <a:cubicBezTo>
                  <a:pt x="703" y="1345"/>
                  <a:pt x="1081" y="1141"/>
                  <a:pt x="1225" y="952"/>
                </a:cubicBezTo>
                <a:cubicBezTo>
                  <a:pt x="1369" y="763"/>
                  <a:pt x="1384" y="431"/>
                  <a:pt x="1361" y="272"/>
                </a:cubicBezTo>
                <a:cubicBezTo>
                  <a:pt x="1338" y="113"/>
                  <a:pt x="1133" y="45"/>
                  <a:pt x="1088" y="0"/>
                </a:cubicBezTo>
              </a:path>
            </a:pathLst>
          </a:custGeom>
          <a:noFill/>
          <a:ln w="9525">
            <a:solidFill>
              <a:srgbClr val="3333CC"/>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62" name="Freeform 59"/>
          <p:cNvSpPr>
            <a:spLocks/>
          </p:cNvSpPr>
          <p:nvPr/>
        </p:nvSpPr>
        <p:spPr bwMode="auto">
          <a:xfrm>
            <a:off x="2195513" y="2235736"/>
            <a:ext cx="1176337" cy="2417227"/>
          </a:xfrm>
          <a:custGeom>
            <a:avLst/>
            <a:gdLst>
              <a:gd name="T0" fmla="*/ 0 w 741"/>
              <a:gd name="T1" fmla="*/ 2147483647 h 1587"/>
              <a:gd name="T2" fmla="*/ 2147483647 w 741"/>
              <a:gd name="T3" fmla="*/ 2147483647 h 1587"/>
              <a:gd name="T4" fmla="*/ 2147483647 w 741"/>
              <a:gd name="T5" fmla="*/ 2147483647 h 1587"/>
              <a:gd name="T6" fmla="*/ 2147483647 w 741"/>
              <a:gd name="T7" fmla="*/ 0 h 1587"/>
              <a:gd name="T8" fmla="*/ 0 60000 65536"/>
              <a:gd name="T9" fmla="*/ 0 60000 65536"/>
              <a:gd name="T10" fmla="*/ 0 60000 65536"/>
              <a:gd name="T11" fmla="*/ 0 60000 65536"/>
              <a:gd name="T12" fmla="*/ 0 w 741"/>
              <a:gd name="T13" fmla="*/ 0 h 1587"/>
              <a:gd name="T14" fmla="*/ 741 w 741"/>
              <a:gd name="T15" fmla="*/ 1587 h 1587"/>
            </a:gdLst>
            <a:ahLst/>
            <a:cxnLst>
              <a:cxn ang="T8">
                <a:pos x="T0" y="T1"/>
              </a:cxn>
              <a:cxn ang="T9">
                <a:pos x="T2" y="T3"/>
              </a:cxn>
              <a:cxn ang="T10">
                <a:pos x="T4" y="T5"/>
              </a:cxn>
              <a:cxn ang="T11">
                <a:pos x="T6" y="T7"/>
              </a:cxn>
            </a:cxnLst>
            <a:rect l="T12" t="T13" r="T14" b="T15"/>
            <a:pathLst>
              <a:path w="741" h="1587">
                <a:moveTo>
                  <a:pt x="0" y="1587"/>
                </a:moveTo>
                <a:cubicBezTo>
                  <a:pt x="211" y="1541"/>
                  <a:pt x="423" y="1496"/>
                  <a:pt x="544" y="1360"/>
                </a:cubicBezTo>
                <a:cubicBezTo>
                  <a:pt x="665" y="1224"/>
                  <a:pt x="741" y="998"/>
                  <a:pt x="726" y="771"/>
                </a:cubicBezTo>
                <a:cubicBezTo>
                  <a:pt x="711" y="544"/>
                  <a:pt x="582" y="272"/>
                  <a:pt x="454" y="0"/>
                </a:cubicBezTo>
              </a:path>
            </a:pathLst>
          </a:custGeom>
          <a:noFill/>
          <a:ln w="9525">
            <a:solidFill>
              <a:srgbClr val="3333CC"/>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63" name="Freeform 60"/>
          <p:cNvSpPr>
            <a:spLocks/>
          </p:cNvSpPr>
          <p:nvPr/>
        </p:nvSpPr>
        <p:spPr bwMode="auto">
          <a:xfrm>
            <a:off x="2195513" y="1963351"/>
            <a:ext cx="1500187" cy="2808674"/>
          </a:xfrm>
          <a:custGeom>
            <a:avLst/>
            <a:gdLst>
              <a:gd name="T0" fmla="*/ 0 w 945"/>
              <a:gd name="T1" fmla="*/ 2147483647 h 1844"/>
              <a:gd name="T2" fmla="*/ 2147483647 w 945"/>
              <a:gd name="T3" fmla="*/ 2147483647 h 1844"/>
              <a:gd name="T4" fmla="*/ 2147483647 w 945"/>
              <a:gd name="T5" fmla="*/ 2147483647 h 1844"/>
              <a:gd name="T6" fmla="*/ 2147483647 w 945"/>
              <a:gd name="T7" fmla="*/ 0 h 1844"/>
              <a:gd name="T8" fmla="*/ 0 60000 65536"/>
              <a:gd name="T9" fmla="*/ 0 60000 65536"/>
              <a:gd name="T10" fmla="*/ 0 60000 65536"/>
              <a:gd name="T11" fmla="*/ 0 60000 65536"/>
              <a:gd name="T12" fmla="*/ 0 w 945"/>
              <a:gd name="T13" fmla="*/ 0 h 1844"/>
              <a:gd name="T14" fmla="*/ 945 w 945"/>
              <a:gd name="T15" fmla="*/ 1844 h 1844"/>
            </a:gdLst>
            <a:ahLst/>
            <a:cxnLst>
              <a:cxn ang="T8">
                <a:pos x="T0" y="T1"/>
              </a:cxn>
              <a:cxn ang="T9">
                <a:pos x="T2" y="T3"/>
              </a:cxn>
              <a:cxn ang="T10">
                <a:pos x="T4" y="T5"/>
              </a:cxn>
              <a:cxn ang="T11">
                <a:pos x="T6" y="T7"/>
              </a:cxn>
            </a:cxnLst>
            <a:rect l="T12" t="T13" r="T14" b="T15"/>
            <a:pathLst>
              <a:path w="945" h="1844">
                <a:moveTo>
                  <a:pt x="0" y="1769"/>
                </a:moveTo>
                <a:cubicBezTo>
                  <a:pt x="265" y="1806"/>
                  <a:pt x="530" y="1844"/>
                  <a:pt x="681" y="1678"/>
                </a:cubicBezTo>
                <a:cubicBezTo>
                  <a:pt x="832" y="1512"/>
                  <a:pt x="869" y="1051"/>
                  <a:pt x="907" y="771"/>
                </a:cubicBezTo>
                <a:cubicBezTo>
                  <a:pt x="945" y="491"/>
                  <a:pt x="926" y="245"/>
                  <a:pt x="907" y="0"/>
                </a:cubicBezTo>
              </a:path>
            </a:pathLst>
          </a:custGeom>
          <a:noFill/>
          <a:ln w="9525">
            <a:solidFill>
              <a:srgbClr val="3333CC"/>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64" name="Freeform 61"/>
          <p:cNvSpPr>
            <a:spLocks/>
          </p:cNvSpPr>
          <p:nvPr/>
        </p:nvSpPr>
        <p:spPr bwMode="auto">
          <a:xfrm>
            <a:off x="2124075" y="2200726"/>
            <a:ext cx="792163" cy="1588637"/>
          </a:xfrm>
          <a:custGeom>
            <a:avLst/>
            <a:gdLst>
              <a:gd name="T0" fmla="*/ 0 w 499"/>
              <a:gd name="T1" fmla="*/ 2147483647 h 1043"/>
              <a:gd name="T2" fmla="*/ 2147483647 w 499"/>
              <a:gd name="T3" fmla="*/ 2147483647 h 1043"/>
              <a:gd name="T4" fmla="*/ 2147483647 w 499"/>
              <a:gd name="T5" fmla="*/ 0 h 1043"/>
              <a:gd name="T6" fmla="*/ 0 60000 65536"/>
              <a:gd name="T7" fmla="*/ 0 60000 65536"/>
              <a:gd name="T8" fmla="*/ 0 60000 65536"/>
              <a:gd name="T9" fmla="*/ 0 w 499"/>
              <a:gd name="T10" fmla="*/ 0 h 1043"/>
              <a:gd name="T11" fmla="*/ 499 w 499"/>
              <a:gd name="T12" fmla="*/ 1043 h 1043"/>
            </a:gdLst>
            <a:ahLst/>
            <a:cxnLst>
              <a:cxn ang="T6">
                <a:pos x="T0" y="T1"/>
              </a:cxn>
              <a:cxn ang="T7">
                <a:pos x="T2" y="T3"/>
              </a:cxn>
              <a:cxn ang="T8">
                <a:pos x="T4" y="T5"/>
              </a:cxn>
            </a:cxnLst>
            <a:rect l="T9" t="T10" r="T11" b="T12"/>
            <a:pathLst>
              <a:path w="499" h="1043">
                <a:moveTo>
                  <a:pt x="0" y="1043"/>
                </a:moveTo>
                <a:cubicBezTo>
                  <a:pt x="117" y="948"/>
                  <a:pt x="234" y="854"/>
                  <a:pt x="317" y="680"/>
                </a:cubicBezTo>
                <a:cubicBezTo>
                  <a:pt x="400" y="506"/>
                  <a:pt x="449" y="253"/>
                  <a:pt x="499" y="0"/>
                </a:cubicBezTo>
              </a:path>
            </a:pathLst>
          </a:custGeom>
          <a:noFill/>
          <a:ln w="9525">
            <a:solidFill>
              <a:srgbClr val="3333CC"/>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65" name="Freeform 62"/>
          <p:cNvSpPr>
            <a:spLocks/>
          </p:cNvSpPr>
          <p:nvPr/>
        </p:nvSpPr>
        <p:spPr bwMode="auto">
          <a:xfrm>
            <a:off x="2124075" y="1926410"/>
            <a:ext cx="1511300" cy="1934390"/>
          </a:xfrm>
          <a:custGeom>
            <a:avLst/>
            <a:gdLst>
              <a:gd name="T0" fmla="*/ 0 w 952"/>
              <a:gd name="T1" fmla="*/ 2147483647 h 1270"/>
              <a:gd name="T2" fmla="*/ 2147483647 w 952"/>
              <a:gd name="T3" fmla="*/ 2147483647 h 1270"/>
              <a:gd name="T4" fmla="*/ 2147483647 w 952"/>
              <a:gd name="T5" fmla="*/ 2147483647 h 1270"/>
              <a:gd name="T6" fmla="*/ 2147483647 w 952"/>
              <a:gd name="T7" fmla="*/ 0 h 1270"/>
              <a:gd name="T8" fmla="*/ 0 60000 65536"/>
              <a:gd name="T9" fmla="*/ 0 60000 65536"/>
              <a:gd name="T10" fmla="*/ 0 60000 65536"/>
              <a:gd name="T11" fmla="*/ 0 60000 65536"/>
              <a:gd name="T12" fmla="*/ 0 w 952"/>
              <a:gd name="T13" fmla="*/ 0 h 1270"/>
              <a:gd name="T14" fmla="*/ 952 w 952"/>
              <a:gd name="T15" fmla="*/ 1270 h 1270"/>
            </a:gdLst>
            <a:ahLst/>
            <a:cxnLst>
              <a:cxn ang="T8">
                <a:pos x="T0" y="T1"/>
              </a:cxn>
              <a:cxn ang="T9">
                <a:pos x="T2" y="T3"/>
              </a:cxn>
              <a:cxn ang="T10">
                <a:pos x="T4" y="T5"/>
              </a:cxn>
              <a:cxn ang="T11">
                <a:pos x="T6" y="T7"/>
              </a:cxn>
            </a:cxnLst>
            <a:rect l="T12" t="T13" r="T14" b="T15"/>
            <a:pathLst>
              <a:path w="952" h="1270">
                <a:moveTo>
                  <a:pt x="0" y="1270"/>
                </a:moveTo>
                <a:cubicBezTo>
                  <a:pt x="140" y="1115"/>
                  <a:pt x="280" y="961"/>
                  <a:pt x="408" y="817"/>
                </a:cubicBezTo>
                <a:cubicBezTo>
                  <a:pt x="536" y="673"/>
                  <a:pt x="680" y="544"/>
                  <a:pt x="771" y="408"/>
                </a:cubicBezTo>
                <a:cubicBezTo>
                  <a:pt x="862" y="272"/>
                  <a:pt x="907" y="136"/>
                  <a:pt x="952" y="0"/>
                </a:cubicBezTo>
              </a:path>
            </a:pathLst>
          </a:custGeom>
          <a:noFill/>
          <a:ln w="9525">
            <a:solidFill>
              <a:srgbClr val="3333CC"/>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66" name="Freeform 63"/>
          <p:cNvSpPr>
            <a:spLocks/>
          </p:cNvSpPr>
          <p:nvPr/>
        </p:nvSpPr>
        <p:spPr bwMode="auto">
          <a:xfrm>
            <a:off x="2195513" y="2273579"/>
            <a:ext cx="2089150" cy="1622146"/>
          </a:xfrm>
          <a:custGeom>
            <a:avLst/>
            <a:gdLst>
              <a:gd name="T0" fmla="*/ 0 w 1316"/>
              <a:gd name="T1" fmla="*/ 2147483647 h 1065"/>
              <a:gd name="T2" fmla="*/ 2147483647 w 1316"/>
              <a:gd name="T3" fmla="*/ 2147483647 h 1065"/>
              <a:gd name="T4" fmla="*/ 2147483647 w 1316"/>
              <a:gd name="T5" fmla="*/ 2147483647 h 1065"/>
              <a:gd name="T6" fmla="*/ 2147483647 w 1316"/>
              <a:gd name="T7" fmla="*/ 0 h 1065"/>
              <a:gd name="T8" fmla="*/ 0 60000 65536"/>
              <a:gd name="T9" fmla="*/ 0 60000 65536"/>
              <a:gd name="T10" fmla="*/ 0 60000 65536"/>
              <a:gd name="T11" fmla="*/ 0 60000 65536"/>
              <a:gd name="T12" fmla="*/ 0 w 1316"/>
              <a:gd name="T13" fmla="*/ 0 h 1065"/>
              <a:gd name="T14" fmla="*/ 1316 w 1316"/>
              <a:gd name="T15" fmla="*/ 1065 h 1065"/>
            </a:gdLst>
            <a:ahLst/>
            <a:cxnLst>
              <a:cxn ang="T8">
                <a:pos x="T0" y="T1"/>
              </a:cxn>
              <a:cxn ang="T9">
                <a:pos x="T2" y="T3"/>
              </a:cxn>
              <a:cxn ang="T10">
                <a:pos x="T4" y="T5"/>
              </a:cxn>
              <a:cxn ang="T11">
                <a:pos x="T6" y="T7"/>
              </a:cxn>
            </a:cxnLst>
            <a:rect l="T12" t="T13" r="T14" b="T15"/>
            <a:pathLst>
              <a:path w="1316" h="1065">
                <a:moveTo>
                  <a:pt x="0" y="1043"/>
                </a:moveTo>
                <a:cubicBezTo>
                  <a:pt x="181" y="1054"/>
                  <a:pt x="363" y="1065"/>
                  <a:pt x="499" y="952"/>
                </a:cubicBezTo>
                <a:cubicBezTo>
                  <a:pt x="635" y="839"/>
                  <a:pt x="681" y="522"/>
                  <a:pt x="817" y="363"/>
                </a:cubicBezTo>
                <a:cubicBezTo>
                  <a:pt x="953" y="204"/>
                  <a:pt x="1233" y="60"/>
                  <a:pt x="1316" y="0"/>
                </a:cubicBezTo>
              </a:path>
            </a:pathLst>
          </a:custGeom>
          <a:noFill/>
          <a:ln w="9525">
            <a:solidFill>
              <a:srgbClr val="3333CC"/>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67" name="Freeform 64"/>
          <p:cNvSpPr>
            <a:spLocks/>
          </p:cNvSpPr>
          <p:nvPr/>
        </p:nvSpPr>
        <p:spPr bwMode="auto">
          <a:xfrm>
            <a:off x="152400" y="2435440"/>
            <a:ext cx="4184650" cy="3536735"/>
          </a:xfrm>
          <a:custGeom>
            <a:avLst/>
            <a:gdLst>
              <a:gd name="T0" fmla="*/ 0 w 2540"/>
              <a:gd name="T1" fmla="*/ 2147483647 h 2322"/>
              <a:gd name="T2" fmla="*/ 2147483647 w 2540"/>
              <a:gd name="T3" fmla="*/ 2147483647 h 2322"/>
              <a:gd name="T4" fmla="*/ 2147483647 w 2540"/>
              <a:gd name="T5" fmla="*/ 2147483647 h 2322"/>
              <a:gd name="T6" fmla="*/ 2147483647 w 2540"/>
              <a:gd name="T7" fmla="*/ 0 h 2322"/>
              <a:gd name="T8" fmla="*/ 0 60000 65536"/>
              <a:gd name="T9" fmla="*/ 0 60000 65536"/>
              <a:gd name="T10" fmla="*/ 0 60000 65536"/>
              <a:gd name="T11" fmla="*/ 0 60000 65536"/>
              <a:gd name="T12" fmla="*/ 0 w 2540"/>
              <a:gd name="T13" fmla="*/ 0 h 2322"/>
              <a:gd name="T14" fmla="*/ 2540 w 2540"/>
              <a:gd name="T15" fmla="*/ 2322 h 2322"/>
            </a:gdLst>
            <a:ahLst/>
            <a:cxnLst>
              <a:cxn ang="T8">
                <a:pos x="T0" y="T1"/>
              </a:cxn>
              <a:cxn ang="T9">
                <a:pos x="T2" y="T3"/>
              </a:cxn>
              <a:cxn ang="T10">
                <a:pos x="T4" y="T5"/>
              </a:cxn>
              <a:cxn ang="T11">
                <a:pos x="T6" y="T7"/>
              </a:cxn>
            </a:cxnLst>
            <a:rect l="T12" t="T13" r="T14" b="T15"/>
            <a:pathLst>
              <a:path w="2540" h="2322">
                <a:moveTo>
                  <a:pt x="0" y="2178"/>
                </a:moveTo>
                <a:cubicBezTo>
                  <a:pt x="457" y="2250"/>
                  <a:pt x="914" y="2322"/>
                  <a:pt x="1179" y="2178"/>
                </a:cubicBezTo>
                <a:cubicBezTo>
                  <a:pt x="1444" y="2034"/>
                  <a:pt x="1360" y="1679"/>
                  <a:pt x="1587" y="1316"/>
                </a:cubicBezTo>
                <a:cubicBezTo>
                  <a:pt x="1814" y="953"/>
                  <a:pt x="2177" y="476"/>
                  <a:pt x="2540" y="0"/>
                </a:cubicBezTo>
              </a:path>
            </a:pathLst>
          </a:custGeom>
          <a:noFill/>
          <a:ln w="76200">
            <a:solidFill>
              <a:srgbClr val="3333CC"/>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vi-VN"/>
          </a:p>
        </p:txBody>
      </p:sp>
      <p:sp>
        <p:nvSpPr>
          <p:cNvPr id="68" name="Rectangle 65"/>
          <p:cNvSpPr>
            <a:spLocks noChangeArrowheads="1"/>
          </p:cNvSpPr>
          <p:nvPr/>
        </p:nvSpPr>
        <p:spPr bwMode="auto">
          <a:xfrm>
            <a:off x="0" y="20993"/>
            <a:ext cx="9144000" cy="954107"/>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vi-VN" sz="2800" b="1" dirty="0" smtClean="0">
                <a:solidFill>
                  <a:srgbClr val="FF0000"/>
                </a:solidFill>
                <a:latin typeface="Times New Roman" pitchFamily="18" charset="0"/>
                <a:cs typeface="Times New Roman" pitchFamily="18" charset="0"/>
              </a:rPr>
              <a:t>THỰC </a:t>
            </a:r>
            <a:r>
              <a:rPr lang="vi-VN" sz="2800" b="1" dirty="0">
                <a:solidFill>
                  <a:srgbClr val="FF0000"/>
                </a:solidFill>
                <a:latin typeface="Times New Roman" pitchFamily="18" charset="0"/>
                <a:cs typeface="Times New Roman" pitchFamily="18" charset="0"/>
              </a:rPr>
              <a:t>TRẠNG </a:t>
            </a:r>
            <a:r>
              <a:rPr lang="vi-VN" sz="2800" b="1" dirty="0" smtClean="0">
                <a:solidFill>
                  <a:srgbClr val="FF0000"/>
                </a:solidFill>
                <a:latin typeface="Times New Roman" pitchFamily="18" charset="0"/>
                <a:cs typeface="Times New Roman" pitchFamily="18" charset="0"/>
              </a:rPr>
              <a:t>BIỂN</a:t>
            </a:r>
            <a:r>
              <a:rPr lang="vi-VN" sz="2800" b="1" dirty="0">
                <a:solidFill>
                  <a:srgbClr val="FF0000"/>
                </a:solidFill>
                <a:latin typeface="Times New Roman" pitchFamily="18" charset="0"/>
                <a:cs typeface="Times New Roman" pitchFamily="18" charset="0"/>
              </a:rPr>
              <a:t>, ĐẢO NƯỚC TA HIỆN </a:t>
            </a:r>
            <a:r>
              <a:rPr lang="vi-VN" sz="2800" b="1" dirty="0" smtClean="0">
                <a:solidFill>
                  <a:srgbClr val="FF0000"/>
                </a:solidFill>
                <a:latin typeface="Times New Roman" pitchFamily="18" charset="0"/>
                <a:cs typeface="Times New Roman" pitchFamily="18" charset="0"/>
              </a:rPr>
              <a:t>NAY</a:t>
            </a:r>
            <a:endParaRPr lang="en-US" sz="2800" b="1" dirty="0" smtClean="0">
              <a:solidFill>
                <a:srgbClr val="FF0000"/>
              </a:solidFill>
              <a:latin typeface="Times New Roman" pitchFamily="18" charset="0"/>
              <a:cs typeface="Times New Roman" pitchFamily="18" charset="0"/>
            </a:endParaRPr>
          </a:p>
          <a:p>
            <a:pPr algn="ctr"/>
            <a:r>
              <a:rPr lang="en-US" sz="2800" b="1" dirty="0" smtClean="0">
                <a:solidFill>
                  <a:srgbClr val="FF0000"/>
                </a:solidFill>
                <a:latin typeface="Times New Roman" pitchFamily="18" charset="0"/>
                <a:cs typeface="Times New Roman" pitchFamily="18" charset="0"/>
              </a:rPr>
              <a:t> </a:t>
            </a:r>
            <a:endParaRPr lang="en-US" sz="2800" b="1" dirty="0">
              <a:solidFill>
                <a:srgbClr val="FF0000"/>
              </a:solidFill>
              <a:latin typeface="Times New Roman" pitchFamily="18" charset="0"/>
              <a:cs typeface="Times New Roman" pitchFamily="18" charset="0"/>
            </a:endParaRPr>
          </a:p>
        </p:txBody>
      </p:sp>
      <p:pic>
        <p:nvPicPr>
          <p:cNvPr id="69" name="Picture 66" descr="20110607091704_Anh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1447800"/>
            <a:ext cx="4572000" cy="5407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 name="Oval 69"/>
          <p:cNvSpPr>
            <a:spLocks noChangeArrowheads="1"/>
          </p:cNvSpPr>
          <p:nvPr/>
        </p:nvSpPr>
        <p:spPr bwMode="auto">
          <a:xfrm>
            <a:off x="3962400" y="1828800"/>
            <a:ext cx="1600200" cy="4489102"/>
          </a:xfrm>
          <a:prstGeom prst="ellipse">
            <a:avLst/>
          </a:prstGeom>
          <a:solidFill>
            <a:schemeClr val="accent1"/>
          </a:solidFill>
          <a:ln w="9525">
            <a:solidFill>
              <a:schemeClr val="tx1"/>
            </a:solidFill>
            <a:round/>
            <a:headEnd/>
            <a:tailEnd/>
          </a:ln>
        </p:spPr>
        <p:txBody>
          <a:bodyPr wrap="none" anchor="ctr"/>
          <a:lstStyle/>
          <a:p>
            <a:pPr algn="ctr"/>
            <a:r>
              <a:rPr lang="en-US" dirty="0">
                <a:latin typeface="Times New Roman" pitchFamily="18" charset="0"/>
                <a:cs typeface="Times New Roman" pitchFamily="18" charset="0"/>
              </a:rPr>
              <a:t> </a:t>
            </a:r>
          </a:p>
          <a:p>
            <a:pPr algn="ctr"/>
            <a:r>
              <a:rPr lang="en-US" b="1" dirty="0" err="1">
                <a:latin typeface="Times New Roman" pitchFamily="18" charset="0"/>
                <a:cs typeface="Times New Roman" pitchFamily="18" charset="0"/>
              </a:rPr>
              <a:t>Bờ</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biển</a:t>
            </a:r>
            <a:r>
              <a:rPr lang="en-US" b="1" dirty="0">
                <a:latin typeface="Times New Roman" pitchFamily="18" charset="0"/>
                <a:cs typeface="Times New Roman" pitchFamily="18" charset="0"/>
              </a:rPr>
              <a:t>:</a:t>
            </a:r>
          </a:p>
          <a:p>
            <a:pPr algn="ctr"/>
            <a:r>
              <a:rPr lang="en-US" b="1" dirty="0">
                <a:latin typeface="Times New Roman" pitchFamily="18" charset="0"/>
                <a:cs typeface="Times New Roman" pitchFamily="18" charset="0"/>
              </a:rPr>
              <a:t>3.260km, </a:t>
            </a:r>
          </a:p>
          <a:p>
            <a:pPr algn="ctr"/>
            <a:r>
              <a:rPr lang="en-US" b="1" dirty="0">
                <a:latin typeface="Times New Roman" pitchFamily="18" charset="0"/>
                <a:cs typeface="Times New Roman" pitchFamily="18" charset="0"/>
              </a:rPr>
              <a:t>28 </a:t>
            </a:r>
            <a:r>
              <a:rPr lang="en-US" b="1" dirty="0" err="1">
                <a:latin typeface="Times New Roman" pitchFamily="18" charset="0"/>
                <a:cs typeface="Times New Roman" pitchFamily="18" charset="0"/>
              </a:rPr>
              <a:t>tỉnh</a:t>
            </a:r>
            <a:r>
              <a:rPr lang="en-US" b="1" dirty="0">
                <a:latin typeface="Times New Roman" pitchFamily="18" charset="0"/>
                <a:cs typeface="Times New Roman" pitchFamily="18" charset="0"/>
              </a:rPr>
              <a:t>,</a:t>
            </a:r>
          </a:p>
          <a:p>
            <a:pPr algn="ct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thành</a:t>
            </a:r>
            <a:r>
              <a:rPr lang="en-US" b="1" dirty="0">
                <a:latin typeface="Times New Roman" pitchFamily="18" charset="0"/>
                <a:cs typeface="Times New Roman" pitchFamily="18" charset="0"/>
              </a:rPr>
              <a:t> </a:t>
            </a:r>
          </a:p>
          <a:p>
            <a:pPr algn="ctr"/>
            <a:r>
              <a:rPr lang="en-US" b="1" dirty="0" err="1" smtClean="0">
                <a:latin typeface="Times New Roman" pitchFamily="18" charset="0"/>
                <a:cs typeface="Times New Roman" pitchFamily="18" charset="0"/>
              </a:rPr>
              <a:t>giáp</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biển</a:t>
            </a:r>
            <a:r>
              <a:rPr lang="en-US" b="1" dirty="0">
                <a:latin typeface="Times New Roman" pitchFamily="18" charset="0"/>
                <a:cs typeface="Times New Roman" pitchFamily="18" charset="0"/>
              </a:rPr>
              <a:t>,</a:t>
            </a:r>
          </a:p>
          <a:p>
            <a:pPr algn="ctr"/>
            <a:r>
              <a:rPr lang="en-US" b="1" dirty="0" err="1">
                <a:latin typeface="Times New Roman" pitchFamily="18" charset="0"/>
                <a:cs typeface="Times New Roman" pitchFamily="18" charset="0"/>
              </a:rPr>
              <a:t>Dân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số</a:t>
            </a:r>
            <a:r>
              <a:rPr lang="en-US" b="1" dirty="0">
                <a:latin typeface="Times New Roman" pitchFamily="18" charset="0"/>
                <a:cs typeface="Times New Roman" pitchFamily="18" charset="0"/>
              </a:rPr>
              <a:t> </a:t>
            </a:r>
          </a:p>
          <a:p>
            <a:pPr algn="ctr"/>
            <a:r>
              <a:rPr lang="vi-VN" b="1" dirty="0" smtClean="0">
                <a:latin typeface="Times New Roman" pitchFamily="18" charset="0"/>
                <a:cs typeface="Times New Roman" pitchFamily="18" charset="0"/>
              </a:rPr>
              <a:t>20</a:t>
            </a:r>
            <a:r>
              <a:rPr lang="en-US" b="1" dirty="0" smtClean="0">
                <a:latin typeface="Times New Roman" pitchFamily="18" charset="0"/>
                <a:cs typeface="Times New Roman" pitchFamily="18" charset="0"/>
              </a:rPr>
              <a:t> </a:t>
            </a:r>
            <a:r>
              <a:rPr lang="vi-VN" b="1" dirty="0" smtClean="0">
                <a:latin typeface="Times New Roman" pitchFamily="18" charset="0"/>
                <a:cs typeface="Times New Roman" pitchFamily="18" charset="0"/>
              </a:rPr>
              <a:t>triệu </a:t>
            </a:r>
            <a:r>
              <a:rPr lang="vi-VN" b="1" dirty="0">
                <a:latin typeface="Times New Roman" pitchFamily="18" charset="0"/>
                <a:cs typeface="Times New Roman" pitchFamily="18" charset="0"/>
              </a:rPr>
              <a:t>người </a:t>
            </a:r>
          </a:p>
          <a:p>
            <a:pPr algn="ctr"/>
            <a:r>
              <a:rPr lang="en-US" b="1" dirty="0">
                <a:latin typeface="Times New Roman" pitchFamily="18" charset="0"/>
                <a:cs typeface="Times New Roman" pitchFamily="18" charset="0"/>
              </a:rPr>
              <a:t>12 </a:t>
            </a:r>
            <a:r>
              <a:rPr lang="en-US" b="1" dirty="0" err="1" smtClean="0">
                <a:latin typeface="Times New Roman" pitchFamily="18" charset="0"/>
                <a:cs typeface="Times New Roman" pitchFamily="18" charset="0"/>
              </a:rPr>
              <a:t>huyện</a:t>
            </a:r>
            <a:r>
              <a:rPr lang="en-US" b="1" dirty="0" smtClean="0">
                <a:latin typeface="Times New Roman" pitchFamily="18" charset="0"/>
                <a:cs typeface="Times New Roman" pitchFamily="18" charset="0"/>
              </a:rPr>
              <a:t> </a:t>
            </a:r>
            <a:endParaRPr lang="en-US" b="1" dirty="0">
              <a:latin typeface="Times New Roman" pitchFamily="18" charset="0"/>
              <a:cs typeface="Times New Roman" pitchFamily="18" charset="0"/>
            </a:endParaRPr>
          </a:p>
          <a:p>
            <a:pPr algn="ctr"/>
            <a:r>
              <a:rPr lang="en-US" b="1" dirty="0" err="1" smtClean="0">
                <a:latin typeface="Times New Roman" pitchFamily="18" charset="0"/>
                <a:cs typeface="Times New Roman" pitchFamily="18" charset="0"/>
              </a:rPr>
              <a:t>đảo</a:t>
            </a:r>
            <a:r>
              <a:rPr lang="vi-VN" b="1" dirty="0" smtClean="0">
                <a:latin typeface="Times New Roman" pitchFamily="18" charset="0"/>
                <a:cs typeface="Times New Roman" pitchFamily="18" charset="0"/>
              </a:rPr>
              <a:t>,</a:t>
            </a:r>
            <a:endParaRPr lang="vi-VN" b="1" dirty="0">
              <a:latin typeface="Times New Roman" pitchFamily="18" charset="0"/>
              <a:cs typeface="Times New Roman" pitchFamily="18" charset="0"/>
            </a:endParaRPr>
          </a:p>
          <a:p>
            <a:pPr algn="ctr"/>
            <a:r>
              <a:rPr lang="vi-VN" b="1" dirty="0">
                <a:latin typeface="Times New Roman" pitchFamily="18" charset="0"/>
                <a:cs typeface="Times New Roman" pitchFamily="18" charset="0"/>
              </a:rPr>
              <a:t>53 xã </a:t>
            </a:r>
            <a:r>
              <a:rPr lang="en-US" b="1" dirty="0" err="1" smtClean="0">
                <a:latin typeface="Times New Roman" pitchFamily="18" charset="0"/>
                <a:cs typeface="Times New Roman" pitchFamily="18" charset="0"/>
              </a:rPr>
              <a:t>đảo</a:t>
            </a:r>
            <a:r>
              <a:rPr lang="en-US" b="1" dirty="0" smtClean="0">
                <a:latin typeface="Times New Roman" pitchFamily="18" charset="0"/>
                <a:cs typeface="Times New Roman" pitchFamily="18" charset="0"/>
              </a:rPr>
              <a:t>,</a:t>
            </a:r>
            <a:endParaRPr lang="vi-VN" b="1" dirty="0">
              <a:latin typeface="Times New Roman" pitchFamily="18" charset="0"/>
              <a:cs typeface="Times New Roman" pitchFamily="18" charset="0"/>
            </a:endParaRPr>
          </a:p>
          <a:p>
            <a:pPr algn="ctr"/>
            <a:r>
              <a:rPr lang="en-US" b="1" dirty="0" err="1">
                <a:latin typeface="Times New Roman" pitchFamily="18" charset="0"/>
                <a:cs typeface="Times New Roman" pitchFamily="18" charset="0"/>
              </a:rPr>
              <a:t>số</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dân</a:t>
            </a:r>
            <a:r>
              <a:rPr lang="en-US" b="1" dirty="0">
                <a:latin typeface="Times New Roman" pitchFamily="18" charset="0"/>
                <a:cs typeface="Times New Roman" pitchFamily="18" charset="0"/>
              </a:rPr>
              <a:t>:</a:t>
            </a:r>
          </a:p>
          <a:p>
            <a:pPr algn="ctr"/>
            <a:r>
              <a:rPr lang="en-US" b="1" dirty="0" smtClean="0">
                <a:latin typeface="Times New Roman" pitchFamily="18" charset="0"/>
                <a:cs typeface="Times New Roman" pitchFamily="18" charset="0"/>
              </a:rPr>
              <a:t>17 </a:t>
            </a:r>
            <a:r>
              <a:rPr lang="en-US" b="1" dirty="0" err="1" smtClean="0">
                <a:latin typeface="Times New Roman" pitchFamily="18" charset="0"/>
                <a:cs typeface="Times New Roman" pitchFamily="18" charset="0"/>
              </a:rPr>
              <a:t>vạn</a:t>
            </a:r>
            <a:r>
              <a:rPr lang="en-US" b="1" dirty="0" smtClean="0">
                <a:latin typeface="Times New Roman" pitchFamily="18" charset="0"/>
                <a:cs typeface="Times New Roman" pitchFamily="18" charset="0"/>
              </a:rPr>
              <a:t> </a:t>
            </a:r>
            <a:endParaRPr lang="en-US" b="1" dirty="0">
              <a:latin typeface="Times New Roman" pitchFamily="18" charset="0"/>
              <a:cs typeface="Times New Roman" pitchFamily="18" charset="0"/>
            </a:endParaRPr>
          </a:p>
          <a:p>
            <a:pPr algn="ctr"/>
            <a:r>
              <a:rPr lang="vi-VN" b="1" dirty="0">
                <a:latin typeface="Times New Roman" pitchFamily="18" charset="0"/>
                <a:cs typeface="Times New Roman" pitchFamily="18" charset="0"/>
              </a:rPr>
              <a:t>Người</a:t>
            </a:r>
          </a:p>
          <a:p>
            <a:pPr algn="ctr"/>
            <a:r>
              <a:rPr lang="en-US" dirty="0">
                <a:latin typeface="Times New Roman" pitchFamily="18" charset="0"/>
                <a:cs typeface="Times New Roman" pitchFamily="18" charset="0"/>
              </a:rPr>
              <a:t> </a:t>
            </a:r>
          </a:p>
        </p:txBody>
      </p:sp>
    </p:spTree>
    <p:extLst>
      <p:ext uri="{BB962C8B-B14F-4D97-AF65-F5344CB8AC3E}">
        <p14:creationId xmlns:p14="http://schemas.microsoft.com/office/powerpoint/2010/main" val="566621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1000"/>
                                        <p:tgtEl>
                                          <p:spTgt spid="6"/>
                                        </p:tgtEl>
                                      </p:cBhvr>
                                    </p:animEffect>
                                  </p:childTnLst>
                                </p:cTn>
                              </p:par>
                              <p:par>
                                <p:cTn id="8" presetID="21" presetClass="exit" presetSubtype="8" fill="hold" nodeType="withEffect">
                                  <p:stCondLst>
                                    <p:cond delay="0"/>
                                  </p:stCondLst>
                                  <p:childTnLst>
                                    <p:animEffect transition="out" filter="wheel(8)">
                                      <p:cBhvr>
                                        <p:cTn id="9" dur="1000"/>
                                        <p:tgtEl>
                                          <p:spTgt spid="6"/>
                                        </p:tgtEl>
                                      </p:cBhvr>
                                    </p:animEffect>
                                    <p:set>
                                      <p:cBhvr>
                                        <p:cTn id="10" dur="1" fill="hold">
                                          <p:stCondLst>
                                            <p:cond delay="999"/>
                                          </p:stCondLst>
                                        </p:cTn>
                                        <p:tgtEl>
                                          <p:spTgt spid="6"/>
                                        </p:tgtEl>
                                        <p:attrNameLst>
                                          <p:attrName>style.visibility</p:attrName>
                                        </p:attrNameLst>
                                      </p:cBhvr>
                                      <p:to>
                                        <p:strVal val="hidden"/>
                                      </p:to>
                                    </p:set>
                                  </p:childTnLst>
                                </p:cTn>
                              </p:par>
                              <p:par>
                                <p:cTn id="11" presetID="18" presetClass="entr" presetSubtype="3"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strips(upRight)">
                                      <p:cBhvr>
                                        <p:cTn id="13" dur="2000"/>
                                        <p:tgtEl>
                                          <p:spTgt spid="58"/>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strips(upRight)">
                                      <p:cBhvr>
                                        <p:cTn id="16" dur="2000"/>
                                        <p:tgtEl>
                                          <p:spTgt spid="59"/>
                                        </p:tgtEl>
                                      </p:cBhvr>
                                    </p:animEffect>
                                  </p:childTnLst>
                                </p:cTn>
                              </p:par>
                              <p:par>
                                <p:cTn id="17" presetID="18" presetClass="entr" presetSubtype="9" fill="hold" grpId="0" nodeType="with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strips(upLeft)">
                                      <p:cBhvr>
                                        <p:cTn id="19" dur="2000"/>
                                        <p:tgtEl>
                                          <p:spTgt spid="60"/>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61"/>
                                        </p:tgtEl>
                                        <p:attrNameLst>
                                          <p:attrName>style.visibility</p:attrName>
                                        </p:attrNameLst>
                                      </p:cBhvr>
                                      <p:to>
                                        <p:strVal val="visible"/>
                                      </p:to>
                                    </p:set>
                                    <p:animEffect transition="in" filter="strips(upRight)">
                                      <p:cBhvr>
                                        <p:cTn id="22" dur="2000"/>
                                        <p:tgtEl>
                                          <p:spTgt spid="61"/>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62"/>
                                        </p:tgtEl>
                                        <p:attrNameLst>
                                          <p:attrName>style.visibility</p:attrName>
                                        </p:attrNameLst>
                                      </p:cBhvr>
                                      <p:to>
                                        <p:strVal val="visible"/>
                                      </p:to>
                                    </p:set>
                                    <p:animEffect transition="in" filter="strips(upRight)">
                                      <p:cBhvr>
                                        <p:cTn id="25" dur="2000"/>
                                        <p:tgtEl>
                                          <p:spTgt spid="62"/>
                                        </p:tgtEl>
                                      </p:cBhvr>
                                    </p:animEffect>
                                  </p:childTnLst>
                                </p:cTn>
                              </p:par>
                              <p:par>
                                <p:cTn id="26" presetID="18" presetClass="entr" presetSubtype="3" fill="hold" grpId="0" nodeType="withEffect">
                                  <p:stCondLst>
                                    <p:cond delay="0"/>
                                  </p:stCondLst>
                                  <p:childTnLst>
                                    <p:set>
                                      <p:cBhvr>
                                        <p:cTn id="27" dur="1" fill="hold">
                                          <p:stCondLst>
                                            <p:cond delay="0"/>
                                          </p:stCondLst>
                                        </p:cTn>
                                        <p:tgtEl>
                                          <p:spTgt spid="63"/>
                                        </p:tgtEl>
                                        <p:attrNameLst>
                                          <p:attrName>style.visibility</p:attrName>
                                        </p:attrNameLst>
                                      </p:cBhvr>
                                      <p:to>
                                        <p:strVal val="visible"/>
                                      </p:to>
                                    </p:set>
                                    <p:animEffect transition="in" filter="strips(upRight)">
                                      <p:cBhvr>
                                        <p:cTn id="28" dur="2000"/>
                                        <p:tgtEl>
                                          <p:spTgt spid="63"/>
                                        </p:tgtEl>
                                      </p:cBhvr>
                                    </p:animEffect>
                                  </p:childTnLst>
                                </p:cTn>
                              </p:par>
                              <p:par>
                                <p:cTn id="29" presetID="18" presetClass="entr" presetSubtype="3" fill="hold" grpId="0" nodeType="withEffect">
                                  <p:stCondLst>
                                    <p:cond delay="0"/>
                                  </p:stCondLst>
                                  <p:childTnLst>
                                    <p:set>
                                      <p:cBhvr>
                                        <p:cTn id="30" dur="1" fill="hold">
                                          <p:stCondLst>
                                            <p:cond delay="0"/>
                                          </p:stCondLst>
                                        </p:cTn>
                                        <p:tgtEl>
                                          <p:spTgt spid="64"/>
                                        </p:tgtEl>
                                        <p:attrNameLst>
                                          <p:attrName>style.visibility</p:attrName>
                                        </p:attrNameLst>
                                      </p:cBhvr>
                                      <p:to>
                                        <p:strVal val="visible"/>
                                      </p:to>
                                    </p:set>
                                    <p:animEffect transition="in" filter="strips(upRight)">
                                      <p:cBhvr>
                                        <p:cTn id="31" dur="2000"/>
                                        <p:tgtEl>
                                          <p:spTgt spid="64"/>
                                        </p:tgtEl>
                                      </p:cBhvr>
                                    </p:animEffect>
                                  </p:childTnLst>
                                </p:cTn>
                              </p:par>
                              <p:par>
                                <p:cTn id="32" presetID="18" presetClass="entr" presetSubtype="3" fill="hold" grpId="0" nodeType="withEffect">
                                  <p:stCondLst>
                                    <p:cond delay="0"/>
                                  </p:stCondLst>
                                  <p:childTnLst>
                                    <p:set>
                                      <p:cBhvr>
                                        <p:cTn id="33" dur="1" fill="hold">
                                          <p:stCondLst>
                                            <p:cond delay="0"/>
                                          </p:stCondLst>
                                        </p:cTn>
                                        <p:tgtEl>
                                          <p:spTgt spid="65"/>
                                        </p:tgtEl>
                                        <p:attrNameLst>
                                          <p:attrName>style.visibility</p:attrName>
                                        </p:attrNameLst>
                                      </p:cBhvr>
                                      <p:to>
                                        <p:strVal val="visible"/>
                                      </p:to>
                                    </p:set>
                                    <p:animEffect transition="in" filter="strips(upRight)">
                                      <p:cBhvr>
                                        <p:cTn id="34" dur="2000"/>
                                        <p:tgtEl>
                                          <p:spTgt spid="65"/>
                                        </p:tgtEl>
                                      </p:cBhvr>
                                    </p:animEffect>
                                  </p:childTnLst>
                                </p:cTn>
                              </p:par>
                              <p:par>
                                <p:cTn id="35" presetID="18" presetClass="entr" presetSubtype="3" fill="hold" grpId="0" nodeType="with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strips(upRight)">
                                      <p:cBhvr>
                                        <p:cTn id="37" dur="2000"/>
                                        <p:tgtEl>
                                          <p:spTgt spid="66"/>
                                        </p:tgtEl>
                                      </p:cBhvr>
                                    </p:animEffect>
                                  </p:childTnLst>
                                </p:cTn>
                              </p:par>
                              <p:par>
                                <p:cTn id="38" presetID="18" presetClass="entr" presetSubtype="3" fill="hold" grpId="0" nodeType="withEffect">
                                  <p:stCondLst>
                                    <p:cond delay="0"/>
                                  </p:stCondLst>
                                  <p:childTnLst>
                                    <p:set>
                                      <p:cBhvr>
                                        <p:cTn id="39" dur="1" fill="hold">
                                          <p:stCondLst>
                                            <p:cond delay="0"/>
                                          </p:stCondLst>
                                        </p:cTn>
                                        <p:tgtEl>
                                          <p:spTgt spid="67"/>
                                        </p:tgtEl>
                                        <p:attrNameLst>
                                          <p:attrName>style.visibility</p:attrName>
                                        </p:attrNameLst>
                                      </p:cBhvr>
                                      <p:to>
                                        <p:strVal val="visible"/>
                                      </p:to>
                                    </p:set>
                                    <p:animEffect transition="in" filter="strips(upRight)">
                                      <p:cBhvr>
                                        <p:cTn id="40" dur="20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838200"/>
            <a:ext cx="9144000" cy="6019800"/>
          </a:xfrm>
          <a:noFill/>
        </p:spPr>
      </p:pic>
      <p:sp>
        <p:nvSpPr>
          <p:cNvPr id="5" name="Rectangle 3"/>
          <p:cNvSpPr>
            <a:spLocks noChangeArrowheads="1"/>
          </p:cNvSpPr>
          <p:nvPr/>
        </p:nvSpPr>
        <p:spPr bwMode="auto">
          <a:xfrm>
            <a:off x="0" y="-67479"/>
            <a:ext cx="91440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gn="just"/>
            <a:r>
              <a:rPr lang="vi-VN" sz="2800" b="1" dirty="0">
                <a:latin typeface="Times New Roman" pitchFamily="18" charset="0"/>
                <a:cs typeface="Times New Roman" pitchFamily="18" charset="0"/>
              </a:rPr>
              <a:t> </a:t>
            </a:r>
            <a:r>
              <a:rPr lang="vi-VN" sz="2800" dirty="0" smtClean="0">
                <a:latin typeface="Times New Roman" pitchFamily="18" charset="0"/>
                <a:cs typeface="Times New Roman" pitchFamily="18" charset="0"/>
              </a:rPr>
              <a:t>Các </a:t>
            </a:r>
            <a:r>
              <a:rPr lang="vi-VN" sz="2800" dirty="0">
                <a:latin typeface="Times New Roman" pitchFamily="18" charset="0"/>
                <a:cs typeface="Times New Roman" pitchFamily="18" charset="0"/>
              </a:rPr>
              <a:t>quần đảo và đảo: Có </a:t>
            </a:r>
            <a:r>
              <a:rPr lang="vi-VN" sz="2800" b="1" dirty="0">
                <a:latin typeface="Times New Roman" pitchFamily="18" charset="0"/>
                <a:cs typeface="Times New Roman" pitchFamily="18" charset="0"/>
              </a:rPr>
              <a:t>2.773 </a:t>
            </a:r>
            <a:r>
              <a:rPr lang="vi-VN" sz="2800" dirty="0">
                <a:latin typeface="Times New Roman" pitchFamily="18" charset="0"/>
                <a:cs typeface="Times New Roman" pitchFamily="18" charset="0"/>
              </a:rPr>
              <a:t>hòn đảo lớn nhỏ và 2 quần đảo </a:t>
            </a:r>
            <a:r>
              <a:rPr lang="vi-VN" sz="2800" dirty="0" smtClean="0">
                <a:latin typeface="Times New Roman" pitchFamily="18" charset="0"/>
                <a:cs typeface="Times New Roman" pitchFamily="18" charset="0"/>
              </a:rPr>
              <a:t>lớn </a:t>
            </a:r>
            <a:r>
              <a:rPr lang="vi-VN" sz="2800" dirty="0">
                <a:latin typeface="Times New Roman" pitchFamily="18" charset="0"/>
                <a:cs typeface="Times New Roman" pitchFamily="18" charset="0"/>
              </a:rPr>
              <a:t>Hoàng Sa và Trường Sa.</a:t>
            </a:r>
            <a:endParaRPr lang="pt-BR" altLang="en-US" sz="2500" dirty="0">
              <a:latin typeface="Times New Roman" pitchFamily="18" charset="0"/>
              <a:cs typeface="Times New Roman" pitchFamily="18" charset="0"/>
            </a:endParaRPr>
          </a:p>
        </p:txBody>
      </p:sp>
    </p:spTree>
    <p:extLst>
      <p:ext uri="{BB962C8B-B14F-4D97-AF65-F5344CB8AC3E}">
        <p14:creationId xmlns:p14="http://schemas.microsoft.com/office/powerpoint/2010/main" val="9600865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
          <p:cNvSpPr>
            <a:spLocks noGrp="1" noChangeArrowheads="1"/>
          </p:cNvSpPr>
          <p:nvPr>
            <p:ph type="title"/>
          </p:nvPr>
        </p:nvSpPr>
        <p:spPr>
          <a:xfrm>
            <a:off x="781096" y="762000"/>
            <a:ext cx="4678363" cy="936625"/>
          </a:xfrm>
        </p:spPr>
        <p:txBody>
          <a:bodyPr/>
          <a:lstStyle/>
          <a:p>
            <a:r>
              <a:rPr lang="it-IT" sz="2800" dirty="0">
                <a:solidFill>
                  <a:schemeClr val="tx1"/>
                </a:solidFill>
                <a:latin typeface="Times New Roman" pitchFamily="18" charset="0"/>
                <a:cs typeface="Times New Roman" pitchFamily="18" charset="0"/>
              </a:rPr>
              <a:t>a) Quần đảo Hoàng Sa</a:t>
            </a:r>
            <a:endParaRPr lang="en-US" altLang="en-US" sz="2800" b="1" dirty="0" smtClean="0">
              <a:solidFill>
                <a:schemeClr val="tx1"/>
              </a:solidFill>
              <a:latin typeface="Times New Roman" pitchFamily="18" charset="0"/>
              <a:cs typeface="Times New Roman" pitchFamily="18" charset="0"/>
            </a:endParaRPr>
          </a:p>
        </p:txBody>
      </p:sp>
      <p:sp>
        <p:nvSpPr>
          <p:cNvPr id="27" name="Rectangle 3"/>
          <p:cNvSpPr>
            <a:spLocks noGrp="1" noChangeArrowheads="1"/>
          </p:cNvSpPr>
          <p:nvPr>
            <p:ph idx="1"/>
          </p:nvPr>
        </p:nvSpPr>
        <p:spPr>
          <a:xfrm>
            <a:off x="457200" y="1600200"/>
            <a:ext cx="8229600" cy="4525963"/>
          </a:xfrm>
        </p:spPr>
        <p:txBody>
          <a:bodyPr/>
          <a:lstStyle/>
          <a:p>
            <a:pPr eaLnBrk="1" hangingPunct="1"/>
            <a:endParaRPr lang="vi-VN" altLang="en-US" smtClean="0">
              <a:latin typeface="Calibri" pitchFamily="34" charset="0"/>
            </a:endParaRPr>
          </a:p>
        </p:txBody>
      </p:sp>
      <p:pic>
        <p:nvPicPr>
          <p:cNvPr id="28" name="Picture 4" descr="Hoang 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00200"/>
            <a:ext cx="91440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WordArt 5"/>
          <p:cNvSpPr>
            <a:spLocks noChangeArrowheads="1" noChangeShapeType="1" noTextEdit="1"/>
          </p:cNvSpPr>
          <p:nvPr/>
        </p:nvSpPr>
        <p:spPr bwMode="auto">
          <a:xfrm rot="20345972">
            <a:off x="5350641" y="4390822"/>
            <a:ext cx="3548302" cy="1576387"/>
          </a:xfrm>
          <a:prstGeom prst="rect">
            <a:avLst/>
          </a:prstGeom>
        </p:spPr>
        <p:txBody>
          <a:bodyPr wrap="none" fromWordArt="1">
            <a:prstTxWarp prst="textCanDown">
              <a:avLst>
                <a:gd name="adj" fmla="val 33333"/>
              </a:avLst>
            </a:prstTxWarp>
          </a:bodyPr>
          <a:lstStyle/>
          <a:p>
            <a:r>
              <a:rPr lang="vi-VN" sz="1000" b="1" dirty="0">
                <a:solidFill>
                  <a:schemeClr val="accent4">
                    <a:lumMod val="10000"/>
                  </a:schemeClr>
                </a:solidFill>
                <a:latin typeface="Times New Roman" pitchFamily="18" charset="0"/>
                <a:cs typeface="Times New Roman" pitchFamily="18" charset="0"/>
              </a:rPr>
              <a:t>Q</a:t>
            </a:r>
            <a:r>
              <a:rPr lang="vi-VN" sz="1000" b="1" dirty="0" smtClean="0">
                <a:solidFill>
                  <a:schemeClr val="accent4">
                    <a:lumMod val="10000"/>
                  </a:schemeClr>
                </a:solidFill>
                <a:latin typeface="Times New Roman" pitchFamily="18" charset="0"/>
                <a:cs typeface="Times New Roman" pitchFamily="18" charset="0"/>
              </a:rPr>
              <a:t>uần </a:t>
            </a:r>
            <a:r>
              <a:rPr lang="vi-VN" sz="1000" b="1" dirty="0">
                <a:solidFill>
                  <a:schemeClr val="accent4">
                    <a:lumMod val="10000"/>
                  </a:schemeClr>
                </a:solidFill>
                <a:latin typeface="Times New Roman" pitchFamily="18" charset="0"/>
                <a:cs typeface="Times New Roman" pitchFamily="18" charset="0"/>
              </a:rPr>
              <a:t>đảo Hoàng sa</a:t>
            </a:r>
          </a:p>
          <a:p>
            <a:r>
              <a:rPr lang="it-IT" sz="1000" b="1" dirty="0">
                <a:solidFill>
                  <a:schemeClr val="accent4">
                    <a:lumMod val="10000"/>
                  </a:schemeClr>
                </a:solidFill>
                <a:latin typeface="Times New Roman" pitchFamily="18" charset="0"/>
                <a:cs typeface="Times New Roman" pitchFamily="18" charset="0"/>
              </a:rPr>
              <a:t>            Việt Nam</a:t>
            </a:r>
            <a:endParaRPr lang="vi-VN" sz="1000" b="1" dirty="0">
              <a:solidFill>
                <a:schemeClr val="accent4">
                  <a:lumMod val="10000"/>
                </a:schemeClr>
              </a:solidFill>
              <a:latin typeface="Times New Roman" pitchFamily="18" charset="0"/>
              <a:cs typeface="Times New Roman" pitchFamily="18" charset="0"/>
            </a:endParaRPr>
          </a:p>
        </p:txBody>
      </p:sp>
      <p:sp>
        <p:nvSpPr>
          <p:cNvPr id="30" name="Rectangle 6"/>
          <p:cNvSpPr>
            <a:spLocks noChangeArrowheads="1"/>
          </p:cNvSpPr>
          <p:nvPr/>
        </p:nvSpPr>
        <p:spPr bwMode="auto">
          <a:xfrm>
            <a:off x="0" y="253425"/>
            <a:ext cx="9144000" cy="584775"/>
          </a:xfrm>
          <a:prstGeom prst="rect">
            <a:avLst/>
          </a:prstGeom>
          <a:noFill/>
          <a:ln w="9525">
            <a:noFill/>
            <a:miter lim="800000"/>
            <a:headEnd/>
            <a:tailEnd/>
          </a:ln>
          <a:effectLst/>
        </p:spPr>
        <p:txBody>
          <a:bodyPr wrap="square">
            <a:spAutoFit/>
          </a:bodyPr>
          <a:lstStyle/>
          <a:p>
            <a:pPr algn="ctr" eaLnBrk="0" hangingPunct="0">
              <a:defRPr/>
            </a:pPr>
            <a:r>
              <a:rPr lang="vi-VN" sz="3200" b="1" dirty="0">
                <a:solidFill>
                  <a:schemeClr val="tx2">
                    <a:lumMod val="90000"/>
                  </a:schemeClr>
                </a:solidFill>
                <a:latin typeface="Times New Roman" pitchFamily="18" charset="0"/>
                <a:cs typeface="Times New Roman" pitchFamily="18" charset="0"/>
              </a:rPr>
              <a:t> Hai quần đảo Hoàng Sa- Trường </a:t>
            </a:r>
            <a:r>
              <a:rPr lang="vi-VN" sz="3200" b="1" dirty="0" smtClean="0">
                <a:solidFill>
                  <a:schemeClr val="tx2">
                    <a:lumMod val="90000"/>
                  </a:schemeClr>
                </a:solidFill>
                <a:latin typeface="Times New Roman" pitchFamily="18" charset="0"/>
                <a:cs typeface="Times New Roman" pitchFamily="18" charset="0"/>
              </a:rPr>
              <a:t>Sa</a:t>
            </a:r>
            <a:endParaRPr lang="en-US" sz="3200" b="1" dirty="0">
              <a:solidFill>
                <a:schemeClr val="tx2">
                  <a:lumMod val="90000"/>
                </a:schemeClr>
              </a:solidFill>
              <a:effectLst>
                <a:outerShdw blurRad="38100" dist="38100" dir="2700000" algn="tl">
                  <a:srgbClr val="FFFFFF"/>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32482080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Rectangle 30"/>
          <p:cNvSpPr>
            <a:spLocks noGrp="1" noChangeArrowheads="1"/>
          </p:cNvSpPr>
          <p:nvPr>
            <p:ph type="title"/>
          </p:nvPr>
        </p:nvSpPr>
        <p:spPr>
          <a:xfrm>
            <a:off x="0" y="0"/>
            <a:ext cx="4724400" cy="838200"/>
          </a:xfrm>
          <a:noFill/>
        </p:spPr>
        <p:txBody>
          <a:bodyPr anchorCtr="1"/>
          <a:lstStyle/>
          <a:p>
            <a:r>
              <a:rPr lang="vi-VN" sz="2800" dirty="0">
                <a:solidFill>
                  <a:schemeClr val="tx1"/>
                </a:solidFill>
                <a:latin typeface="Times New Roman" pitchFamily="18" charset="0"/>
                <a:cs typeface="Times New Roman" pitchFamily="18" charset="0"/>
              </a:rPr>
              <a:t>b) Quần đảo Trường Sa:</a:t>
            </a:r>
            <a:endParaRPr lang="en-US" altLang="en-US" sz="2800" b="1" dirty="0" smtClean="0">
              <a:solidFill>
                <a:schemeClr val="tx1"/>
              </a:solidFill>
              <a:latin typeface="Times New Roman" pitchFamily="18" charset="0"/>
              <a:cs typeface="Times New Roman" pitchFamily="18" charset="0"/>
            </a:endParaRPr>
          </a:p>
        </p:txBody>
      </p:sp>
      <p:sp>
        <p:nvSpPr>
          <p:cNvPr id="132" name="Rectangle 2"/>
          <p:cNvSpPr>
            <a:spLocks noGrp="1" noChangeArrowheads="1"/>
          </p:cNvSpPr>
          <p:nvPr>
            <p:ph idx="1"/>
          </p:nvPr>
        </p:nvSpPr>
        <p:spPr>
          <a:xfrm>
            <a:off x="457200" y="1600200"/>
            <a:ext cx="8229600" cy="4525963"/>
          </a:xfrm>
        </p:spPr>
        <p:txBody>
          <a:bodyPr/>
          <a:lstStyle/>
          <a:p>
            <a:pPr eaLnBrk="1" hangingPunct="1"/>
            <a:endParaRPr lang="vi-VN" altLang="en-US" smtClean="0">
              <a:latin typeface="Calibri" pitchFamily="34" charset="0"/>
            </a:endParaRPr>
          </a:p>
        </p:txBody>
      </p:sp>
      <p:sp>
        <p:nvSpPr>
          <p:cNvPr id="133" name="Rectangle 3"/>
          <p:cNvSpPr>
            <a:spLocks noChangeArrowheads="1"/>
          </p:cNvSpPr>
          <p:nvPr/>
        </p:nvSpPr>
        <p:spPr bwMode="auto">
          <a:xfrm>
            <a:off x="457200" y="1143000"/>
            <a:ext cx="1219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altLang="en-US" sz="1400">
                <a:solidFill>
                  <a:schemeClr val="tx2"/>
                </a:solidFill>
              </a:rPr>
              <a:t>B¶n ®«TS</a:t>
            </a:r>
          </a:p>
        </p:txBody>
      </p:sp>
      <p:pic>
        <p:nvPicPr>
          <p:cNvPr id="13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8200"/>
            <a:ext cx="9144000"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32766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10668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17526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6400" y="20574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9"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34290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0"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37338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1"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3732213"/>
            <a:ext cx="2286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31242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1600" y="35814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36576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5"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34290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6"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20574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7"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25146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8"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38862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9"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25908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0" name="Picture 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22860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1" name="Picture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20574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2" name="Picture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44958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 name="Picture 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35052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4" name="Picture 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24384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5" name="Picture 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914400"/>
            <a:ext cx="2286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6" name="Picture 2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066800"/>
            <a:ext cx="2573338"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7" name="WordArt 27"/>
          <p:cNvSpPr>
            <a:spLocks noChangeArrowheads="1" noChangeShapeType="1" noTextEdit="1"/>
          </p:cNvSpPr>
          <p:nvPr/>
        </p:nvSpPr>
        <p:spPr bwMode="auto">
          <a:xfrm rot="19531504">
            <a:off x="5745163" y="3268663"/>
            <a:ext cx="3581400" cy="1219200"/>
          </a:xfrm>
          <a:prstGeom prst="rect">
            <a:avLst/>
          </a:prstGeom>
        </p:spPr>
        <p:txBody>
          <a:bodyPr wrap="none" fromWordArt="1">
            <a:prstTxWarp prst="textCanDown">
              <a:avLst>
                <a:gd name="adj" fmla="val 33333"/>
              </a:avLst>
            </a:prstTxWarp>
          </a:bodyPr>
          <a:lstStyle/>
          <a:p>
            <a:pPr algn="ctr"/>
            <a:r>
              <a:rPr lang="vi-VN" sz="1400" kern="10" dirty="0" smtClean="0">
                <a:ln w="9525">
                  <a:solidFill>
                    <a:srgbClr val="000000"/>
                  </a:solidFill>
                  <a:round/>
                  <a:headEnd/>
                  <a:tailEnd/>
                </a:ln>
                <a:solidFill>
                  <a:srgbClr val="000000"/>
                </a:solidFill>
                <a:latin typeface="Times New Roman" pitchFamily="18" charset="0"/>
                <a:cs typeface="Times New Roman" pitchFamily="18" charset="0"/>
              </a:rPr>
              <a:t>Quần đảo Trường  Sa </a:t>
            </a:r>
          </a:p>
          <a:p>
            <a:pPr algn="ctr"/>
            <a:r>
              <a:rPr lang="vi-VN" sz="1400" kern="10" dirty="0" smtClean="0">
                <a:ln w="9525">
                  <a:solidFill>
                    <a:srgbClr val="000000"/>
                  </a:solidFill>
                  <a:round/>
                  <a:headEnd/>
                  <a:tailEnd/>
                </a:ln>
                <a:solidFill>
                  <a:srgbClr val="000000"/>
                </a:solidFill>
                <a:latin typeface="Times New Roman" pitchFamily="18" charset="0"/>
                <a:cs typeface="Times New Roman" pitchFamily="18" charset="0"/>
              </a:rPr>
              <a:t>Việt Nam</a:t>
            </a:r>
            <a:endParaRPr lang="vi-VN" sz="1400" kern="10" dirty="0">
              <a:ln w="9525">
                <a:solidFill>
                  <a:srgbClr val="000000"/>
                </a:solidFill>
                <a:round/>
                <a:headEnd/>
                <a:tailEnd/>
              </a:ln>
              <a:solidFill>
                <a:srgbClr val="000000"/>
              </a:solidFill>
              <a:latin typeface="Times New Roman" pitchFamily="18" charset="0"/>
              <a:cs typeface="Times New Roman" pitchFamily="18" charset="0"/>
            </a:endParaRPr>
          </a:p>
        </p:txBody>
      </p:sp>
      <p:pic>
        <p:nvPicPr>
          <p:cNvPr id="158" name="Picture 2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38200"/>
            <a:ext cx="2573338"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9" name="Text Box 29"/>
          <p:cNvSpPr txBox="1">
            <a:spLocks noChangeArrowheads="1"/>
          </p:cNvSpPr>
          <p:nvPr/>
        </p:nvSpPr>
        <p:spPr bwMode="auto">
          <a:xfrm>
            <a:off x="0" y="4611231"/>
            <a:ext cx="9144000" cy="2246769"/>
          </a:xfrm>
          <a:prstGeom prst="rect">
            <a:avLst/>
          </a:prstGeom>
          <a:noFill/>
          <a:ln w="9525">
            <a:noFill/>
            <a:miter lim="800000"/>
            <a:headEnd/>
            <a:tailEnd/>
          </a:ln>
          <a:effectLst/>
        </p:spPr>
        <p:txBody>
          <a:bodyPr>
            <a:spAutoFit/>
          </a:bodyPr>
          <a:lstStyle/>
          <a:p>
            <a:r>
              <a:rPr lang="vi-VN" sz="2800" b="1" dirty="0">
                <a:solidFill>
                  <a:schemeClr val="bg1"/>
                </a:solidFill>
                <a:latin typeface="Times New Roman" pitchFamily="18" charset="0"/>
                <a:cs typeface="Times New Roman" pitchFamily="18" charset="0"/>
              </a:rPr>
              <a:t>- Có trên 100 đảo, đá, bãi đá …</a:t>
            </a:r>
          </a:p>
          <a:p>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Có</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diện</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tích</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là</a:t>
            </a:r>
            <a:r>
              <a:rPr lang="en-US" sz="2800" b="1" dirty="0">
                <a:solidFill>
                  <a:schemeClr val="bg1"/>
                </a:solidFill>
                <a:latin typeface="Times New Roman" pitchFamily="18" charset="0"/>
                <a:cs typeface="Times New Roman" pitchFamily="18" charset="0"/>
              </a:rPr>
              <a:t> 152.600 km</a:t>
            </a:r>
            <a:r>
              <a:rPr lang="en-US" sz="2800" b="1" baseline="30000" dirty="0">
                <a:solidFill>
                  <a:schemeClr val="bg1"/>
                </a:solidFill>
                <a:latin typeface="Times New Roman" pitchFamily="18" charset="0"/>
                <a:cs typeface="Times New Roman" pitchFamily="18" charset="0"/>
              </a:rPr>
              <a:t>2</a:t>
            </a:r>
            <a:endParaRPr lang="en-US" sz="2800" b="1" dirty="0">
              <a:solidFill>
                <a:schemeClr val="bg1"/>
              </a:solidFill>
              <a:latin typeface="Times New Roman" pitchFamily="18" charset="0"/>
              <a:cs typeface="Times New Roman" pitchFamily="18" charset="0"/>
            </a:endParaRPr>
          </a:p>
          <a:p>
            <a:r>
              <a:rPr lang="vi-VN" sz="2800" b="1" dirty="0">
                <a:solidFill>
                  <a:schemeClr val="bg1"/>
                </a:solidFill>
                <a:latin typeface="Times New Roman" pitchFamily="18" charset="0"/>
                <a:cs typeface="Times New Roman" pitchFamily="18" charset="0"/>
              </a:rPr>
              <a:t>- Việt Nam đang đóng giữ 21 điểm đảo, bãi ngầm, có 09 đảo nổi 12 bãi đá nửa chỡm, nửa nổi, với 33 điểm đóng quân. </a:t>
            </a:r>
          </a:p>
        </p:txBody>
      </p:sp>
      <p:pic>
        <p:nvPicPr>
          <p:cNvPr id="160" name="Picture 31" descr="TrS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15200" y="0"/>
            <a:ext cx="18288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04306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nodePh="1">
                                  <p:stCondLst>
                                    <p:cond delay="0"/>
                                  </p:stCondLst>
                                  <p:endCondLst>
                                    <p:cond evt="begin" delay="0">
                                      <p:tn val="5"/>
                                    </p:cond>
                                  </p:endCondLst>
                                  <p:childTnLst>
                                    <p:set>
                                      <p:cBhvr>
                                        <p:cTn id="6" dur="1" fill="hold">
                                          <p:stCondLst>
                                            <p:cond delay="0"/>
                                          </p:stCondLst>
                                        </p:cTn>
                                        <p:tgtEl>
                                          <p:spTgt spid="132">
                                            <p:txEl>
                                              <p:pRg st="0" end="0"/>
                                            </p:txEl>
                                          </p:spTgt>
                                        </p:tgtEl>
                                        <p:attrNameLst>
                                          <p:attrName>style.visibility</p:attrName>
                                        </p:attrNameLst>
                                      </p:cBhvr>
                                      <p:to>
                                        <p:strVal val="visible"/>
                                      </p:to>
                                    </p:set>
                                    <p:animEffect transition="in" filter="checkerboard(across)">
                                      <p:cBhvr>
                                        <p:cTn id="7" dur="500"/>
                                        <p:tgtEl>
                                          <p:spTgt spid="132">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33"/>
                                        </p:tgtEl>
                                        <p:attrNameLst>
                                          <p:attrName>style.visibility</p:attrName>
                                        </p:attrNameLst>
                                      </p:cBhvr>
                                      <p:to>
                                        <p:strVal val="visible"/>
                                      </p:to>
                                    </p:set>
                                    <p:animEffect transition="in" filter="checkerboard(across)">
                                      <p:cBhvr>
                                        <p:cTn id="10" dur="500"/>
                                        <p:tgtEl>
                                          <p:spTgt spid="133"/>
                                        </p:tgtEl>
                                      </p:cBhvr>
                                    </p:animEffect>
                                  </p:childTnLst>
                                </p:cTn>
                              </p:par>
                              <p:par>
                                <p:cTn id="11" presetID="5" presetClass="entr" presetSubtype="10" fill="hold" nodeType="withEffect">
                                  <p:stCondLst>
                                    <p:cond delay="0"/>
                                  </p:stCondLst>
                                  <p:childTnLst>
                                    <p:set>
                                      <p:cBhvr>
                                        <p:cTn id="12" dur="1" fill="hold">
                                          <p:stCondLst>
                                            <p:cond delay="0"/>
                                          </p:stCondLst>
                                        </p:cTn>
                                        <p:tgtEl>
                                          <p:spTgt spid="134"/>
                                        </p:tgtEl>
                                        <p:attrNameLst>
                                          <p:attrName>style.visibility</p:attrName>
                                        </p:attrNameLst>
                                      </p:cBhvr>
                                      <p:to>
                                        <p:strVal val="visible"/>
                                      </p:to>
                                    </p:set>
                                    <p:animEffect transition="in" filter="checkerboard(across)">
                                      <p:cBhvr>
                                        <p:cTn id="13" dur="500"/>
                                        <p:tgtEl>
                                          <p:spTgt spid="134"/>
                                        </p:tgtEl>
                                      </p:cBhvr>
                                    </p:animEffect>
                                  </p:childTnLst>
                                </p:cTn>
                              </p:par>
                              <p:par>
                                <p:cTn id="14" presetID="5" presetClass="entr" presetSubtype="10" fill="hold" nodeType="withEffect">
                                  <p:stCondLst>
                                    <p:cond delay="0"/>
                                  </p:stCondLst>
                                  <p:childTnLst>
                                    <p:set>
                                      <p:cBhvr>
                                        <p:cTn id="15" dur="1" fill="hold">
                                          <p:stCondLst>
                                            <p:cond delay="0"/>
                                          </p:stCondLst>
                                        </p:cTn>
                                        <p:tgtEl>
                                          <p:spTgt spid="135"/>
                                        </p:tgtEl>
                                        <p:attrNameLst>
                                          <p:attrName>style.visibility</p:attrName>
                                        </p:attrNameLst>
                                      </p:cBhvr>
                                      <p:to>
                                        <p:strVal val="visible"/>
                                      </p:to>
                                    </p:set>
                                    <p:animEffect transition="in" filter="checkerboard(across)">
                                      <p:cBhvr>
                                        <p:cTn id="16" dur="500"/>
                                        <p:tgtEl>
                                          <p:spTgt spid="135"/>
                                        </p:tgtEl>
                                      </p:cBhvr>
                                    </p:animEffect>
                                  </p:childTnLst>
                                </p:cTn>
                              </p:par>
                              <p:par>
                                <p:cTn id="17" presetID="5" presetClass="entr" presetSubtype="10" fill="hold" nodeType="withEffect">
                                  <p:stCondLst>
                                    <p:cond delay="0"/>
                                  </p:stCondLst>
                                  <p:childTnLst>
                                    <p:set>
                                      <p:cBhvr>
                                        <p:cTn id="18" dur="1" fill="hold">
                                          <p:stCondLst>
                                            <p:cond delay="0"/>
                                          </p:stCondLst>
                                        </p:cTn>
                                        <p:tgtEl>
                                          <p:spTgt spid="136"/>
                                        </p:tgtEl>
                                        <p:attrNameLst>
                                          <p:attrName>style.visibility</p:attrName>
                                        </p:attrNameLst>
                                      </p:cBhvr>
                                      <p:to>
                                        <p:strVal val="visible"/>
                                      </p:to>
                                    </p:set>
                                    <p:animEffect transition="in" filter="checkerboard(across)">
                                      <p:cBhvr>
                                        <p:cTn id="19" dur="500"/>
                                        <p:tgtEl>
                                          <p:spTgt spid="136"/>
                                        </p:tgtEl>
                                      </p:cBhvr>
                                    </p:animEffect>
                                  </p:childTnLst>
                                </p:cTn>
                              </p:par>
                              <p:par>
                                <p:cTn id="20" presetID="5" presetClass="entr" presetSubtype="10" fill="hold" nodeType="withEffect">
                                  <p:stCondLst>
                                    <p:cond delay="0"/>
                                  </p:stCondLst>
                                  <p:childTnLst>
                                    <p:set>
                                      <p:cBhvr>
                                        <p:cTn id="21" dur="1" fill="hold">
                                          <p:stCondLst>
                                            <p:cond delay="0"/>
                                          </p:stCondLst>
                                        </p:cTn>
                                        <p:tgtEl>
                                          <p:spTgt spid="137"/>
                                        </p:tgtEl>
                                        <p:attrNameLst>
                                          <p:attrName>style.visibility</p:attrName>
                                        </p:attrNameLst>
                                      </p:cBhvr>
                                      <p:to>
                                        <p:strVal val="visible"/>
                                      </p:to>
                                    </p:set>
                                    <p:animEffect transition="in" filter="checkerboard(across)">
                                      <p:cBhvr>
                                        <p:cTn id="22" dur="500"/>
                                        <p:tgtEl>
                                          <p:spTgt spid="137"/>
                                        </p:tgtEl>
                                      </p:cBhvr>
                                    </p:animEffect>
                                  </p:childTnLst>
                                </p:cTn>
                              </p:par>
                              <p:par>
                                <p:cTn id="23" presetID="5" presetClass="entr" presetSubtype="10" fill="hold" nodeType="withEffect">
                                  <p:stCondLst>
                                    <p:cond delay="0"/>
                                  </p:stCondLst>
                                  <p:childTnLst>
                                    <p:set>
                                      <p:cBhvr>
                                        <p:cTn id="24" dur="1" fill="hold">
                                          <p:stCondLst>
                                            <p:cond delay="0"/>
                                          </p:stCondLst>
                                        </p:cTn>
                                        <p:tgtEl>
                                          <p:spTgt spid="138"/>
                                        </p:tgtEl>
                                        <p:attrNameLst>
                                          <p:attrName>style.visibility</p:attrName>
                                        </p:attrNameLst>
                                      </p:cBhvr>
                                      <p:to>
                                        <p:strVal val="visible"/>
                                      </p:to>
                                    </p:set>
                                    <p:animEffect transition="in" filter="checkerboard(across)">
                                      <p:cBhvr>
                                        <p:cTn id="25" dur="500"/>
                                        <p:tgtEl>
                                          <p:spTgt spid="138"/>
                                        </p:tgtEl>
                                      </p:cBhvr>
                                    </p:animEffect>
                                  </p:childTnLst>
                                </p:cTn>
                              </p:par>
                              <p:par>
                                <p:cTn id="26" presetID="5" presetClass="entr" presetSubtype="10" fill="hold" nodeType="withEffect">
                                  <p:stCondLst>
                                    <p:cond delay="0"/>
                                  </p:stCondLst>
                                  <p:childTnLst>
                                    <p:set>
                                      <p:cBhvr>
                                        <p:cTn id="27" dur="1" fill="hold">
                                          <p:stCondLst>
                                            <p:cond delay="0"/>
                                          </p:stCondLst>
                                        </p:cTn>
                                        <p:tgtEl>
                                          <p:spTgt spid="139"/>
                                        </p:tgtEl>
                                        <p:attrNameLst>
                                          <p:attrName>style.visibility</p:attrName>
                                        </p:attrNameLst>
                                      </p:cBhvr>
                                      <p:to>
                                        <p:strVal val="visible"/>
                                      </p:to>
                                    </p:set>
                                    <p:animEffect transition="in" filter="checkerboard(across)">
                                      <p:cBhvr>
                                        <p:cTn id="28" dur="500"/>
                                        <p:tgtEl>
                                          <p:spTgt spid="139"/>
                                        </p:tgtEl>
                                      </p:cBhvr>
                                    </p:animEffect>
                                  </p:childTnLst>
                                </p:cTn>
                              </p:par>
                              <p:par>
                                <p:cTn id="29" presetID="5" presetClass="entr" presetSubtype="10" fill="hold" nodeType="withEffect">
                                  <p:stCondLst>
                                    <p:cond delay="0"/>
                                  </p:stCondLst>
                                  <p:childTnLst>
                                    <p:set>
                                      <p:cBhvr>
                                        <p:cTn id="30" dur="1" fill="hold">
                                          <p:stCondLst>
                                            <p:cond delay="0"/>
                                          </p:stCondLst>
                                        </p:cTn>
                                        <p:tgtEl>
                                          <p:spTgt spid="140"/>
                                        </p:tgtEl>
                                        <p:attrNameLst>
                                          <p:attrName>style.visibility</p:attrName>
                                        </p:attrNameLst>
                                      </p:cBhvr>
                                      <p:to>
                                        <p:strVal val="visible"/>
                                      </p:to>
                                    </p:set>
                                    <p:animEffect transition="in" filter="checkerboard(across)">
                                      <p:cBhvr>
                                        <p:cTn id="31" dur="500"/>
                                        <p:tgtEl>
                                          <p:spTgt spid="140"/>
                                        </p:tgtEl>
                                      </p:cBhvr>
                                    </p:animEffect>
                                  </p:childTnLst>
                                </p:cTn>
                              </p:par>
                              <p:par>
                                <p:cTn id="32" presetID="5" presetClass="entr" presetSubtype="10" fill="hold" nodeType="withEffect">
                                  <p:stCondLst>
                                    <p:cond delay="0"/>
                                  </p:stCondLst>
                                  <p:childTnLst>
                                    <p:set>
                                      <p:cBhvr>
                                        <p:cTn id="33" dur="1" fill="hold">
                                          <p:stCondLst>
                                            <p:cond delay="0"/>
                                          </p:stCondLst>
                                        </p:cTn>
                                        <p:tgtEl>
                                          <p:spTgt spid="141"/>
                                        </p:tgtEl>
                                        <p:attrNameLst>
                                          <p:attrName>style.visibility</p:attrName>
                                        </p:attrNameLst>
                                      </p:cBhvr>
                                      <p:to>
                                        <p:strVal val="visible"/>
                                      </p:to>
                                    </p:set>
                                    <p:animEffect transition="in" filter="checkerboard(across)">
                                      <p:cBhvr>
                                        <p:cTn id="34" dur="500"/>
                                        <p:tgtEl>
                                          <p:spTgt spid="141"/>
                                        </p:tgtEl>
                                      </p:cBhvr>
                                    </p:animEffect>
                                  </p:childTnLst>
                                </p:cTn>
                              </p:par>
                              <p:par>
                                <p:cTn id="35" presetID="5" presetClass="entr" presetSubtype="10" fill="hold" nodeType="withEffect">
                                  <p:stCondLst>
                                    <p:cond delay="0"/>
                                  </p:stCondLst>
                                  <p:childTnLst>
                                    <p:set>
                                      <p:cBhvr>
                                        <p:cTn id="36" dur="1" fill="hold">
                                          <p:stCondLst>
                                            <p:cond delay="0"/>
                                          </p:stCondLst>
                                        </p:cTn>
                                        <p:tgtEl>
                                          <p:spTgt spid="142"/>
                                        </p:tgtEl>
                                        <p:attrNameLst>
                                          <p:attrName>style.visibility</p:attrName>
                                        </p:attrNameLst>
                                      </p:cBhvr>
                                      <p:to>
                                        <p:strVal val="visible"/>
                                      </p:to>
                                    </p:set>
                                    <p:animEffect transition="in" filter="checkerboard(across)">
                                      <p:cBhvr>
                                        <p:cTn id="37" dur="500"/>
                                        <p:tgtEl>
                                          <p:spTgt spid="142"/>
                                        </p:tgtEl>
                                      </p:cBhvr>
                                    </p:animEffect>
                                  </p:childTnLst>
                                </p:cTn>
                              </p:par>
                              <p:par>
                                <p:cTn id="38" presetID="5" presetClass="entr" presetSubtype="10" fill="hold" nodeType="withEffect">
                                  <p:stCondLst>
                                    <p:cond delay="0"/>
                                  </p:stCondLst>
                                  <p:childTnLst>
                                    <p:set>
                                      <p:cBhvr>
                                        <p:cTn id="39" dur="1" fill="hold">
                                          <p:stCondLst>
                                            <p:cond delay="0"/>
                                          </p:stCondLst>
                                        </p:cTn>
                                        <p:tgtEl>
                                          <p:spTgt spid="143"/>
                                        </p:tgtEl>
                                        <p:attrNameLst>
                                          <p:attrName>style.visibility</p:attrName>
                                        </p:attrNameLst>
                                      </p:cBhvr>
                                      <p:to>
                                        <p:strVal val="visible"/>
                                      </p:to>
                                    </p:set>
                                    <p:animEffect transition="in" filter="checkerboard(across)">
                                      <p:cBhvr>
                                        <p:cTn id="40" dur="500"/>
                                        <p:tgtEl>
                                          <p:spTgt spid="143"/>
                                        </p:tgtEl>
                                      </p:cBhvr>
                                    </p:animEffect>
                                  </p:childTnLst>
                                </p:cTn>
                              </p:par>
                              <p:par>
                                <p:cTn id="41" presetID="5" presetClass="entr" presetSubtype="10" fill="hold" nodeType="withEffect">
                                  <p:stCondLst>
                                    <p:cond delay="0"/>
                                  </p:stCondLst>
                                  <p:childTnLst>
                                    <p:set>
                                      <p:cBhvr>
                                        <p:cTn id="42" dur="1" fill="hold">
                                          <p:stCondLst>
                                            <p:cond delay="0"/>
                                          </p:stCondLst>
                                        </p:cTn>
                                        <p:tgtEl>
                                          <p:spTgt spid="144"/>
                                        </p:tgtEl>
                                        <p:attrNameLst>
                                          <p:attrName>style.visibility</p:attrName>
                                        </p:attrNameLst>
                                      </p:cBhvr>
                                      <p:to>
                                        <p:strVal val="visible"/>
                                      </p:to>
                                    </p:set>
                                    <p:animEffect transition="in" filter="checkerboard(across)">
                                      <p:cBhvr>
                                        <p:cTn id="43" dur="500"/>
                                        <p:tgtEl>
                                          <p:spTgt spid="144"/>
                                        </p:tgtEl>
                                      </p:cBhvr>
                                    </p:animEffect>
                                  </p:childTnLst>
                                </p:cTn>
                              </p:par>
                              <p:par>
                                <p:cTn id="44" presetID="5" presetClass="entr" presetSubtype="10" fill="hold" nodeType="withEffect">
                                  <p:stCondLst>
                                    <p:cond delay="0"/>
                                  </p:stCondLst>
                                  <p:childTnLst>
                                    <p:set>
                                      <p:cBhvr>
                                        <p:cTn id="45" dur="1" fill="hold">
                                          <p:stCondLst>
                                            <p:cond delay="0"/>
                                          </p:stCondLst>
                                        </p:cTn>
                                        <p:tgtEl>
                                          <p:spTgt spid="145"/>
                                        </p:tgtEl>
                                        <p:attrNameLst>
                                          <p:attrName>style.visibility</p:attrName>
                                        </p:attrNameLst>
                                      </p:cBhvr>
                                      <p:to>
                                        <p:strVal val="visible"/>
                                      </p:to>
                                    </p:set>
                                    <p:animEffect transition="in" filter="checkerboard(across)">
                                      <p:cBhvr>
                                        <p:cTn id="46" dur="500"/>
                                        <p:tgtEl>
                                          <p:spTgt spid="145"/>
                                        </p:tgtEl>
                                      </p:cBhvr>
                                    </p:animEffect>
                                  </p:childTnLst>
                                </p:cTn>
                              </p:par>
                              <p:par>
                                <p:cTn id="47" presetID="5" presetClass="entr" presetSubtype="10" fill="hold" nodeType="withEffect">
                                  <p:stCondLst>
                                    <p:cond delay="0"/>
                                  </p:stCondLst>
                                  <p:childTnLst>
                                    <p:set>
                                      <p:cBhvr>
                                        <p:cTn id="48" dur="1" fill="hold">
                                          <p:stCondLst>
                                            <p:cond delay="0"/>
                                          </p:stCondLst>
                                        </p:cTn>
                                        <p:tgtEl>
                                          <p:spTgt spid="146"/>
                                        </p:tgtEl>
                                        <p:attrNameLst>
                                          <p:attrName>style.visibility</p:attrName>
                                        </p:attrNameLst>
                                      </p:cBhvr>
                                      <p:to>
                                        <p:strVal val="visible"/>
                                      </p:to>
                                    </p:set>
                                    <p:animEffect transition="in" filter="checkerboard(across)">
                                      <p:cBhvr>
                                        <p:cTn id="49" dur="500"/>
                                        <p:tgtEl>
                                          <p:spTgt spid="146"/>
                                        </p:tgtEl>
                                      </p:cBhvr>
                                    </p:animEffect>
                                  </p:childTnLst>
                                </p:cTn>
                              </p:par>
                              <p:par>
                                <p:cTn id="50" presetID="5" presetClass="entr" presetSubtype="10" fill="hold" nodeType="withEffect">
                                  <p:stCondLst>
                                    <p:cond delay="0"/>
                                  </p:stCondLst>
                                  <p:childTnLst>
                                    <p:set>
                                      <p:cBhvr>
                                        <p:cTn id="51" dur="1" fill="hold">
                                          <p:stCondLst>
                                            <p:cond delay="0"/>
                                          </p:stCondLst>
                                        </p:cTn>
                                        <p:tgtEl>
                                          <p:spTgt spid="147"/>
                                        </p:tgtEl>
                                        <p:attrNameLst>
                                          <p:attrName>style.visibility</p:attrName>
                                        </p:attrNameLst>
                                      </p:cBhvr>
                                      <p:to>
                                        <p:strVal val="visible"/>
                                      </p:to>
                                    </p:set>
                                    <p:animEffect transition="in" filter="checkerboard(across)">
                                      <p:cBhvr>
                                        <p:cTn id="52" dur="500"/>
                                        <p:tgtEl>
                                          <p:spTgt spid="147"/>
                                        </p:tgtEl>
                                      </p:cBhvr>
                                    </p:animEffect>
                                  </p:childTnLst>
                                </p:cTn>
                              </p:par>
                              <p:par>
                                <p:cTn id="53" presetID="5" presetClass="entr" presetSubtype="10" fill="hold" nodeType="withEffect">
                                  <p:stCondLst>
                                    <p:cond delay="0"/>
                                  </p:stCondLst>
                                  <p:childTnLst>
                                    <p:set>
                                      <p:cBhvr>
                                        <p:cTn id="54" dur="1" fill="hold">
                                          <p:stCondLst>
                                            <p:cond delay="0"/>
                                          </p:stCondLst>
                                        </p:cTn>
                                        <p:tgtEl>
                                          <p:spTgt spid="148"/>
                                        </p:tgtEl>
                                        <p:attrNameLst>
                                          <p:attrName>style.visibility</p:attrName>
                                        </p:attrNameLst>
                                      </p:cBhvr>
                                      <p:to>
                                        <p:strVal val="visible"/>
                                      </p:to>
                                    </p:set>
                                    <p:animEffect transition="in" filter="checkerboard(across)">
                                      <p:cBhvr>
                                        <p:cTn id="55" dur="500"/>
                                        <p:tgtEl>
                                          <p:spTgt spid="148"/>
                                        </p:tgtEl>
                                      </p:cBhvr>
                                    </p:animEffect>
                                  </p:childTnLst>
                                </p:cTn>
                              </p:par>
                              <p:par>
                                <p:cTn id="56" presetID="5" presetClass="entr" presetSubtype="10" fill="hold" nodeType="withEffect">
                                  <p:stCondLst>
                                    <p:cond delay="0"/>
                                  </p:stCondLst>
                                  <p:childTnLst>
                                    <p:set>
                                      <p:cBhvr>
                                        <p:cTn id="57" dur="1" fill="hold">
                                          <p:stCondLst>
                                            <p:cond delay="0"/>
                                          </p:stCondLst>
                                        </p:cTn>
                                        <p:tgtEl>
                                          <p:spTgt spid="149"/>
                                        </p:tgtEl>
                                        <p:attrNameLst>
                                          <p:attrName>style.visibility</p:attrName>
                                        </p:attrNameLst>
                                      </p:cBhvr>
                                      <p:to>
                                        <p:strVal val="visible"/>
                                      </p:to>
                                    </p:set>
                                    <p:animEffect transition="in" filter="checkerboard(across)">
                                      <p:cBhvr>
                                        <p:cTn id="58" dur="500"/>
                                        <p:tgtEl>
                                          <p:spTgt spid="149"/>
                                        </p:tgtEl>
                                      </p:cBhvr>
                                    </p:animEffect>
                                  </p:childTnLst>
                                </p:cTn>
                              </p:par>
                              <p:par>
                                <p:cTn id="59" presetID="5" presetClass="entr" presetSubtype="10" fill="hold" nodeType="withEffect">
                                  <p:stCondLst>
                                    <p:cond delay="0"/>
                                  </p:stCondLst>
                                  <p:childTnLst>
                                    <p:set>
                                      <p:cBhvr>
                                        <p:cTn id="60" dur="1" fill="hold">
                                          <p:stCondLst>
                                            <p:cond delay="0"/>
                                          </p:stCondLst>
                                        </p:cTn>
                                        <p:tgtEl>
                                          <p:spTgt spid="150"/>
                                        </p:tgtEl>
                                        <p:attrNameLst>
                                          <p:attrName>style.visibility</p:attrName>
                                        </p:attrNameLst>
                                      </p:cBhvr>
                                      <p:to>
                                        <p:strVal val="visible"/>
                                      </p:to>
                                    </p:set>
                                    <p:animEffect transition="in" filter="checkerboard(across)">
                                      <p:cBhvr>
                                        <p:cTn id="61" dur="500"/>
                                        <p:tgtEl>
                                          <p:spTgt spid="150"/>
                                        </p:tgtEl>
                                      </p:cBhvr>
                                    </p:animEffect>
                                  </p:childTnLst>
                                </p:cTn>
                              </p:par>
                              <p:par>
                                <p:cTn id="62" presetID="5" presetClass="entr" presetSubtype="10" fill="hold" nodeType="withEffect">
                                  <p:stCondLst>
                                    <p:cond delay="0"/>
                                  </p:stCondLst>
                                  <p:childTnLst>
                                    <p:set>
                                      <p:cBhvr>
                                        <p:cTn id="63" dur="1" fill="hold">
                                          <p:stCondLst>
                                            <p:cond delay="0"/>
                                          </p:stCondLst>
                                        </p:cTn>
                                        <p:tgtEl>
                                          <p:spTgt spid="151"/>
                                        </p:tgtEl>
                                        <p:attrNameLst>
                                          <p:attrName>style.visibility</p:attrName>
                                        </p:attrNameLst>
                                      </p:cBhvr>
                                      <p:to>
                                        <p:strVal val="visible"/>
                                      </p:to>
                                    </p:set>
                                    <p:animEffect transition="in" filter="checkerboard(across)">
                                      <p:cBhvr>
                                        <p:cTn id="64" dur="500"/>
                                        <p:tgtEl>
                                          <p:spTgt spid="151"/>
                                        </p:tgtEl>
                                      </p:cBhvr>
                                    </p:animEffect>
                                  </p:childTnLst>
                                </p:cTn>
                              </p:par>
                              <p:par>
                                <p:cTn id="65" presetID="5" presetClass="entr" presetSubtype="10" fill="hold" nodeType="withEffect">
                                  <p:stCondLst>
                                    <p:cond delay="0"/>
                                  </p:stCondLst>
                                  <p:childTnLst>
                                    <p:set>
                                      <p:cBhvr>
                                        <p:cTn id="66" dur="1" fill="hold">
                                          <p:stCondLst>
                                            <p:cond delay="0"/>
                                          </p:stCondLst>
                                        </p:cTn>
                                        <p:tgtEl>
                                          <p:spTgt spid="152"/>
                                        </p:tgtEl>
                                        <p:attrNameLst>
                                          <p:attrName>style.visibility</p:attrName>
                                        </p:attrNameLst>
                                      </p:cBhvr>
                                      <p:to>
                                        <p:strVal val="visible"/>
                                      </p:to>
                                    </p:set>
                                    <p:animEffect transition="in" filter="checkerboard(across)">
                                      <p:cBhvr>
                                        <p:cTn id="67" dur="500"/>
                                        <p:tgtEl>
                                          <p:spTgt spid="152"/>
                                        </p:tgtEl>
                                      </p:cBhvr>
                                    </p:animEffect>
                                  </p:childTnLst>
                                </p:cTn>
                              </p:par>
                              <p:par>
                                <p:cTn id="68" presetID="5" presetClass="entr" presetSubtype="10" fill="hold" nodeType="withEffect">
                                  <p:stCondLst>
                                    <p:cond delay="0"/>
                                  </p:stCondLst>
                                  <p:childTnLst>
                                    <p:set>
                                      <p:cBhvr>
                                        <p:cTn id="69" dur="1" fill="hold">
                                          <p:stCondLst>
                                            <p:cond delay="0"/>
                                          </p:stCondLst>
                                        </p:cTn>
                                        <p:tgtEl>
                                          <p:spTgt spid="153"/>
                                        </p:tgtEl>
                                        <p:attrNameLst>
                                          <p:attrName>style.visibility</p:attrName>
                                        </p:attrNameLst>
                                      </p:cBhvr>
                                      <p:to>
                                        <p:strVal val="visible"/>
                                      </p:to>
                                    </p:set>
                                    <p:animEffect transition="in" filter="checkerboard(across)">
                                      <p:cBhvr>
                                        <p:cTn id="70" dur="500"/>
                                        <p:tgtEl>
                                          <p:spTgt spid="153"/>
                                        </p:tgtEl>
                                      </p:cBhvr>
                                    </p:animEffect>
                                  </p:childTnLst>
                                </p:cTn>
                              </p:par>
                              <p:par>
                                <p:cTn id="71" presetID="5" presetClass="entr" presetSubtype="10" fill="hold" nodeType="withEffect">
                                  <p:stCondLst>
                                    <p:cond delay="0"/>
                                  </p:stCondLst>
                                  <p:childTnLst>
                                    <p:set>
                                      <p:cBhvr>
                                        <p:cTn id="72" dur="1" fill="hold">
                                          <p:stCondLst>
                                            <p:cond delay="0"/>
                                          </p:stCondLst>
                                        </p:cTn>
                                        <p:tgtEl>
                                          <p:spTgt spid="154"/>
                                        </p:tgtEl>
                                        <p:attrNameLst>
                                          <p:attrName>style.visibility</p:attrName>
                                        </p:attrNameLst>
                                      </p:cBhvr>
                                      <p:to>
                                        <p:strVal val="visible"/>
                                      </p:to>
                                    </p:set>
                                    <p:animEffect transition="in" filter="checkerboard(across)">
                                      <p:cBhvr>
                                        <p:cTn id="73" dur="500"/>
                                        <p:tgtEl>
                                          <p:spTgt spid="154"/>
                                        </p:tgtEl>
                                      </p:cBhvr>
                                    </p:animEffect>
                                  </p:childTnLst>
                                </p:cTn>
                              </p:par>
                              <p:par>
                                <p:cTn id="74" presetID="5" presetClass="entr" presetSubtype="10" fill="hold" nodeType="withEffect">
                                  <p:stCondLst>
                                    <p:cond delay="0"/>
                                  </p:stCondLst>
                                  <p:childTnLst>
                                    <p:set>
                                      <p:cBhvr>
                                        <p:cTn id="75" dur="1" fill="hold">
                                          <p:stCondLst>
                                            <p:cond delay="0"/>
                                          </p:stCondLst>
                                        </p:cTn>
                                        <p:tgtEl>
                                          <p:spTgt spid="155"/>
                                        </p:tgtEl>
                                        <p:attrNameLst>
                                          <p:attrName>style.visibility</p:attrName>
                                        </p:attrNameLst>
                                      </p:cBhvr>
                                      <p:to>
                                        <p:strVal val="visible"/>
                                      </p:to>
                                    </p:set>
                                    <p:animEffect transition="in" filter="checkerboard(across)">
                                      <p:cBhvr>
                                        <p:cTn id="76" dur="500"/>
                                        <p:tgtEl>
                                          <p:spTgt spid="155"/>
                                        </p:tgtEl>
                                      </p:cBhvr>
                                    </p:animEffect>
                                  </p:childTnLst>
                                </p:cTn>
                              </p:par>
                              <p:par>
                                <p:cTn id="77" presetID="5" presetClass="entr" presetSubtype="10" fill="hold" nodeType="withEffect">
                                  <p:stCondLst>
                                    <p:cond delay="0"/>
                                  </p:stCondLst>
                                  <p:childTnLst>
                                    <p:set>
                                      <p:cBhvr>
                                        <p:cTn id="78" dur="1" fill="hold">
                                          <p:stCondLst>
                                            <p:cond delay="0"/>
                                          </p:stCondLst>
                                        </p:cTn>
                                        <p:tgtEl>
                                          <p:spTgt spid="156"/>
                                        </p:tgtEl>
                                        <p:attrNameLst>
                                          <p:attrName>style.visibility</p:attrName>
                                        </p:attrNameLst>
                                      </p:cBhvr>
                                      <p:to>
                                        <p:strVal val="visible"/>
                                      </p:to>
                                    </p:set>
                                    <p:animEffect transition="in" filter="checkerboard(across)">
                                      <p:cBhvr>
                                        <p:cTn id="79" dur="500"/>
                                        <p:tgtEl>
                                          <p:spTgt spid="156"/>
                                        </p:tgtEl>
                                      </p:cBhvr>
                                    </p:animEffect>
                                  </p:childTnLst>
                                </p:cTn>
                              </p:par>
                              <p:par>
                                <p:cTn id="80" presetID="5" presetClass="entr" presetSubtype="10" fill="hold" grpId="0" nodeType="withEffect">
                                  <p:stCondLst>
                                    <p:cond delay="0"/>
                                  </p:stCondLst>
                                  <p:childTnLst>
                                    <p:set>
                                      <p:cBhvr>
                                        <p:cTn id="81" dur="1" fill="hold">
                                          <p:stCondLst>
                                            <p:cond delay="0"/>
                                          </p:stCondLst>
                                        </p:cTn>
                                        <p:tgtEl>
                                          <p:spTgt spid="157"/>
                                        </p:tgtEl>
                                        <p:attrNameLst>
                                          <p:attrName>style.visibility</p:attrName>
                                        </p:attrNameLst>
                                      </p:cBhvr>
                                      <p:to>
                                        <p:strVal val="visible"/>
                                      </p:to>
                                    </p:set>
                                    <p:animEffect transition="in" filter="checkerboard(across)">
                                      <p:cBhvr>
                                        <p:cTn id="82" dur="500"/>
                                        <p:tgtEl>
                                          <p:spTgt spid="157"/>
                                        </p:tgtEl>
                                      </p:cBhvr>
                                    </p:animEffect>
                                  </p:childTnLst>
                                </p:cTn>
                              </p:par>
                              <p:par>
                                <p:cTn id="83" presetID="5" presetClass="entr" presetSubtype="10" fill="hold" nodeType="withEffect">
                                  <p:stCondLst>
                                    <p:cond delay="0"/>
                                  </p:stCondLst>
                                  <p:childTnLst>
                                    <p:set>
                                      <p:cBhvr>
                                        <p:cTn id="84" dur="1" fill="hold">
                                          <p:stCondLst>
                                            <p:cond delay="0"/>
                                          </p:stCondLst>
                                        </p:cTn>
                                        <p:tgtEl>
                                          <p:spTgt spid="158"/>
                                        </p:tgtEl>
                                        <p:attrNameLst>
                                          <p:attrName>style.visibility</p:attrName>
                                        </p:attrNameLst>
                                      </p:cBhvr>
                                      <p:to>
                                        <p:strVal val="visible"/>
                                      </p:to>
                                    </p:set>
                                    <p:animEffect transition="in" filter="checkerboard(across)">
                                      <p:cBhvr>
                                        <p:cTn id="85" dur="500"/>
                                        <p:tgtEl>
                                          <p:spTgt spid="158"/>
                                        </p:tgtEl>
                                      </p:cBhvr>
                                    </p:animEffect>
                                  </p:childTnLst>
                                </p:cTn>
                              </p:par>
                              <p:par>
                                <p:cTn id="86" presetID="5" presetClass="entr" presetSubtype="10" fill="hold" grpId="0" nodeType="withEffect">
                                  <p:stCondLst>
                                    <p:cond delay="0"/>
                                  </p:stCondLst>
                                  <p:childTnLst>
                                    <p:set>
                                      <p:cBhvr>
                                        <p:cTn id="87" dur="1" fill="hold">
                                          <p:stCondLst>
                                            <p:cond delay="0"/>
                                          </p:stCondLst>
                                        </p:cTn>
                                        <p:tgtEl>
                                          <p:spTgt spid="159"/>
                                        </p:tgtEl>
                                        <p:attrNameLst>
                                          <p:attrName>style.visibility</p:attrName>
                                        </p:attrNameLst>
                                      </p:cBhvr>
                                      <p:to>
                                        <p:strVal val="visible"/>
                                      </p:to>
                                    </p:set>
                                    <p:animEffect transition="in" filter="checkerboard(across)">
                                      <p:cBhvr>
                                        <p:cTn id="88" dur="500"/>
                                        <p:tgtEl>
                                          <p:spTgt spid="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build="p"/>
      <p:bldP spid="133" grpId="0"/>
      <p:bldP spid="157" grpId="0" animBg="1"/>
      <p:bldP spid="15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304800" y="1112837"/>
            <a:ext cx="8534400" cy="5287963"/>
          </a:xfrm>
        </p:spPr>
        <p:txBody>
          <a:bodyPr/>
          <a:lstStyle/>
          <a:p>
            <a:pPr algn="just"/>
            <a:r>
              <a:rPr lang="vi-VN" sz="2800" b="1" dirty="0" smtClean="0">
                <a:latin typeface="Times New Roman" pitchFamily="18" charset="0"/>
                <a:cs typeface="Times New Roman" pitchFamily="18" charset="0"/>
              </a:rPr>
              <a:t>Q</a:t>
            </a:r>
            <a:r>
              <a:rPr lang="en-US" sz="2800" b="1" dirty="0" smtClean="0">
                <a:latin typeface="Times New Roman" pitchFamily="18" charset="0"/>
                <a:cs typeface="Times New Roman" pitchFamily="18" charset="0"/>
              </a:rPr>
              <a:t>L</a:t>
            </a:r>
            <a:r>
              <a:rPr lang="vi-VN" sz="2800" b="1"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BV CQ</a:t>
            </a:r>
            <a:r>
              <a:rPr lang="vi-VN" sz="2800" b="1" dirty="0" smtClean="0">
                <a:latin typeface="Times New Roman" pitchFamily="18" charset="0"/>
                <a:cs typeface="Times New Roman" pitchFamily="18" charset="0"/>
              </a:rPr>
              <a:t> </a:t>
            </a:r>
            <a:r>
              <a:rPr lang="vi-VN" sz="2800" b="1" dirty="0">
                <a:latin typeface="Times New Roman" pitchFamily="18" charset="0"/>
                <a:cs typeface="Times New Roman" pitchFamily="18" charset="0"/>
              </a:rPr>
              <a:t>biển, đảo </a:t>
            </a:r>
            <a:r>
              <a:rPr lang="en-US" sz="2800" b="1" dirty="0" smtClean="0">
                <a:latin typeface="Times New Roman" pitchFamily="18" charset="0"/>
                <a:cs typeface="Times New Roman" pitchFamily="18" charset="0"/>
              </a:rPr>
              <a:t>QG: </a:t>
            </a:r>
            <a:r>
              <a:rPr lang="vi-VN" sz="2800" b="1" dirty="0" smtClean="0">
                <a:latin typeface="Times New Roman" pitchFamily="18" charset="0"/>
                <a:cs typeface="Times New Roman" pitchFamily="18" charset="0"/>
              </a:rPr>
              <a:t>là </a:t>
            </a:r>
            <a:r>
              <a:rPr lang="vi-VN" sz="2800" b="1" dirty="0">
                <a:latin typeface="Times New Roman" pitchFamily="18" charset="0"/>
                <a:cs typeface="Times New Roman" pitchFamily="18" charset="0"/>
              </a:rPr>
              <a:t>nhiệm vụ khó khăn, phức tạp, lâu dài. </a:t>
            </a:r>
          </a:p>
          <a:p>
            <a:pPr algn="just"/>
            <a:r>
              <a:rPr lang="vi-VN" sz="2800" b="1" dirty="0" smtClean="0">
                <a:latin typeface="Times New Roman" pitchFamily="18" charset="0"/>
                <a:cs typeface="Times New Roman" pitchFamily="18" charset="0"/>
              </a:rPr>
              <a:t>Diện </a:t>
            </a:r>
            <a:r>
              <a:rPr lang="vi-VN" sz="2800" b="1" dirty="0">
                <a:latin typeface="Times New Roman" pitchFamily="18" charset="0"/>
                <a:cs typeface="Times New Roman" pitchFamily="18" charset="0"/>
              </a:rPr>
              <a:t>tích biển của Việt Nam chiếm khoảng 29% Biển Đông, rộng gấp </a:t>
            </a:r>
            <a:r>
              <a:rPr lang="en-US" sz="2800" b="1" dirty="0" smtClean="0">
                <a:latin typeface="Times New Roman" pitchFamily="18" charset="0"/>
                <a:cs typeface="Times New Roman" pitchFamily="18" charset="0"/>
              </a:rPr>
              <a:t>3</a:t>
            </a:r>
            <a:r>
              <a:rPr lang="vi-VN" sz="2800" b="1" dirty="0" smtClean="0">
                <a:latin typeface="Times New Roman" pitchFamily="18" charset="0"/>
                <a:cs typeface="Times New Roman" pitchFamily="18" charset="0"/>
              </a:rPr>
              <a:t> </a:t>
            </a:r>
            <a:r>
              <a:rPr lang="vi-VN" sz="2800" b="1" dirty="0">
                <a:latin typeface="Times New Roman" pitchFamily="18" charset="0"/>
                <a:cs typeface="Times New Roman" pitchFamily="18" charset="0"/>
              </a:rPr>
              <a:t>diện tích lãnh thổ đất liền; với hàng nghìn hòn đảo lớn nhỏ và </a:t>
            </a:r>
            <a:r>
              <a:rPr lang="en-US" sz="2800" b="1" dirty="0" smtClean="0">
                <a:latin typeface="Times New Roman" pitchFamily="18" charset="0"/>
                <a:cs typeface="Times New Roman" pitchFamily="18" charset="0"/>
              </a:rPr>
              <a:t>2</a:t>
            </a:r>
            <a:r>
              <a:rPr lang="vi-VN" sz="2800" b="1" dirty="0" smtClean="0">
                <a:latin typeface="Times New Roman" pitchFamily="18" charset="0"/>
                <a:cs typeface="Times New Roman" pitchFamily="18" charset="0"/>
              </a:rPr>
              <a:t> </a:t>
            </a:r>
            <a:r>
              <a:rPr lang="vi-VN" sz="2800" b="1" dirty="0">
                <a:latin typeface="Times New Roman" pitchFamily="18" charset="0"/>
                <a:cs typeface="Times New Roman" pitchFamily="18" charset="0"/>
              </a:rPr>
              <a:t>quần đảo xa bờ là Hoàng Sa và Trường Sa. </a:t>
            </a:r>
          </a:p>
          <a:p>
            <a:pPr algn="just"/>
            <a:r>
              <a:rPr lang="vi-VN" sz="2800" b="1" dirty="0" smtClean="0">
                <a:latin typeface="Times New Roman" pitchFamily="18" charset="0"/>
                <a:cs typeface="Times New Roman" pitchFamily="18" charset="0"/>
              </a:rPr>
              <a:t>Tài </a:t>
            </a:r>
            <a:r>
              <a:rPr lang="vi-VN" sz="2800" b="1" dirty="0">
                <a:latin typeface="Times New Roman" pitchFamily="18" charset="0"/>
                <a:cs typeface="Times New Roman" pitchFamily="18" charset="0"/>
              </a:rPr>
              <a:t>nguyên vùng biển và ven biển nước ta được đánh giá rất phong phú và đa dạng, đồng thời cũng đặt ra những khó khăn trong Q</a:t>
            </a:r>
            <a:r>
              <a:rPr lang="en-US" sz="2800" b="1" dirty="0">
                <a:latin typeface="Times New Roman" pitchFamily="18" charset="0"/>
                <a:cs typeface="Times New Roman" pitchFamily="18" charset="0"/>
              </a:rPr>
              <a:t>L</a:t>
            </a:r>
            <a:r>
              <a:rPr lang="vi-VN" sz="2800" b="1" dirty="0">
                <a:latin typeface="Times New Roman" pitchFamily="18" charset="0"/>
                <a:cs typeface="Times New Roman" pitchFamily="18" charset="0"/>
              </a:rPr>
              <a:t>, </a:t>
            </a:r>
            <a:r>
              <a:rPr lang="en-US" sz="2800" b="1" dirty="0">
                <a:latin typeface="Times New Roman" pitchFamily="18" charset="0"/>
                <a:cs typeface="Times New Roman" pitchFamily="18" charset="0"/>
              </a:rPr>
              <a:t>BV CQ</a:t>
            </a:r>
            <a:r>
              <a:rPr lang="vi-VN" sz="2800" b="1" dirty="0">
                <a:latin typeface="Times New Roman" pitchFamily="18" charset="0"/>
                <a:cs typeface="Times New Roman" pitchFamily="18" charset="0"/>
              </a:rPr>
              <a:t> biển, đảo </a:t>
            </a:r>
            <a:r>
              <a:rPr lang="en-US" sz="2800" b="1" dirty="0">
                <a:latin typeface="Times New Roman" pitchFamily="18" charset="0"/>
                <a:cs typeface="Times New Roman" pitchFamily="18" charset="0"/>
              </a:rPr>
              <a:t>QG </a:t>
            </a:r>
            <a:r>
              <a:rPr lang="vi-VN" sz="2800" b="1" dirty="0" smtClean="0">
                <a:latin typeface="Times New Roman" pitchFamily="18" charset="0"/>
                <a:cs typeface="Times New Roman" pitchFamily="18" charset="0"/>
              </a:rPr>
              <a:t>và </a:t>
            </a:r>
            <a:r>
              <a:rPr lang="vi-VN" sz="2800" b="1" dirty="0">
                <a:latin typeface="Times New Roman" pitchFamily="18" charset="0"/>
                <a:cs typeface="Times New Roman" pitchFamily="18" charset="0"/>
              </a:rPr>
              <a:t>khai thác lợi thế kinh tế từ biển, đảo.</a:t>
            </a:r>
            <a:endParaRPr lang="en-US" sz="2800" b="1" dirty="0">
              <a:latin typeface="Times New Roman" pitchFamily="18" charset="0"/>
              <a:cs typeface="Times New Roman" pitchFamily="18" charset="0"/>
            </a:endParaRPr>
          </a:p>
        </p:txBody>
      </p:sp>
      <p:sp>
        <p:nvSpPr>
          <p:cNvPr id="3" name="Rectangle 65"/>
          <p:cNvSpPr>
            <a:spLocks noChangeArrowheads="1"/>
          </p:cNvSpPr>
          <p:nvPr/>
        </p:nvSpPr>
        <p:spPr bwMode="auto">
          <a:xfrm>
            <a:off x="0" y="20993"/>
            <a:ext cx="9144000" cy="954107"/>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vi-VN" sz="2800" b="1" dirty="0" smtClean="0">
                <a:solidFill>
                  <a:srgbClr val="FF0000"/>
                </a:solidFill>
                <a:latin typeface="Times New Roman" pitchFamily="18" charset="0"/>
                <a:cs typeface="Times New Roman" pitchFamily="18" charset="0"/>
              </a:rPr>
              <a:t>THỰC </a:t>
            </a:r>
            <a:r>
              <a:rPr lang="vi-VN" sz="2800" b="1" dirty="0">
                <a:solidFill>
                  <a:srgbClr val="FF0000"/>
                </a:solidFill>
                <a:latin typeface="Times New Roman" pitchFamily="18" charset="0"/>
                <a:cs typeface="Times New Roman" pitchFamily="18" charset="0"/>
              </a:rPr>
              <a:t>TRẠNG </a:t>
            </a:r>
            <a:r>
              <a:rPr lang="vi-VN" sz="2800" b="1" dirty="0" smtClean="0">
                <a:solidFill>
                  <a:srgbClr val="FF0000"/>
                </a:solidFill>
                <a:latin typeface="Times New Roman" pitchFamily="18" charset="0"/>
                <a:cs typeface="Times New Roman" pitchFamily="18" charset="0"/>
              </a:rPr>
              <a:t>BIỂN</a:t>
            </a:r>
            <a:r>
              <a:rPr lang="vi-VN" sz="2800" b="1" dirty="0">
                <a:solidFill>
                  <a:srgbClr val="FF0000"/>
                </a:solidFill>
                <a:latin typeface="Times New Roman" pitchFamily="18" charset="0"/>
                <a:cs typeface="Times New Roman" pitchFamily="18" charset="0"/>
              </a:rPr>
              <a:t>, ĐẢO NƯỚC TA HIỆN </a:t>
            </a:r>
            <a:r>
              <a:rPr lang="vi-VN" sz="2800" b="1" dirty="0" smtClean="0">
                <a:solidFill>
                  <a:srgbClr val="FF0000"/>
                </a:solidFill>
                <a:latin typeface="Times New Roman" pitchFamily="18" charset="0"/>
                <a:cs typeface="Times New Roman" pitchFamily="18" charset="0"/>
              </a:rPr>
              <a:t>NAY</a:t>
            </a:r>
            <a:endParaRPr lang="en-US" sz="2800" b="1" dirty="0" smtClean="0">
              <a:solidFill>
                <a:srgbClr val="FF0000"/>
              </a:solidFill>
              <a:latin typeface="Times New Roman" pitchFamily="18" charset="0"/>
              <a:cs typeface="Times New Roman" pitchFamily="18" charset="0"/>
            </a:endParaRPr>
          </a:p>
          <a:p>
            <a:pPr algn="ctr"/>
            <a:r>
              <a:rPr lang="en-US" sz="2800" b="1" dirty="0" smtClean="0">
                <a:solidFill>
                  <a:srgbClr val="FF0000"/>
                </a:solidFill>
                <a:latin typeface="Times New Roman" pitchFamily="18" charset="0"/>
                <a:cs typeface="Times New Roman" pitchFamily="18" charset="0"/>
              </a:rPr>
              <a:t> </a:t>
            </a:r>
            <a:endParaRPr lang="en-US" sz="28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8828819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81000" y="990600"/>
            <a:ext cx="8458200" cy="5135563"/>
          </a:xfrm>
        </p:spPr>
        <p:txBody>
          <a:bodyPr/>
          <a:lstStyle/>
          <a:p>
            <a:pPr marL="0" indent="0" algn="just">
              <a:buNone/>
            </a:pPr>
            <a:r>
              <a:rPr lang="vi-VN" sz="2800" b="1" dirty="0" smtClean="0">
                <a:latin typeface="Times New Roman" pitchFamily="18" charset="0"/>
                <a:cs typeface="Times New Roman" pitchFamily="18" charset="0"/>
              </a:rPr>
              <a:t>Biển </a:t>
            </a:r>
            <a:r>
              <a:rPr lang="vi-VN" sz="2800" b="1" dirty="0">
                <a:latin typeface="Times New Roman" pitchFamily="18" charset="0"/>
                <a:cs typeface="Times New Roman" pitchFamily="18" charset="0"/>
              </a:rPr>
              <a:t>Đông là một biển lớn của Thái Bình Dương, nằm ở phía Đông lục địa Việt Nam, tiếp giáp với nhiều nước và vùng lãnh thổ như: </a:t>
            </a:r>
            <a:r>
              <a:rPr lang="vi-VN" sz="2800" b="1" dirty="0">
                <a:solidFill>
                  <a:srgbClr val="FF0000"/>
                </a:solidFill>
                <a:latin typeface="Times New Roman" pitchFamily="18" charset="0"/>
                <a:cs typeface="Times New Roman" pitchFamily="18" charset="0"/>
              </a:rPr>
              <a:t>Trung Quốc (gồm cả Đài Loan), Việt Nam, Campuchia, Thái Lan, Malaysia, Xingapo, Inđônêsia, Brunây và Philippin</a:t>
            </a:r>
            <a:r>
              <a:rPr lang="vi-VN" sz="2800" b="1" dirty="0">
                <a:latin typeface="Times New Roman" pitchFamily="18" charset="0"/>
                <a:cs typeface="Times New Roman" pitchFamily="18" charset="0"/>
              </a:rPr>
              <a:t>. Vấn đề tranh chấp ranh giới các vùng biển và thềm lục địa giữa các nước trong khu vực tiềm ẩn những nhân tố gây mất ổn định, làm cho tình hình trong khu vực vốn đã phức tạp càng trở nên phức tạp hơn. </a:t>
            </a:r>
            <a:endParaRPr lang="en-US" sz="2800" b="1" dirty="0">
              <a:latin typeface="Times New Roman" pitchFamily="18" charset="0"/>
              <a:cs typeface="Times New Roman" pitchFamily="18" charset="0"/>
            </a:endParaRPr>
          </a:p>
          <a:p>
            <a:pPr algn="just"/>
            <a:endParaRPr lang="en-US" sz="2800" b="1" dirty="0">
              <a:latin typeface="Times New Roman" pitchFamily="18" charset="0"/>
              <a:cs typeface="Times New Roman" pitchFamily="18" charset="0"/>
            </a:endParaRPr>
          </a:p>
        </p:txBody>
      </p:sp>
      <p:sp>
        <p:nvSpPr>
          <p:cNvPr id="3" name="Rectangle 65"/>
          <p:cNvSpPr>
            <a:spLocks noChangeArrowheads="1"/>
          </p:cNvSpPr>
          <p:nvPr/>
        </p:nvSpPr>
        <p:spPr bwMode="auto">
          <a:xfrm>
            <a:off x="0" y="20993"/>
            <a:ext cx="9144000" cy="954107"/>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vi-VN" sz="2800" b="1" dirty="0" smtClean="0">
                <a:solidFill>
                  <a:srgbClr val="FF0000"/>
                </a:solidFill>
                <a:latin typeface="Times New Roman" pitchFamily="18" charset="0"/>
                <a:cs typeface="Times New Roman" pitchFamily="18" charset="0"/>
              </a:rPr>
              <a:t>THỰC </a:t>
            </a:r>
            <a:r>
              <a:rPr lang="vi-VN" sz="2800" b="1" dirty="0">
                <a:solidFill>
                  <a:srgbClr val="FF0000"/>
                </a:solidFill>
                <a:latin typeface="Times New Roman" pitchFamily="18" charset="0"/>
                <a:cs typeface="Times New Roman" pitchFamily="18" charset="0"/>
              </a:rPr>
              <a:t>TRẠNG </a:t>
            </a:r>
            <a:r>
              <a:rPr lang="vi-VN" sz="2800" b="1" dirty="0" smtClean="0">
                <a:solidFill>
                  <a:srgbClr val="FF0000"/>
                </a:solidFill>
                <a:latin typeface="Times New Roman" pitchFamily="18" charset="0"/>
                <a:cs typeface="Times New Roman" pitchFamily="18" charset="0"/>
              </a:rPr>
              <a:t>BIỂN</a:t>
            </a:r>
            <a:r>
              <a:rPr lang="vi-VN" sz="2800" b="1" dirty="0">
                <a:solidFill>
                  <a:srgbClr val="FF0000"/>
                </a:solidFill>
                <a:latin typeface="Times New Roman" pitchFamily="18" charset="0"/>
                <a:cs typeface="Times New Roman" pitchFamily="18" charset="0"/>
              </a:rPr>
              <a:t>, ĐẢO NƯỚC TA HIỆN </a:t>
            </a:r>
            <a:r>
              <a:rPr lang="vi-VN" sz="2800" b="1" dirty="0" smtClean="0">
                <a:solidFill>
                  <a:srgbClr val="FF0000"/>
                </a:solidFill>
                <a:latin typeface="Times New Roman" pitchFamily="18" charset="0"/>
                <a:cs typeface="Times New Roman" pitchFamily="18" charset="0"/>
              </a:rPr>
              <a:t>NAY</a:t>
            </a:r>
            <a:endParaRPr lang="en-US" sz="2800" b="1" dirty="0" smtClean="0">
              <a:solidFill>
                <a:srgbClr val="FF0000"/>
              </a:solidFill>
              <a:latin typeface="Times New Roman" pitchFamily="18" charset="0"/>
              <a:cs typeface="Times New Roman" pitchFamily="18" charset="0"/>
            </a:endParaRPr>
          </a:p>
          <a:p>
            <a:pPr algn="ctr"/>
            <a:r>
              <a:rPr lang="en-US" sz="2800" b="1" dirty="0" smtClean="0">
                <a:solidFill>
                  <a:srgbClr val="FF0000"/>
                </a:solidFill>
                <a:latin typeface="Times New Roman" pitchFamily="18" charset="0"/>
                <a:cs typeface="Times New Roman" pitchFamily="18" charset="0"/>
              </a:rPr>
              <a:t> </a:t>
            </a:r>
            <a:endParaRPr lang="en-US" sz="28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8656505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76200" y="0"/>
            <a:ext cx="9144000" cy="1219200"/>
          </a:xfrm>
        </p:spPr>
        <p:style>
          <a:lnRef idx="2">
            <a:schemeClr val="accent2"/>
          </a:lnRef>
          <a:fillRef idx="1">
            <a:schemeClr val="lt1"/>
          </a:fillRef>
          <a:effectRef idx="0">
            <a:schemeClr val="accent2"/>
          </a:effectRef>
          <a:fontRef idx="minor">
            <a:schemeClr val="dk1"/>
          </a:fontRef>
        </p:style>
        <p:txBody>
          <a:bodyPr rtlCol="0">
            <a:noAutofit/>
          </a:bodyPr>
          <a:lstStyle/>
          <a:p>
            <a:pPr fontAlgn="auto">
              <a:spcAft>
                <a:spcPts val="0"/>
              </a:spcAft>
              <a:defRPr/>
            </a:pPr>
            <a:r>
              <a:rPr lang="vi-VN" sz="2800" dirty="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vi-VN" sz="2800" dirty="0" smtClean="0">
                <a:solidFill>
                  <a:srgbClr val="FF0000"/>
                </a:solidFill>
                <a:latin typeface="Times New Roman" pitchFamily="18" charset="0"/>
                <a:cs typeface="Times New Roman" pitchFamily="18" charset="0"/>
              </a:rPr>
              <a:t>CÁC NƯỚC TRONG KHU VỰC</a:t>
            </a:r>
            <a:r>
              <a:rPr lang="vi-VN" sz="2800" u="sng" dirty="0">
                <a:latin typeface="Times New Roman" pitchFamily="18" charset="0"/>
                <a:cs typeface="Times New Roman" pitchFamily="18" charset="0"/>
              </a:rPr>
              <a:t/>
            </a:r>
            <a:br>
              <a:rPr lang="vi-VN" sz="2800" u="sng" dirty="0">
                <a:latin typeface="Times New Roman" pitchFamily="18" charset="0"/>
                <a:cs typeface="Times New Roman" pitchFamily="18" charset="0"/>
              </a:rPr>
            </a:br>
            <a:r>
              <a:rPr lang="vi-VN" sz="2800" dirty="0" smtClean="0">
                <a:solidFill>
                  <a:srgbClr val="154AB3"/>
                </a:solidFill>
                <a:latin typeface="Times New Roman" pitchFamily="18" charset="0"/>
                <a:cs typeface="Times New Roman" pitchFamily="18" charset="0"/>
              </a:rPr>
              <a:t>Có </a:t>
            </a:r>
            <a:r>
              <a:rPr lang="vi-VN" sz="2800" dirty="0">
                <a:solidFill>
                  <a:srgbClr val="154AB3"/>
                </a:solidFill>
                <a:latin typeface="Times New Roman" pitchFamily="18" charset="0"/>
                <a:cs typeface="Times New Roman" pitchFamily="18" charset="0"/>
              </a:rPr>
              <a:t>9 nước: TQ, Philipin, Inđônêxia, Malaixia, Singapo, Brunây, Thái Lan, Campuchia và Việt Nam. </a:t>
            </a:r>
            <a:endParaRPr lang="en-US" sz="2800" b="1" dirty="0" smtClean="0">
              <a:solidFill>
                <a:srgbClr val="154AB3"/>
              </a:solidFill>
              <a:latin typeface="Times New Roman" pitchFamily="18" charset="0"/>
              <a:cs typeface="Times New Roman" pitchFamily="18" charset="0"/>
            </a:endParaRPr>
          </a:p>
        </p:txBody>
      </p:sp>
      <p:grpSp>
        <p:nvGrpSpPr>
          <p:cNvPr id="6" name="Group 3"/>
          <p:cNvGrpSpPr>
            <a:grpSpLocks/>
          </p:cNvGrpSpPr>
          <p:nvPr/>
        </p:nvGrpSpPr>
        <p:grpSpPr bwMode="auto">
          <a:xfrm>
            <a:off x="0" y="1371600"/>
            <a:ext cx="9144000" cy="5435600"/>
            <a:chOff x="-32" y="1071"/>
            <a:chExt cx="5795" cy="3269"/>
          </a:xfrm>
        </p:grpSpPr>
        <p:grpSp>
          <p:nvGrpSpPr>
            <p:cNvPr id="7" name="Group 4"/>
            <p:cNvGrpSpPr>
              <a:grpSpLocks/>
            </p:cNvGrpSpPr>
            <p:nvPr/>
          </p:nvGrpSpPr>
          <p:grpSpPr bwMode="auto">
            <a:xfrm>
              <a:off x="-20" y="1074"/>
              <a:ext cx="5783" cy="3266"/>
              <a:chOff x="-20" y="1074"/>
              <a:chExt cx="5783" cy="3266"/>
            </a:xfrm>
          </p:grpSpPr>
          <p:pic>
            <p:nvPicPr>
              <p:cNvPr id="46" name="Picture 5" descr="270px-SouthChinaSea"/>
              <p:cNvPicPr>
                <a:picLocks noChangeAspect="1" noChangeArrowheads="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3" y="1074"/>
                <a:ext cx="5760" cy="3249"/>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47" name="Freeform 6"/>
              <p:cNvSpPr>
                <a:spLocks/>
              </p:cNvSpPr>
              <p:nvPr/>
            </p:nvSpPr>
            <p:spPr bwMode="auto">
              <a:xfrm>
                <a:off x="13" y="1074"/>
                <a:ext cx="3284" cy="735"/>
              </a:xfrm>
              <a:custGeom>
                <a:avLst/>
                <a:gdLst>
                  <a:gd name="T0" fmla="*/ 3266 w 3284"/>
                  <a:gd name="T1" fmla="*/ 9 h 735"/>
                  <a:gd name="T2" fmla="*/ 3260 w 3284"/>
                  <a:gd name="T3" fmla="*/ 111 h 735"/>
                  <a:gd name="T4" fmla="*/ 3206 w 3284"/>
                  <a:gd name="T5" fmla="*/ 93 h 735"/>
                  <a:gd name="T6" fmla="*/ 3164 w 3284"/>
                  <a:gd name="T7" fmla="*/ 159 h 735"/>
                  <a:gd name="T8" fmla="*/ 3122 w 3284"/>
                  <a:gd name="T9" fmla="*/ 189 h 735"/>
                  <a:gd name="T10" fmla="*/ 3020 w 3284"/>
                  <a:gd name="T11" fmla="*/ 219 h 735"/>
                  <a:gd name="T12" fmla="*/ 2996 w 3284"/>
                  <a:gd name="T13" fmla="*/ 255 h 735"/>
                  <a:gd name="T14" fmla="*/ 2828 w 3284"/>
                  <a:gd name="T15" fmla="*/ 345 h 735"/>
                  <a:gd name="T16" fmla="*/ 2678 w 3284"/>
                  <a:gd name="T17" fmla="*/ 417 h 735"/>
                  <a:gd name="T18" fmla="*/ 2546 w 3284"/>
                  <a:gd name="T19" fmla="*/ 441 h 735"/>
                  <a:gd name="T20" fmla="*/ 2372 w 3284"/>
                  <a:gd name="T21" fmla="*/ 501 h 735"/>
                  <a:gd name="T22" fmla="*/ 2318 w 3284"/>
                  <a:gd name="T23" fmla="*/ 465 h 735"/>
                  <a:gd name="T24" fmla="*/ 2270 w 3284"/>
                  <a:gd name="T25" fmla="*/ 483 h 735"/>
                  <a:gd name="T26" fmla="*/ 2186 w 3284"/>
                  <a:gd name="T27" fmla="*/ 543 h 735"/>
                  <a:gd name="T28" fmla="*/ 1934 w 3284"/>
                  <a:gd name="T29" fmla="*/ 573 h 735"/>
                  <a:gd name="T30" fmla="*/ 1910 w 3284"/>
                  <a:gd name="T31" fmla="*/ 609 h 735"/>
                  <a:gd name="T32" fmla="*/ 1766 w 3284"/>
                  <a:gd name="T33" fmla="*/ 687 h 735"/>
                  <a:gd name="T34" fmla="*/ 1730 w 3284"/>
                  <a:gd name="T35" fmla="*/ 735 h 735"/>
                  <a:gd name="T36" fmla="*/ 1622 w 3284"/>
                  <a:gd name="T37" fmla="*/ 651 h 735"/>
                  <a:gd name="T38" fmla="*/ 1646 w 3284"/>
                  <a:gd name="T39" fmla="*/ 609 h 735"/>
                  <a:gd name="T40" fmla="*/ 1598 w 3284"/>
                  <a:gd name="T41" fmla="*/ 585 h 735"/>
                  <a:gd name="T42" fmla="*/ 1562 w 3284"/>
                  <a:gd name="T43" fmla="*/ 609 h 735"/>
                  <a:gd name="T44" fmla="*/ 1478 w 3284"/>
                  <a:gd name="T45" fmla="*/ 579 h 735"/>
                  <a:gd name="T46" fmla="*/ 1370 w 3284"/>
                  <a:gd name="T47" fmla="*/ 597 h 735"/>
                  <a:gd name="T48" fmla="*/ 1196 w 3284"/>
                  <a:gd name="T49" fmla="*/ 669 h 735"/>
                  <a:gd name="T50" fmla="*/ 1280 w 3284"/>
                  <a:gd name="T51" fmla="*/ 615 h 735"/>
                  <a:gd name="T52" fmla="*/ 1238 w 3284"/>
                  <a:gd name="T53" fmla="*/ 555 h 735"/>
                  <a:gd name="T54" fmla="*/ 1136 w 3284"/>
                  <a:gd name="T55" fmla="*/ 453 h 735"/>
                  <a:gd name="T56" fmla="*/ 1022 w 3284"/>
                  <a:gd name="T57" fmla="*/ 399 h 735"/>
                  <a:gd name="T58" fmla="*/ 956 w 3284"/>
                  <a:gd name="T59" fmla="*/ 369 h 735"/>
                  <a:gd name="T60" fmla="*/ 866 w 3284"/>
                  <a:gd name="T61" fmla="*/ 381 h 735"/>
                  <a:gd name="T62" fmla="*/ 764 w 3284"/>
                  <a:gd name="T63" fmla="*/ 429 h 735"/>
                  <a:gd name="T64" fmla="*/ 626 w 3284"/>
                  <a:gd name="T65" fmla="*/ 411 h 735"/>
                  <a:gd name="T66" fmla="*/ 560 w 3284"/>
                  <a:gd name="T67" fmla="*/ 459 h 735"/>
                  <a:gd name="T68" fmla="*/ 572 w 3284"/>
                  <a:gd name="T69" fmla="*/ 429 h 735"/>
                  <a:gd name="T70" fmla="*/ 554 w 3284"/>
                  <a:gd name="T71" fmla="*/ 435 h 735"/>
                  <a:gd name="T72" fmla="*/ 338 w 3284"/>
                  <a:gd name="T73" fmla="*/ 477 h 735"/>
                  <a:gd name="T74" fmla="*/ 266 w 3284"/>
                  <a:gd name="T75" fmla="*/ 603 h 735"/>
                  <a:gd name="T76" fmla="*/ 140 w 3284"/>
                  <a:gd name="T77" fmla="*/ 591 h 735"/>
                  <a:gd name="T78" fmla="*/ 38 w 3284"/>
                  <a:gd name="T79" fmla="*/ 555 h 735"/>
                  <a:gd name="T80" fmla="*/ 8 w 3284"/>
                  <a:gd name="T81" fmla="*/ 501 h 73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284"/>
                  <a:gd name="T124" fmla="*/ 0 h 735"/>
                  <a:gd name="T125" fmla="*/ 3284 w 3284"/>
                  <a:gd name="T126" fmla="*/ 735 h 73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284" h="735">
                    <a:moveTo>
                      <a:pt x="12" y="0"/>
                    </a:moveTo>
                    <a:cubicBezTo>
                      <a:pt x="1097" y="3"/>
                      <a:pt x="2181" y="0"/>
                      <a:pt x="3266" y="9"/>
                    </a:cubicBezTo>
                    <a:cubicBezTo>
                      <a:pt x="3284" y="9"/>
                      <a:pt x="3260" y="63"/>
                      <a:pt x="3260" y="63"/>
                    </a:cubicBezTo>
                    <a:cubicBezTo>
                      <a:pt x="3263" y="73"/>
                      <a:pt x="3277" y="104"/>
                      <a:pt x="3260" y="111"/>
                    </a:cubicBezTo>
                    <a:cubicBezTo>
                      <a:pt x="3248" y="116"/>
                      <a:pt x="3236" y="103"/>
                      <a:pt x="3224" y="99"/>
                    </a:cubicBezTo>
                    <a:cubicBezTo>
                      <a:pt x="3218" y="97"/>
                      <a:pt x="3206" y="93"/>
                      <a:pt x="3206" y="93"/>
                    </a:cubicBezTo>
                    <a:cubicBezTo>
                      <a:pt x="3195" y="173"/>
                      <a:pt x="3216" y="114"/>
                      <a:pt x="3176" y="141"/>
                    </a:cubicBezTo>
                    <a:cubicBezTo>
                      <a:pt x="3170" y="145"/>
                      <a:pt x="3167" y="153"/>
                      <a:pt x="3164" y="159"/>
                    </a:cubicBezTo>
                    <a:cubicBezTo>
                      <a:pt x="3161" y="165"/>
                      <a:pt x="3163" y="173"/>
                      <a:pt x="3158" y="177"/>
                    </a:cubicBezTo>
                    <a:cubicBezTo>
                      <a:pt x="3148" y="184"/>
                      <a:pt x="3134" y="185"/>
                      <a:pt x="3122" y="189"/>
                    </a:cubicBezTo>
                    <a:cubicBezTo>
                      <a:pt x="3116" y="191"/>
                      <a:pt x="3104" y="195"/>
                      <a:pt x="3104" y="195"/>
                    </a:cubicBezTo>
                    <a:cubicBezTo>
                      <a:pt x="3088" y="244"/>
                      <a:pt x="3113" y="186"/>
                      <a:pt x="3020" y="219"/>
                    </a:cubicBezTo>
                    <a:cubicBezTo>
                      <a:pt x="3012" y="222"/>
                      <a:pt x="3019" y="236"/>
                      <a:pt x="3014" y="243"/>
                    </a:cubicBezTo>
                    <a:cubicBezTo>
                      <a:pt x="3010" y="249"/>
                      <a:pt x="3002" y="251"/>
                      <a:pt x="2996" y="255"/>
                    </a:cubicBezTo>
                    <a:cubicBezTo>
                      <a:pt x="2959" y="310"/>
                      <a:pt x="2981" y="295"/>
                      <a:pt x="2894" y="303"/>
                    </a:cubicBezTo>
                    <a:cubicBezTo>
                      <a:pt x="2880" y="344"/>
                      <a:pt x="2877" y="339"/>
                      <a:pt x="2828" y="345"/>
                    </a:cubicBezTo>
                    <a:cubicBezTo>
                      <a:pt x="2810" y="400"/>
                      <a:pt x="2829" y="380"/>
                      <a:pt x="2756" y="387"/>
                    </a:cubicBezTo>
                    <a:cubicBezTo>
                      <a:pt x="2708" y="419"/>
                      <a:pt x="2734" y="409"/>
                      <a:pt x="2678" y="417"/>
                    </a:cubicBezTo>
                    <a:cubicBezTo>
                      <a:pt x="2658" y="431"/>
                      <a:pt x="2642" y="435"/>
                      <a:pt x="2618" y="441"/>
                    </a:cubicBezTo>
                    <a:cubicBezTo>
                      <a:pt x="2592" y="458"/>
                      <a:pt x="2574" y="450"/>
                      <a:pt x="2546" y="441"/>
                    </a:cubicBezTo>
                    <a:cubicBezTo>
                      <a:pt x="2503" y="452"/>
                      <a:pt x="2458" y="450"/>
                      <a:pt x="2414" y="459"/>
                    </a:cubicBezTo>
                    <a:cubicBezTo>
                      <a:pt x="2407" y="488"/>
                      <a:pt x="2400" y="492"/>
                      <a:pt x="2372" y="501"/>
                    </a:cubicBezTo>
                    <a:cubicBezTo>
                      <a:pt x="2318" y="490"/>
                      <a:pt x="2333" y="494"/>
                      <a:pt x="2306" y="453"/>
                    </a:cubicBezTo>
                    <a:cubicBezTo>
                      <a:pt x="2265" y="467"/>
                      <a:pt x="2304" y="451"/>
                      <a:pt x="2318" y="465"/>
                    </a:cubicBezTo>
                    <a:cubicBezTo>
                      <a:pt x="2322" y="469"/>
                      <a:pt x="2306" y="469"/>
                      <a:pt x="2300" y="471"/>
                    </a:cubicBezTo>
                    <a:cubicBezTo>
                      <a:pt x="2256" y="456"/>
                      <a:pt x="2261" y="447"/>
                      <a:pt x="2270" y="483"/>
                    </a:cubicBezTo>
                    <a:cubicBezTo>
                      <a:pt x="2268" y="497"/>
                      <a:pt x="2270" y="512"/>
                      <a:pt x="2264" y="525"/>
                    </a:cubicBezTo>
                    <a:cubicBezTo>
                      <a:pt x="2253" y="549"/>
                      <a:pt x="2212" y="539"/>
                      <a:pt x="2186" y="543"/>
                    </a:cubicBezTo>
                    <a:cubicBezTo>
                      <a:pt x="2122" y="552"/>
                      <a:pt x="2108" y="557"/>
                      <a:pt x="2024" y="561"/>
                    </a:cubicBezTo>
                    <a:cubicBezTo>
                      <a:pt x="1995" y="571"/>
                      <a:pt x="1961" y="560"/>
                      <a:pt x="1934" y="573"/>
                    </a:cubicBezTo>
                    <a:cubicBezTo>
                      <a:pt x="1925" y="577"/>
                      <a:pt x="1934" y="595"/>
                      <a:pt x="1928" y="603"/>
                    </a:cubicBezTo>
                    <a:cubicBezTo>
                      <a:pt x="1924" y="608"/>
                      <a:pt x="1916" y="608"/>
                      <a:pt x="1910" y="609"/>
                    </a:cubicBezTo>
                    <a:cubicBezTo>
                      <a:pt x="1870" y="612"/>
                      <a:pt x="1830" y="613"/>
                      <a:pt x="1790" y="615"/>
                    </a:cubicBezTo>
                    <a:cubicBezTo>
                      <a:pt x="1785" y="646"/>
                      <a:pt x="1775" y="659"/>
                      <a:pt x="1766" y="687"/>
                    </a:cubicBezTo>
                    <a:cubicBezTo>
                      <a:pt x="1775" y="701"/>
                      <a:pt x="1789" y="709"/>
                      <a:pt x="1766" y="723"/>
                    </a:cubicBezTo>
                    <a:cubicBezTo>
                      <a:pt x="1755" y="730"/>
                      <a:pt x="1730" y="735"/>
                      <a:pt x="1730" y="735"/>
                    </a:cubicBezTo>
                    <a:cubicBezTo>
                      <a:pt x="1688" y="721"/>
                      <a:pt x="1706" y="719"/>
                      <a:pt x="1676" y="729"/>
                    </a:cubicBezTo>
                    <a:cubicBezTo>
                      <a:pt x="1646" y="719"/>
                      <a:pt x="1632" y="680"/>
                      <a:pt x="1622" y="651"/>
                    </a:cubicBezTo>
                    <a:cubicBezTo>
                      <a:pt x="1624" y="639"/>
                      <a:pt x="1622" y="626"/>
                      <a:pt x="1628" y="615"/>
                    </a:cubicBezTo>
                    <a:cubicBezTo>
                      <a:pt x="1631" y="610"/>
                      <a:pt x="1642" y="613"/>
                      <a:pt x="1646" y="609"/>
                    </a:cubicBezTo>
                    <a:cubicBezTo>
                      <a:pt x="1650" y="605"/>
                      <a:pt x="1650" y="597"/>
                      <a:pt x="1652" y="591"/>
                    </a:cubicBezTo>
                    <a:cubicBezTo>
                      <a:pt x="1632" y="578"/>
                      <a:pt x="1627" y="568"/>
                      <a:pt x="1598" y="585"/>
                    </a:cubicBezTo>
                    <a:cubicBezTo>
                      <a:pt x="1593" y="588"/>
                      <a:pt x="1597" y="599"/>
                      <a:pt x="1592" y="603"/>
                    </a:cubicBezTo>
                    <a:cubicBezTo>
                      <a:pt x="1584" y="609"/>
                      <a:pt x="1572" y="607"/>
                      <a:pt x="1562" y="609"/>
                    </a:cubicBezTo>
                    <a:cubicBezTo>
                      <a:pt x="1491" y="595"/>
                      <a:pt x="1565" y="613"/>
                      <a:pt x="1514" y="591"/>
                    </a:cubicBezTo>
                    <a:cubicBezTo>
                      <a:pt x="1502" y="586"/>
                      <a:pt x="1490" y="583"/>
                      <a:pt x="1478" y="579"/>
                    </a:cubicBezTo>
                    <a:cubicBezTo>
                      <a:pt x="1472" y="577"/>
                      <a:pt x="1460" y="573"/>
                      <a:pt x="1460" y="573"/>
                    </a:cubicBezTo>
                    <a:cubicBezTo>
                      <a:pt x="1431" y="593"/>
                      <a:pt x="1406" y="592"/>
                      <a:pt x="1370" y="597"/>
                    </a:cubicBezTo>
                    <a:cubicBezTo>
                      <a:pt x="1340" y="607"/>
                      <a:pt x="1310" y="611"/>
                      <a:pt x="1280" y="621"/>
                    </a:cubicBezTo>
                    <a:cubicBezTo>
                      <a:pt x="1267" y="675"/>
                      <a:pt x="1261" y="663"/>
                      <a:pt x="1196" y="669"/>
                    </a:cubicBezTo>
                    <a:cubicBezTo>
                      <a:pt x="1218" y="662"/>
                      <a:pt x="1240" y="658"/>
                      <a:pt x="1262" y="651"/>
                    </a:cubicBezTo>
                    <a:cubicBezTo>
                      <a:pt x="1269" y="640"/>
                      <a:pt x="1270" y="623"/>
                      <a:pt x="1280" y="615"/>
                    </a:cubicBezTo>
                    <a:cubicBezTo>
                      <a:pt x="1294" y="603"/>
                      <a:pt x="1316" y="607"/>
                      <a:pt x="1334" y="603"/>
                    </a:cubicBezTo>
                    <a:cubicBezTo>
                      <a:pt x="1320" y="562"/>
                      <a:pt x="1269" y="576"/>
                      <a:pt x="1238" y="555"/>
                    </a:cubicBezTo>
                    <a:cubicBezTo>
                      <a:pt x="1206" y="534"/>
                      <a:pt x="1179" y="510"/>
                      <a:pt x="1148" y="489"/>
                    </a:cubicBezTo>
                    <a:cubicBezTo>
                      <a:pt x="1144" y="477"/>
                      <a:pt x="1140" y="465"/>
                      <a:pt x="1136" y="453"/>
                    </a:cubicBezTo>
                    <a:cubicBezTo>
                      <a:pt x="1132" y="441"/>
                      <a:pt x="1172" y="441"/>
                      <a:pt x="1172" y="441"/>
                    </a:cubicBezTo>
                    <a:cubicBezTo>
                      <a:pt x="1154" y="386"/>
                      <a:pt x="1070" y="404"/>
                      <a:pt x="1022" y="399"/>
                    </a:cubicBezTo>
                    <a:cubicBezTo>
                      <a:pt x="1005" y="393"/>
                      <a:pt x="984" y="395"/>
                      <a:pt x="968" y="387"/>
                    </a:cubicBezTo>
                    <a:cubicBezTo>
                      <a:pt x="962" y="384"/>
                      <a:pt x="962" y="374"/>
                      <a:pt x="956" y="369"/>
                    </a:cubicBezTo>
                    <a:cubicBezTo>
                      <a:pt x="948" y="363"/>
                      <a:pt x="902" y="357"/>
                      <a:pt x="902" y="357"/>
                    </a:cubicBezTo>
                    <a:cubicBezTo>
                      <a:pt x="890" y="365"/>
                      <a:pt x="878" y="373"/>
                      <a:pt x="866" y="381"/>
                    </a:cubicBezTo>
                    <a:cubicBezTo>
                      <a:pt x="813" y="416"/>
                      <a:pt x="885" y="416"/>
                      <a:pt x="836" y="423"/>
                    </a:cubicBezTo>
                    <a:cubicBezTo>
                      <a:pt x="812" y="426"/>
                      <a:pt x="788" y="427"/>
                      <a:pt x="764" y="429"/>
                    </a:cubicBezTo>
                    <a:cubicBezTo>
                      <a:pt x="724" y="437"/>
                      <a:pt x="717" y="441"/>
                      <a:pt x="674" y="435"/>
                    </a:cubicBezTo>
                    <a:cubicBezTo>
                      <a:pt x="634" y="409"/>
                      <a:pt x="651" y="449"/>
                      <a:pt x="626" y="411"/>
                    </a:cubicBezTo>
                    <a:cubicBezTo>
                      <a:pt x="578" y="423"/>
                      <a:pt x="620" y="405"/>
                      <a:pt x="596" y="441"/>
                    </a:cubicBezTo>
                    <a:cubicBezTo>
                      <a:pt x="589" y="451"/>
                      <a:pt x="570" y="456"/>
                      <a:pt x="560" y="459"/>
                    </a:cubicBezTo>
                    <a:cubicBezTo>
                      <a:pt x="517" y="450"/>
                      <a:pt x="532" y="444"/>
                      <a:pt x="500" y="423"/>
                    </a:cubicBezTo>
                    <a:cubicBezTo>
                      <a:pt x="461" y="482"/>
                      <a:pt x="556" y="433"/>
                      <a:pt x="572" y="429"/>
                    </a:cubicBezTo>
                    <a:cubicBezTo>
                      <a:pt x="568" y="423"/>
                      <a:pt x="567" y="409"/>
                      <a:pt x="560" y="411"/>
                    </a:cubicBezTo>
                    <a:cubicBezTo>
                      <a:pt x="552" y="414"/>
                      <a:pt x="559" y="428"/>
                      <a:pt x="554" y="435"/>
                    </a:cubicBezTo>
                    <a:cubicBezTo>
                      <a:pt x="538" y="460"/>
                      <a:pt x="459" y="453"/>
                      <a:pt x="458" y="453"/>
                    </a:cubicBezTo>
                    <a:cubicBezTo>
                      <a:pt x="418" y="460"/>
                      <a:pt x="377" y="467"/>
                      <a:pt x="338" y="477"/>
                    </a:cubicBezTo>
                    <a:cubicBezTo>
                      <a:pt x="318" y="507"/>
                      <a:pt x="334" y="544"/>
                      <a:pt x="338" y="579"/>
                    </a:cubicBezTo>
                    <a:cubicBezTo>
                      <a:pt x="331" y="616"/>
                      <a:pt x="336" y="641"/>
                      <a:pt x="266" y="603"/>
                    </a:cubicBezTo>
                    <a:cubicBezTo>
                      <a:pt x="255" y="597"/>
                      <a:pt x="254" y="567"/>
                      <a:pt x="254" y="567"/>
                    </a:cubicBezTo>
                    <a:cubicBezTo>
                      <a:pt x="202" y="584"/>
                      <a:pt x="218" y="585"/>
                      <a:pt x="140" y="591"/>
                    </a:cubicBezTo>
                    <a:cubicBezTo>
                      <a:pt x="100" y="601"/>
                      <a:pt x="81" y="582"/>
                      <a:pt x="44" y="573"/>
                    </a:cubicBezTo>
                    <a:cubicBezTo>
                      <a:pt x="42" y="567"/>
                      <a:pt x="38" y="561"/>
                      <a:pt x="38" y="555"/>
                    </a:cubicBezTo>
                    <a:cubicBezTo>
                      <a:pt x="38" y="549"/>
                      <a:pt x="48" y="541"/>
                      <a:pt x="44" y="537"/>
                    </a:cubicBezTo>
                    <a:cubicBezTo>
                      <a:pt x="0" y="493"/>
                      <a:pt x="8" y="556"/>
                      <a:pt x="8" y="501"/>
                    </a:cubicBezTo>
                    <a:lnTo>
                      <a:pt x="12" y="0"/>
                    </a:lnTo>
                    <a:close/>
                  </a:path>
                </a:pathLst>
              </a:custGeom>
              <a:solidFill>
                <a:schemeClr val="accent2"/>
              </a:solidFill>
              <a:ln w="12700" cap="sq">
                <a:solidFill>
                  <a:schemeClr val="bg1"/>
                </a:solidFill>
                <a:round/>
                <a:headEnd type="none" w="sm" len="sm"/>
                <a:tailEnd type="none" w="sm" len="sm"/>
              </a:ln>
            </p:spPr>
            <p:txBody>
              <a:bodyPr/>
              <a:lstStyle/>
              <a:p>
                <a:endParaRPr lang="vi-VN"/>
              </a:p>
            </p:txBody>
          </p:sp>
          <p:sp>
            <p:nvSpPr>
              <p:cNvPr id="48" name="Freeform 7"/>
              <p:cNvSpPr>
                <a:spLocks/>
              </p:cNvSpPr>
              <p:nvPr/>
            </p:nvSpPr>
            <p:spPr bwMode="auto">
              <a:xfrm>
                <a:off x="430" y="1438"/>
                <a:ext cx="1188" cy="1765"/>
              </a:xfrm>
              <a:custGeom>
                <a:avLst/>
                <a:gdLst>
                  <a:gd name="T0" fmla="*/ 89 w 1188"/>
                  <a:gd name="T1" fmla="*/ 69 h 1765"/>
                  <a:gd name="T2" fmla="*/ 189 w 1188"/>
                  <a:gd name="T3" fmla="*/ 49 h 1765"/>
                  <a:gd name="T4" fmla="*/ 233 w 1188"/>
                  <a:gd name="T5" fmla="*/ 73 h 1765"/>
                  <a:gd name="T6" fmla="*/ 421 w 1188"/>
                  <a:gd name="T7" fmla="*/ 73 h 1765"/>
                  <a:gd name="T8" fmla="*/ 469 w 1188"/>
                  <a:gd name="T9" fmla="*/ 9 h 1765"/>
                  <a:gd name="T10" fmla="*/ 553 w 1188"/>
                  <a:gd name="T11" fmla="*/ 29 h 1765"/>
                  <a:gd name="T12" fmla="*/ 725 w 1188"/>
                  <a:gd name="T13" fmla="*/ 53 h 1765"/>
                  <a:gd name="T14" fmla="*/ 753 w 1188"/>
                  <a:gd name="T15" fmla="*/ 137 h 1765"/>
                  <a:gd name="T16" fmla="*/ 813 w 1188"/>
                  <a:gd name="T17" fmla="*/ 185 h 1765"/>
                  <a:gd name="T18" fmla="*/ 905 w 1188"/>
                  <a:gd name="T19" fmla="*/ 225 h 1765"/>
                  <a:gd name="T20" fmla="*/ 881 w 1188"/>
                  <a:gd name="T21" fmla="*/ 265 h 1765"/>
                  <a:gd name="T22" fmla="*/ 737 w 1188"/>
                  <a:gd name="T23" fmla="*/ 301 h 1765"/>
                  <a:gd name="T24" fmla="*/ 701 w 1188"/>
                  <a:gd name="T25" fmla="*/ 373 h 1765"/>
                  <a:gd name="T26" fmla="*/ 609 w 1188"/>
                  <a:gd name="T27" fmla="*/ 441 h 1765"/>
                  <a:gd name="T28" fmla="*/ 577 w 1188"/>
                  <a:gd name="T29" fmla="*/ 557 h 1765"/>
                  <a:gd name="T30" fmla="*/ 645 w 1188"/>
                  <a:gd name="T31" fmla="*/ 609 h 1765"/>
                  <a:gd name="T32" fmla="*/ 657 w 1188"/>
                  <a:gd name="T33" fmla="*/ 633 h 1765"/>
                  <a:gd name="T34" fmla="*/ 729 w 1188"/>
                  <a:gd name="T35" fmla="*/ 701 h 1765"/>
                  <a:gd name="T36" fmla="*/ 821 w 1188"/>
                  <a:gd name="T37" fmla="*/ 777 h 1765"/>
                  <a:gd name="T38" fmla="*/ 1041 w 1188"/>
                  <a:gd name="T39" fmla="*/ 929 h 1765"/>
                  <a:gd name="T40" fmla="*/ 1129 w 1188"/>
                  <a:gd name="T41" fmla="*/ 1017 h 1765"/>
                  <a:gd name="T42" fmla="*/ 1173 w 1188"/>
                  <a:gd name="T43" fmla="*/ 1109 h 1765"/>
                  <a:gd name="T44" fmla="*/ 1161 w 1188"/>
                  <a:gd name="T45" fmla="*/ 1317 h 1765"/>
                  <a:gd name="T46" fmla="*/ 1157 w 1188"/>
                  <a:gd name="T47" fmla="*/ 1413 h 1765"/>
                  <a:gd name="T48" fmla="*/ 845 w 1188"/>
                  <a:gd name="T49" fmla="*/ 1545 h 1765"/>
                  <a:gd name="T50" fmla="*/ 761 w 1188"/>
                  <a:gd name="T51" fmla="*/ 1589 h 1765"/>
                  <a:gd name="T52" fmla="*/ 649 w 1188"/>
                  <a:gd name="T53" fmla="*/ 1657 h 1765"/>
                  <a:gd name="T54" fmla="*/ 513 w 1188"/>
                  <a:gd name="T55" fmla="*/ 1753 h 1765"/>
                  <a:gd name="T56" fmla="*/ 413 w 1188"/>
                  <a:gd name="T57" fmla="*/ 1689 h 1765"/>
                  <a:gd name="T58" fmla="*/ 437 w 1188"/>
                  <a:gd name="T59" fmla="*/ 1581 h 1765"/>
                  <a:gd name="T60" fmla="*/ 409 w 1188"/>
                  <a:gd name="T61" fmla="*/ 1529 h 1765"/>
                  <a:gd name="T62" fmla="*/ 601 w 1188"/>
                  <a:gd name="T63" fmla="*/ 1469 h 1765"/>
                  <a:gd name="T64" fmla="*/ 605 w 1188"/>
                  <a:gd name="T65" fmla="*/ 1445 h 1765"/>
                  <a:gd name="T66" fmla="*/ 689 w 1188"/>
                  <a:gd name="T67" fmla="*/ 1377 h 1765"/>
                  <a:gd name="T68" fmla="*/ 789 w 1188"/>
                  <a:gd name="T69" fmla="*/ 1341 h 1765"/>
                  <a:gd name="T70" fmla="*/ 869 w 1188"/>
                  <a:gd name="T71" fmla="*/ 1225 h 1765"/>
                  <a:gd name="T72" fmla="*/ 829 w 1188"/>
                  <a:gd name="T73" fmla="*/ 1097 h 1765"/>
                  <a:gd name="T74" fmla="*/ 857 w 1188"/>
                  <a:gd name="T75" fmla="*/ 965 h 1765"/>
                  <a:gd name="T76" fmla="*/ 820 w 1188"/>
                  <a:gd name="T77" fmla="*/ 906 h 1765"/>
                  <a:gd name="T78" fmla="*/ 825 w 1188"/>
                  <a:gd name="T79" fmla="*/ 897 h 1765"/>
                  <a:gd name="T80" fmla="*/ 729 w 1188"/>
                  <a:gd name="T81" fmla="*/ 841 h 1765"/>
                  <a:gd name="T82" fmla="*/ 665 w 1188"/>
                  <a:gd name="T83" fmla="*/ 749 h 1765"/>
                  <a:gd name="T84" fmla="*/ 549 w 1188"/>
                  <a:gd name="T85" fmla="*/ 665 h 1765"/>
                  <a:gd name="T86" fmla="*/ 461 w 1188"/>
                  <a:gd name="T87" fmla="*/ 593 h 1765"/>
                  <a:gd name="T88" fmla="*/ 309 w 1188"/>
                  <a:gd name="T89" fmla="*/ 517 h 1765"/>
                  <a:gd name="T90" fmla="*/ 405 w 1188"/>
                  <a:gd name="T91" fmla="*/ 449 h 1765"/>
                  <a:gd name="T92" fmla="*/ 409 w 1188"/>
                  <a:gd name="T93" fmla="*/ 381 h 1765"/>
                  <a:gd name="T94" fmla="*/ 333 w 1188"/>
                  <a:gd name="T95" fmla="*/ 309 h 1765"/>
                  <a:gd name="T96" fmla="*/ 261 w 1188"/>
                  <a:gd name="T97" fmla="*/ 333 h 1765"/>
                  <a:gd name="T98" fmla="*/ 101 w 1188"/>
                  <a:gd name="T99" fmla="*/ 269 h 1765"/>
                  <a:gd name="T100" fmla="*/ 49 w 1188"/>
                  <a:gd name="T101" fmla="*/ 173 h 1765"/>
                  <a:gd name="T102" fmla="*/ 1 w 1188"/>
                  <a:gd name="T103" fmla="*/ 121 h 176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88"/>
                  <a:gd name="T157" fmla="*/ 0 h 1765"/>
                  <a:gd name="T158" fmla="*/ 1188 w 1188"/>
                  <a:gd name="T159" fmla="*/ 1765 h 1765"/>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88" h="1765">
                    <a:moveTo>
                      <a:pt x="1" y="113"/>
                    </a:moveTo>
                    <a:cubicBezTo>
                      <a:pt x="45" y="104"/>
                      <a:pt x="3" y="117"/>
                      <a:pt x="29" y="97"/>
                    </a:cubicBezTo>
                    <a:cubicBezTo>
                      <a:pt x="46" y="84"/>
                      <a:pt x="71" y="81"/>
                      <a:pt x="89" y="69"/>
                    </a:cubicBezTo>
                    <a:cubicBezTo>
                      <a:pt x="97" y="74"/>
                      <a:pt x="105" y="80"/>
                      <a:pt x="113" y="85"/>
                    </a:cubicBezTo>
                    <a:cubicBezTo>
                      <a:pt x="117" y="88"/>
                      <a:pt x="125" y="93"/>
                      <a:pt x="125" y="93"/>
                    </a:cubicBezTo>
                    <a:cubicBezTo>
                      <a:pt x="195" y="88"/>
                      <a:pt x="173" y="98"/>
                      <a:pt x="189" y="49"/>
                    </a:cubicBezTo>
                    <a:cubicBezTo>
                      <a:pt x="193" y="50"/>
                      <a:pt x="198" y="50"/>
                      <a:pt x="201" y="53"/>
                    </a:cubicBezTo>
                    <a:cubicBezTo>
                      <a:pt x="205" y="56"/>
                      <a:pt x="205" y="62"/>
                      <a:pt x="209" y="65"/>
                    </a:cubicBezTo>
                    <a:cubicBezTo>
                      <a:pt x="216" y="69"/>
                      <a:pt x="233" y="73"/>
                      <a:pt x="233" y="73"/>
                    </a:cubicBezTo>
                    <a:cubicBezTo>
                      <a:pt x="262" y="63"/>
                      <a:pt x="253" y="75"/>
                      <a:pt x="269" y="85"/>
                    </a:cubicBezTo>
                    <a:cubicBezTo>
                      <a:pt x="276" y="89"/>
                      <a:pt x="293" y="93"/>
                      <a:pt x="293" y="93"/>
                    </a:cubicBezTo>
                    <a:cubicBezTo>
                      <a:pt x="337" y="78"/>
                      <a:pt x="371" y="76"/>
                      <a:pt x="421" y="73"/>
                    </a:cubicBezTo>
                    <a:cubicBezTo>
                      <a:pt x="434" y="33"/>
                      <a:pt x="412" y="94"/>
                      <a:pt x="437" y="49"/>
                    </a:cubicBezTo>
                    <a:cubicBezTo>
                      <a:pt x="441" y="42"/>
                      <a:pt x="438" y="30"/>
                      <a:pt x="445" y="25"/>
                    </a:cubicBezTo>
                    <a:cubicBezTo>
                      <a:pt x="453" y="20"/>
                      <a:pt x="461" y="14"/>
                      <a:pt x="469" y="9"/>
                    </a:cubicBezTo>
                    <a:cubicBezTo>
                      <a:pt x="473" y="6"/>
                      <a:pt x="481" y="1"/>
                      <a:pt x="481" y="1"/>
                    </a:cubicBezTo>
                    <a:cubicBezTo>
                      <a:pt x="498" y="3"/>
                      <a:pt x="518" y="0"/>
                      <a:pt x="533" y="9"/>
                    </a:cubicBezTo>
                    <a:cubicBezTo>
                      <a:pt x="563" y="26"/>
                      <a:pt x="518" y="17"/>
                      <a:pt x="553" y="29"/>
                    </a:cubicBezTo>
                    <a:cubicBezTo>
                      <a:pt x="574" y="36"/>
                      <a:pt x="583" y="33"/>
                      <a:pt x="601" y="45"/>
                    </a:cubicBezTo>
                    <a:cubicBezTo>
                      <a:pt x="641" y="35"/>
                      <a:pt x="627" y="37"/>
                      <a:pt x="701" y="45"/>
                    </a:cubicBezTo>
                    <a:cubicBezTo>
                      <a:pt x="709" y="46"/>
                      <a:pt x="725" y="53"/>
                      <a:pt x="725" y="53"/>
                    </a:cubicBezTo>
                    <a:cubicBezTo>
                      <a:pt x="744" y="82"/>
                      <a:pt x="752" y="77"/>
                      <a:pt x="717" y="89"/>
                    </a:cubicBezTo>
                    <a:cubicBezTo>
                      <a:pt x="711" y="106"/>
                      <a:pt x="711" y="115"/>
                      <a:pt x="729" y="121"/>
                    </a:cubicBezTo>
                    <a:cubicBezTo>
                      <a:pt x="734" y="136"/>
                      <a:pt x="738" y="137"/>
                      <a:pt x="753" y="137"/>
                    </a:cubicBezTo>
                    <a:cubicBezTo>
                      <a:pt x="753" y="137"/>
                      <a:pt x="761" y="142"/>
                      <a:pt x="765" y="145"/>
                    </a:cubicBezTo>
                    <a:cubicBezTo>
                      <a:pt x="770" y="161"/>
                      <a:pt x="779" y="160"/>
                      <a:pt x="793" y="169"/>
                    </a:cubicBezTo>
                    <a:cubicBezTo>
                      <a:pt x="816" y="203"/>
                      <a:pt x="785" y="163"/>
                      <a:pt x="813" y="185"/>
                    </a:cubicBezTo>
                    <a:cubicBezTo>
                      <a:pt x="817" y="188"/>
                      <a:pt x="817" y="194"/>
                      <a:pt x="821" y="197"/>
                    </a:cubicBezTo>
                    <a:cubicBezTo>
                      <a:pt x="833" y="204"/>
                      <a:pt x="856" y="207"/>
                      <a:pt x="869" y="209"/>
                    </a:cubicBezTo>
                    <a:cubicBezTo>
                      <a:pt x="880" y="216"/>
                      <a:pt x="905" y="225"/>
                      <a:pt x="905" y="225"/>
                    </a:cubicBezTo>
                    <a:cubicBezTo>
                      <a:pt x="904" y="233"/>
                      <a:pt x="906" y="242"/>
                      <a:pt x="901" y="249"/>
                    </a:cubicBezTo>
                    <a:cubicBezTo>
                      <a:pt x="898" y="253"/>
                      <a:pt x="889" y="250"/>
                      <a:pt x="885" y="253"/>
                    </a:cubicBezTo>
                    <a:cubicBezTo>
                      <a:pt x="882" y="256"/>
                      <a:pt x="884" y="263"/>
                      <a:pt x="881" y="265"/>
                    </a:cubicBezTo>
                    <a:cubicBezTo>
                      <a:pt x="881" y="265"/>
                      <a:pt x="851" y="275"/>
                      <a:pt x="845" y="277"/>
                    </a:cubicBezTo>
                    <a:cubicBezTo>
                      <a:pt x="827" y="283"/>
                      <a:pt x="826" y="295"/>
                      <a:pt x="809" y="297"/>
                    </a:cubicBezTo>
                    <a:cubicBezTo>
                      <a:pt x="785" y="299"/>
                      <a:pt x="761" y="300"/>
                      <a:pt x="737" y="301"/>
                    </a:cubicBezTo>
                    <a:cubicBezTo>
                      <a:pt x="753" y="325"/>
                      <a:pt x="740" y="337"/>
                      <a:pt x="717" y="345"/>
                    </a:cubicBezTo>
                    <a:cubicBezTo>
                      <a:pt x="716" y="353"/>
                      <a:pt x="717" y="362"/>
                      <a:pt x="713" y="369"/>
                    </a:cubicBezTo>
                    <a:cubicBezTo>
                      <a:pt x="711" y="373"/>
                      <a:pt x="704" y="370"/>
                      <a:pt x="701" y="373"/>
                    </a:cubicBezTo>
                    <a:cubicBezTo>
                      <a:pt x="698" y="376"/>
                      <a:pt x="700" y="382"/>
                      <a:pt x="697" y="385"/>
                    </a:cubicBezTo>
                    <a:cubicBezTo>
                      <a:pt x="692" y="391"/>
                      <a:pt x="640" y="409"/>
                      <a:pt x="629" y="413"/>
                    </a:cubicBezTo>
                    <a:cubicBezTo>
                      <a:pt x="608" y="434"/>
                      <a:pt x="594" y="418"/>
                      <a:pt x="609" y="441"/>
                    </a:cubicBezTo>
                    <a:cubicBezTo>
                      <a:pt x="599" y="470"/>
                      <a:pt x="606" y="458"/>
                      <a:pt x="593" y="477"/>
                    </a:cubicBezTo>
                    <a:cubicBezTo>
                      <a:pt x="598" y="495"/>
                      <a:pt x="600" y="503"/>
                      <a:pt x="581" y="509"/>
                    </a:cubicBezTo>
                    <a:cubicBezTo>
                      <a:pt x="576" y="523"/>
                      <a:pt x="556" y="543"/>
                      <a:pt x="577" y="557"/>
                    </a:cubicBezTo>
                    <a:cubicBezTo>
                      <a:pt x="585" y="562"/>
                      <a:pt x="593" y="568"/>
                      <a:pt x="601" y="573"/>
                    </a:cubicBezTo>
                    <a:cubicBezTo>
                      <a:pt x="605" y="576"/>
                      <a:pt x="613" y="581"/>
                      <a:pt x="613" y="581"/>
                    </a:cubicBezTo>
                    <a:cubicBezTo>
                      <a:pt x="619" y="599"/>
                      <a:pt x="624" y="609"/>
                      <a:pt x="645" y="609"/>
                    </a:cubicBezTo>
                    <a:cubicBezTo>
                      <a:pt x="643" y="602"/>
                      <a:pt x="632" y="589"/>
                      <a:pt x="639" y="589"/>
                    </a:cubicBezTo>
                    <a:cubicBezTo>
                      <a:pt x="646" y="589"/>
                      <a:pt x="646" y="602"/>
                      <a:pt x="649" y="609"/>
                    </a:cubicBezTo>
                    <a:cubicBezTo>
                      <a:pt x="652" y="617"/>
                      <a:pt x="654" y="625"/>
                      <a:pt x="657" y="633"/>
                    </a:cubicBezTo>
                    <a:cubicBezTo>
                      <a:pt x="660" y="641"/>
                      <a:pt x="673" y="640"/>
                      <a:pt x="681" y="641"/>
                    </a:cubicBezTo>
                    <a:cubicBezTo>
                      <a:pt x="696" y="642"/>
                      <a:pt x="710" y="644"/>
                      <a:pt x="725" y="645"/>
                    </a:cubicBezTo>
                    <a:cubicBezTo>
                      <a:pt x="726" y="664"/>
                      <a:pt x="724" y="683"/>
                      <a:pt x="729" y="701"/>
                    </a:cubicBezTo>
                    <a:cubicBezTo>
                      <a:pt x="732" y="714"/>
                      <a:pt x="765" y="717"/>
                      <a:pt x="765" y="717"/>
                    </a:cubicBezTo>
                    <a:cubicBezTo>
                      <a:pt x="775" y="747"/>
                      <a:pt x="765" y="739"/>
                      <a:pt x="793" y="745"/>
                    </a:cubicBezTo>
                    <a:cubicBezTo>
                      <a:pt x="812" y="773"/>
                      <a:pt x="801" y="764"/>
                      <a:pt x="821" y="777"/>
                    </a:cubicBezTo>
                    <a:cubicBezTo>
                      <a:pt x="832" y="810"/>
                      <a:pt x="888" y="806"/>
                      <a:pt x="917" y="825"/>
                    </a:cubicBezTo>
                    <a:cubicBezTo>
                      <a:pt x="928" y="857"/>
                      <a:pt x="969" y="849"/>
                      <a:pt x="997" y="853"/>
                    </a:cubicBezTo>
                    <a:cubicBezTo>
                      <a:pt x="1029" y="885"/>
                      <a:pt x="992" y="913"/>
                      <a:pt x="1041" y="929"/>
                    </a:cubicBezTo>
                    <a:cubicBezTo>
                      <a:pt x="1059" y="955"/>
                      <a:pt x="1078" y="954"/>
                      <a:pt x="1109" y="957"/>
                    </a:cubicBezTo>
                    <a:cubicBezTo>
                      <a:pt x="1110" y="976"/>
                      <a:pt x="1107" y="995"/>
                      <a:pt x="1113" y="1013"/>
                    </a:cubicBezTo>
                    <a:cubicBezTo>
                      <a:pt x="1115" y="1018"/>
                      <a:pt x="1127" y="1012"/>
                      <a:pt x="1129" y="1017"/>
                    </a:cubicBezTo>
                    <a:cubicBezTo>
                      <a:pt x="1151" y="1071"/>
                      <a:pt x="1112" y="1056"/>
                      <a:pt x="1149" y="1065"/>
                    </a:cubicBezTo>
                    <a:cubicBezTo>
                      <a:pt x="1160" y="1097"/>
                      <a:pt x="1144" y="1060"/>
                      <a:pt x="1165" y="1081"/>
                    </a:cubicBezTo>
                    <a:cubicBezTo>
                      <a:pt x="1167" y="1083"/>
                      <a:pt x="1173" y="1109"/>
                      <a:pt x="1173" y="1109"/>
                    </a:cubicBezTo>
                    <a:cubicBezTo>
                      <a:pt x="1178" y="1154"/>
                      <a:pt x="1180" y="1200"/>
                      <a:pt x="1185" y="1245"/>
                    </a:cubicBezTo>
                    <a:cubicBezTo>
                      <a:pt x="1182" y="1275"/>
                      <a:pt x="1188" y="1290"/>
                      <a:pt x="1165" y="1305"/>
                    </a:cubicBezTo>
                    <a:cubicBezTo>
                      <a:pt x="1164" y="1309"/>
                      <a:pt x="1164" y="1314"/>
                      <a:pt x="1161" y="1317"/>
                    </a:cubicBezTo>
                    <a:cubicBezTo>
                      <a:pt x="1158" y="1320"/>
                      <a:pt x="1150" y="1317"/>
                      <a:pt x="1149" y="1321"/>
                    </a:cubicBezTo>
                    <a:cubicBezTo>
                      <a:pt x="1145" y="1334"/>
                      <a:pt x="1161" y="1353"/>
                      <a:pt x="1165" y="1365"/>
                    </a:cubicBezTo>
                    <a:cubicBezTo>
                      <a:pt x="1163" y="1381"/>
                      <a:pt x="1168" y="1402"/>
                      <a:pt x="1157" y="1413"/>
                    </a:cubicBezTo>
                    <a:cubicBezTo>
                      <a:pt x="1140" y="1430"/>
                      <a:pt x="1077" y="1451"/>
                      <a:pt x="1053" y="1457"/>
                    </a:cubicBezTo>
                    <a:cubicBezTo>
                      <a:pt x="1032" y="1488"/>
                      <a:pt x="936" y="1519"/>
                      <a:pt x="897" y="1525"/>
                    </a:cubicBezTo>
                    <a:cubicBezTo>
                      <a:pt x="879" y="1531"/>
                      <a:pt x="864" y="1539"/>
                      <a:pt x="845" y="1545"/>
                    </a:cubicBezTo>
                    <a:cubicBezTo>
                      <a:pt x="837" y="1547"/>
                      <a:pt x="821" y="1553"/>
                      <a:pt x="821" y="1553"/>
                    </a:cubicBezTo>
                    <a:cubicBezTo>
                      <a:pt x="802" y="1552"/>
                      <a:pt x="781" y="1539"/>
                      <a:pt x="765" y="1549"/>
                    </a:cubicBezTo>
                    <a:cubicBezTo>
                      <a:pt x="754" y="1556"/>
                      <a:pt x="767" y="1577"/>
                      <a:pt x="761" y="1589"/>
                    </a:cubicBezTo>
                    <a:cubicBezTo>
                      <a:pt x="758" y="1595"/>
                      <a:pt x="748" y="1592"/>
                      <a:pt x="741" y="1593"/>
                    </a:cubicBezTo>
                    <a:cubicBezTo>
                      <a:pt x="734" y="1604"/>
                      <a:pt x="734" y="1630"/>
                      <a:pt x="725" y="1637"/>
                    </a:cubicBezTo>
                    <a:cubicBezTo>
                      <a:pt x="714" y="1646"/>
                      <a:pt x="666" y="1654"/>
                      <a:pt x="649" y="1657"/>
                    </a:cubicBezTo>
                    <a:cubicBezTo>
                      <a:pt x="630" y="1669"/>
                      <a:pt x="633" y="1676"/>
                      <a:pt x="609" y="1681"/>
                    </a:cubicBezTo>
                    <a:cubicBezTo>
                      <a:pt x="591" y="1693"/>
                      <a:pt x="573" y="1694"/>
                      <a:pt x="553" y="1701"/>
                    </a:cubicBezTo>
                    <a:cubicBezTo>
                      <a:pt x="544" y="1715"/>
                      <a:pt x="531" y="1751"/>
                      <a:pt x="513" y="1753"/>
                    </a:cubicBezTo>
                    <a:cubicBezTo>
                      <a:pt x="497" y="1755"/>
                      <a:pt x="481" y="1756"/>
                      <a:pt x="465" y="1757"/>
                    </a:cubicBezTo>
                    <a:cubicBezTo>
                      <a:pt x="448" y="1763"/>
                      <a:pt x="439" y="1765"/>
                      <a:pt x="421" y="1761"/>
                    </a:cubicBezTo>
                    <a:cubicBezTo>
                      <a:pt x="428" y="1733"/>
                      <a:pt x="430" y="1714"/>
                      <a:pt x="413" y="1689"/>
                    </a:cubicBezTo>
                    <a:cubicBezTo>
                      <a:pt x="416" y="1666"/>
                      <a:pt x="407" y="1639"/>
                      <a:pt x="421" y="1621"/>
                    </a:cubicBezTo>
                    <a:cubicBezTo>
                      <a:pt x="430" y="1609"/>
                      <a:pt x="451" y="1614"/>
                      <a:pt x="465" y="1609"/>
                    </a:cubicBezTo>
                    <a:cubicBezTo>
                      <a:pt x="460" y="1589"/>
                      <a:pt x="456" y="1587"/>
                      <a:pt x="437" y="1581"/>
                    </a:cubicBezTo>
                    <a:cubicBezTo>
                      <a:pt x="431" y="1562"/>
                      <a:pt x="412" y="1563"/>
                      <a:pt x="393" y="1557"/>
                    </a:cubicBezTo>
                    <a:cubicBezTo>
                      <a:pt x="389" y="1556"/>
                      <a:pt x="381" y="1553"/>
                      <a:pt x="381" y="1553"/>
                    </a:cubicBezTo>
                    <a:cubicBezTo>
                      <a:pt x="356" y="1528"/>
                      <a:pt x="386" y="1532"/>
                      <a:pt x="409" y="1529"/>
                    </a:cubicBezTo>
                    <a:cubicBezTo>
                      <a:pt x="424" y="1524"/>
                      <a:pt x="434" y="1517"/>
                      <a:pt x="449" y="1513"/>
                    </a:cubicBezTo>
                    <a:cubicBezTo>
                      <a:pt x="465" y="1465"/>
                      <a:pt x="508" y="1476"/>
                      <a:pt x="553" y="1473"/>
                    </a:cubicBezTo>
                    <a:cubicBezTo>
                      <a:pt x="566" y="1453"/>
                      <a:pt x="581" y="1462"/>
                      <a:pt x="601" y="1469"/>
                    </a:cubicBezTo>
                    <a:cubicBezTo>
                      <a:pt x="613" y="1468"/>
                      <a:pt x="626" y="1469"/>
                      <a:pt x="637" y="1465"/>
                    </a:cubicBezTo>
                    <a:cubicBezTo>
                      <a:pt x="641" y="1464"/>
                      <a:pt x="628" y="1464"/>
                      <a:pt x="625" y="1461"/>
                    </a:cubicBezTo>
                    <a:cubicBezTo>
                      <a:pt x="599" y="1440"/>
                      <a:pt x="635" y="1455"/>
                      <a:pt x="605" y="1445"/>
                    </a:cubicBezTo>
                    <a:cubicBezTo>
                      <a:pt x="601" y="1433"/>
                      <a:pt x="589" y="1410"/>
                      <a:pt x="601" y="1397"/>
                    </a:cubicBezTo>
                    <a:cubicBezTo>
                      <a:pt x="606" y="1391"/>
                      <a:pt x="639" y="1384"/>
                      <a:pt x="649" y="1377"/>
                    </a:cubicBezTo>
                    <a:cubicBezTo>
                      <a:pt x="656" y="1378"/>
                      <a:pt x="680" y="1386"/>
                      <a:pt x="689" y="1377"/>
                    </a:cubicBezTo>
                    <a:cubicBezTo>
                      <a:pt x="693" y="1373"/>
                      <a:pt x="688" y="1363"/>
                      <a:pt x="693" y="1361"/>
                    </a:cubicBezTo>
                    <a:cubicBezTo>
                      <a:pt x="708" y="1355"/>
                      <a:pt x="725" y="1358"/>
                      <a:pt x="741" y="1357"/>
                    </a:cubicBezTo>
                    <a:cubicBezTo>
                      <a:pt x="758" y="1346"/>
                      <a:pt x="768" y="1344"/>
                      <a:pt x="789" y="1341"/>
                    </a:cubicBezTo>
                    <a:cubicBezTo>
                      <a:pt x="796" y="1304"/>
                      <a:pt x="826" y="1313"/>
                      <a:pt x="861" y="1309"/>
                    </a:cubicBezTo>
                    <a:cubicBezTo>
                      <a:pt x="884" y="1301"/>
                      <a:pt x="872" y="1283"/>
                      <a:pt x="857" y="1273"/>
                    </a:cubicBezTo>
                    <a:cubicBezTo>
                      <a:pt x="850" y="1253"/>
                      <a:pt x="851" y="1237"/>
                      <a:pt x="869" y="1225"/>
                    </a:cubicBezTo>
                    <a:cubicBezTo>
                      <a:pt x="882" y="1206"/>
                      <a:pt x="886" y="1195"/>
                      <a:pt x="865" y="1181"/>
                    </a:cubicBezTo>
                    <a:cubicBezTo>
                      <a:pt x="852" y="1162"/>
                      <a:pt x="848" y="1138"/>
                      <a:pt x="829" y="1125"/>
                    </a:cubicBezTo>
                    <a:cubicBezTo>
                      <a:pt x="826" y="1117"/>
                      <a:pt x="820" y="1105"/>
                      <a:pt x="829" y="1097"/>
                    </a:cubicBezTo>
                    <a:cubicBezTo>
                      <a:pt x="835" y="1092"/>
                      <a:pt x="853" y="1089"/>
                      <a:pt x="853" y="1089"/>
                    </a:cubicBezTo>
                    <a:cubicBezTo>
                      <a:pt x="856" y="1060"/>
                      <a:pt x="853" y="1000"/>
                      <a:pt x="885" y="989"/>
                    </a:cubicBezTo>
                    <a:cubicBezTo>
                      <a:pt x="880" y="973"/>
                      <a:pt x="871" y="974"/>
                      <a:pt x="857" y="965"/>
                    </a:cubicBezTo>
                    <a:cubicBezTo>
                      <a:pt x="853" y="952"/>
                      <a:pt x="841" y="941"/>
                      <a:pt x="829" y="933"/>
                    </a:cubicBezTo>
                    <a:cubicBezTo>
                      <a:pt x="825" y="931"/>
                      <a:pt x="817" y="929"/>
                      <a:pt x="817" y="929"/>
                    </a:cubicBezTo>
                    <a:cubicBezTo>
                      <a:pt x="818" y="921"/>
                      <a:pt x="817" y="913"/>
                      <a:pt x="820" y="906"/>
                    </a:cubicBezTo>
                    <a:cubicBezTo>
                      <a:pt x="822" y="902"/>
                      <a:pt x="825" y="917"/>
                      <a:pt x="821" y="921"/>
                    </a:cubicBezTo>
                    <a:cubicBezTo>
                      <a:pt x="818" y="924"/>
                      <a:pt x="818" y="913"/>
                      <a:pt x="817" y="909"/>
                    </a:cubicBezTo>
                    <a:cubicBezTo>
                      <a:pt x="820" y="905"/>
                      <a:pt x="821" y="899"/>
                      <a:pt x="825" y="897"/>
                    </a:cubicBezTo>
                    <a:cubicBezTo>
                      <a:pt x="831" y="894"/>
                      <a:pt x="841" y="899"/>
                      <a:pt x="845" y="893"/>
                    </a:cubicBezTo>
                    <a:cubicBezTo>
                      <a:pt x="848" y="889"/>
                      <a:pt x="821" y="881"/>
                      <a:pt x="821" y="881"/>
                    </a:cubicBezTo>
                    <a:cubicBezTo>
                      <a:pt x="805" y="857"/>
                      <a:pt x="757" y="844"/>
                      <a:pt x="729" y="841"/>
                    </a:cubicBezTo>
                    <a:cubicBezTo>
                      <a:pt x="718" y="809"/>
                      <a:pt x="729" y="818"/>
                      <a:pt x="697" y="813"/>
                    </a:cubicBezTo>
                    <a:cubicBezTo>
                      <a:pt x="704" y="784"/>
                      <a:pt x="694" y="787"/>
                      <a:pt x="673" y="773"/>
                    </a:cubicBezTo>
                    <a:cubicBezTo>
                      <a:pt x="670" y="765"/>
                      <a:pt x="672" y="754"/>
                      <a:pt x="665" y="749"/>
                    </a:cubicBezTo>
                    <a:cubicBezTo>
                      <a:pt x="644" y="735"/>
                      <a:pt x="624" y="721"/>
                      <a:pt x="605" y="705"/>
                    </a:cubicBezTo>
                    <a:cubicBezTo>
                      <a:pt x="595" y="697"/>
                      <a:pt x="569" y="689"/>
                      <a:pt x="569" y="689"/>
                    </a:cubicBezTo>
                    <a:cubicBezTo>
                      <a:pt x="562" y="682"/>
                      <a:pt x="556" y="672"/>
                      <a:pt x="549" y="665"/>
                    </a:cubicBezTo>
                    <a:cubicBezTo>
                      <a:pt x="539" y="655"/>
                      <a:pt x="524" y="652"/>
                      <a:pt x="513" y="645"/>
                    </a:cubicBezTo>
                    <a:cubicBezTo>
                      <a:pt x="508" y="629"/>
                      <a:pt x="505" y="622"/>
                      <a:pt x="489" y="617"/>
                    </a:cubicBezTo>
                    <a:cubicBezTo>
                      <a:pt x="484" y="601"/>
                      <a:pt x="475" y="602"/>
                      <a:pt x="461" y="593"/>
                    </a:cubicBezTo>
                    <a:cubicBezTo>
                      <a:pt x="453" y="555"/>
                      <a:pt x="445" y="580"/>
                      <a:pt x="417" y="561"/>
                    </a:cubicBezTo>
                    <a:cubicBezTo>
                      <a:pt x="411" y="543"/>
                      <a:pt x="403" y="546"/>
                      <a:pt x="385" y="541"/>
                    </a:cubicBezTo>
                    <a:cubicBezTo>
                      <a:pt x="358" y="533"/>
                      <a:pt x="338" y="521"/>
                      <a:pt x="309" y="517"/>
                    </a:cubicBezTo>
                    <a:cubicBezTo>
                      <a:pt x="281" y="498"/>
                      <a:pt x="290" y="509"/>
                      <a:pt x="277" y="489"/>
                    </a:cubicBezTo>
                    <a:cubicBezTo>
                      <a:pt x="299" y="482"/>
                      <a:pt x="298" y="454"/>
                      <a:pt x="317" y="441"/>
                    </a:cubicBezTo>
                    <a:cubicBezTo>
                      <a:pt x="337" y="442"/>
                      <a:pt x="383" y="455"/>
                      <a:pt x="405" y="449"/>
                    </a:cubicBezTo>
                    <a:cubicBezTo>
                      <a:pt x="413" y="444"/>
                      <a:pt x="426" y="442"/>
                      <a:pt x="429" y="433"/>
                    </a:cubicBezTo>
                    <a:cubicBezTo>
                      <a:pt x="432" y="425"/>
                      <a:pt x="437" y="409"/>
                      <a:pt x="437" y="409"/>
                    </a:cubicBezTo>
                    <a:cubicBezTo>
                      <a:pt x="432" y="393"/>
                      <a:pt x="421" y="393"/>
                      <a:pt x="409" y="381"/>
                    </a:cubicBezTo>
                    <a:cubicBezTo>
                      <a:pt x="402" y="361"/>
                      <a:pt x="390" y="364"/>
                      <a:pt x="369" y="361"/>
                    </a:cubicBezTo>
                    <a:cubicBezTo>
                      <a:pt x="358" y="345"/>
                      <a:pt x="363" y="338"/>
                      <a:pt x="369" y="321"/>
                    </a:cubicBezTo>
                    <a:cubicBezTo>
                      <a:pt x="342" y="303"/>
                      <a:pt x="376" y="323"/>
                      <a:pt x="333" y="309"/>
                    </a:cubicBezTo>
                    <a:cubicBezTo>
                      <a:pt x="325" y="306"/>
                      <a:pt x="317" y="300"/>
                      <a:pt x="309" y="297"/>
                    </a:cubicBezTo>
                    <a:cubicBezTo>
                      <a:pt x="285" y="305"/>
                      <a:pt x="296" y="317"/>
                      <a:pt x="285" y="325"/>
                    </a:cubicBezTo>
                    <a:cubicBezTo>
                      <a:pt x="278" y="330"/>
                      <a:pt x="269" y="330"/>
                      <a:pt x="261" y="333"/>
                    </a:cubicBezTo>
                    <a:cubicBezTo>
                      <a:pt x="257" y="334"/>
                      <a:pt x="249" y="337"/>
                      <a:pt x="249" y="337"/>
                    </a:cubicBezTo>
                    <a:cubicBezTo>
                      <a:pt x="212" y="330"/>
                      <a:pt x="169" y="317"/>
                      <a:pt x="133" y="305"/>
                    </a:cubicBezTo>
                    <a:cubicBezTo>
                      <a:pt x="122" y="273"/>
                      <a:pt x="126" y="286"/>
                      <a:pt x="101" y="269"/>
                    </a:cubicBezTo>
                    <a:cubicBezTo>
                      <a:pt x="90" y="236"/>
                      <a:pt x="93" y="234"/>
                      <a:pt x="125" y="229"/>
                    </a:cubicBezTo>
                    <a:cubicBezTo>
                      <a:pt x="117" y="205"/>
                      <a:pt x="96" y="205"/>
                      <a:pt x="73" y="201"/>
                    </a:cubicBezTo>
                    <a:cubicBezTo>
                      <a:pt x="64" y="187"/>
                      <a:pt x="65" y="178"/>
                      <a:pt x="49" y="173"/>
                    </a:cubicBezTo>
                    <a:cubicBezTo>
                      <a:pt x="42" y="162"/>
                      <a:pt x="40" y="157"/>
                      <a:pt x="29" y="149"/>
                    </a:cubicBezTo>
                    <a:cubicBezTo>
                      <a:pt x="21" y="143"/>
                      <a:pt x="5" y="133"/>
                      <a:pt x="5" y="133"/>
                    </a:cubicBezTo>
                    <a:cubicBezTo>
                      <a:pt x="4" y="129"/>
                      <a:pt x="0" y="125"/>
                      <a:pt x="1" y="121"/>
                    </a:cubicBezTo>
                    <a:cubicBezTo>
                      <a:pt x="3" y="110"/>
                      <a:pt x="18" y="104"/>
                      <a:pt x="1" y="113"/>
                    </a:cubicBezTo>
                    <a:close/>
                  </a:path>
                </a:pathLst>
              </a:custGeom>
              <a:solidFill>
                <a:srgbClr val="FF0000"/>
              </a:solidFill>
              <a:ln w="12700" cap="sq">
                <a:solidFill>
                  <a:schemeClr val="bg1"/>
                </a:solidFill>
                <a:round/>
                <a:headEnd type="none" w="sm" len="sm"/>
                <a:tailEnd type="none" w="sm" len="sm"/>
              </a:ln>
            </p:spPr>
            <p:txBody>
              <a:bodyPr/>
              <a:lstStyle/>
              <a:p>
                <a:endParaRPr lang="vi-VN"/>
              </a:p>
            </p:txBody>
          </p:sp>
          <p:grpSp>
            <p:nvGrpSpPr>
              <p:cNvPr id="49" name="Group 8"/>
              <p:cNvGrpSpPr>
                <a:grpSpLocks/>
              </p:cNvGrpSpPr>
              <p:nvPr/>
            </p:nvGrpSpPr>
            <p:grpSpPr bwMode="auto">
              <a:xfrm>
                <a:off x="-6" y="1772"/>
                <a:ext cx="1007" cy="1759"/>
                <a:chOff x="-9" y="1769"/>
                <a:chExt cx="1007" cy="1759"/>
              </a:xfrm>
            </p:grpSpPr>
            <p:sp>
              <p:nvSpPr>
                <p:cNvPr id="67" name="Freeform 9"/>
                <p:cNvSpPr>
                  <a:spLocks/>
                </p:cNvSpPr>
                <p:nvPr/>
              </p:nvSpPr>
              <p:spPr bwMode="auto">
                <a:xfrm>
                  <a:off x="8" y="1769"/>
                  <a:ext cx="990" cy="1107"/>
                </a:xfrm>
                <a:custGeom>
                  <a:avLst/>
                  <a:gdLst>
                    <a:gd name="T0" fmla="*/ 24 w 990"/>
                    <a:gd name="T1" fmla="*/ 19 h 1107"/>
                    <a:gd name="T2" fmla="*/ 136 w 990"/>
                    <a:gd name="T3" fmla="*/ 11 h 1107"/>
                    <a:gd name="T4" fmla="*/ 160 w 990"/>
                    <a:gd name="T5" fmla="*/ 27 h 1107"/>
                    <a:gd name="T6" fmla="*/ 168 w 990"/>
                    <a:gd name="T7" fmla="*/ 115 h 1107"/>
                    <a:gd name="T8" fmla="*/ 280 w 990"/>
                    <a:gd name="T9" fmla="*/ 227 h 1107"/>
                    <a:gd name="T10" fmla="*/ 232 w 990"/>
                    <a:gd name="T11" fmla="*/ 347 h 1107"/>
                    <a:gd name="T12" fmla="*/ 344 w 990"/>
                    <a:gd name="T13" fmla="*/ 355 h 1107"/>
                    <a:gd name="T14" fmla="*/ 392 w 990"/>
                    <a:gd name="T15" fmla="*/ 315 h 1107"/>
                    <a:gd name="T16" fmla="*/ 496 w 990"/>
                    <a:gd name="T17" fmla="*/ 327 h 1107"/>
                    <a:gd name="T18" fmla="*/ 548 w 990"/>
                    <a:gd name="T19" fmla="*/ 315 h 1107"/>
                    <a:gd name="T20" fmla="*/ 624 w 990"/>
                    <a:gd name="T21" fmla="*/ 287 h 1107"/>
                    <a:gd name="T22" fmla="*/ 732 w 990"/>
                    <a:gd name="T23" fmla="*/ 279 h 1107"/>
                    <a:gd name="T24" fmla="*/ 772 w 990"/>
                    <a:gd name="T25" fmla="*/ 311 h 1107"/>
                    <a:gd name="T26" fmla="*/ 820 w 990"/>
                    <a:gd name="T27" fmla="*/ 375 h 1107"/>
                    <a:gd name="T28" fmla="*/ 852 w 990"/>
                    <a:gd name="T29" fmla="*/ 419 h 1107"/>
                    <a:gd name="T30" fmla="*/ 960 w 990"/>
                    <a:gd name="T31" fmla="*/ 555 h 1107"/>
                    <a:gd name="T32" fmla="*/ 972 w 990"/>
                    <a:gd name="T33" fmla="*/ 651 h 1107"/>
                    <a:gd name="T34" fmla="*/ 988 w 990"/>
                    <a:gd name="T35" fmla="*/ 667 h 1107"/>
                    <a:gd name="T36" fmla="*/ 980 w 990"/>
                    <a:gd name="T37" fmla="*/ 739 h 1107"/>
                    <a:gd name="T38" fmla="*/ 888 w 990"/>
                    <a:gd name="T39" fmla="*/ 751 h 1107"/>
                    <a:gd name="T40" fmla="*/ 828 w 990"/>
                    <a:gd name="T41" fmla="*/ 735 h 1107"/>
                    <a:gd name="T42" fmla="*/ 632 w 990"/>
                    <a:gd name="T43" fmla="*/ 751 h 1107"/>
                    <a:gd name="T44" fmla="*/ 524 w 990"/>
                    <a:gd name="T45" fmla="*/ 795 h 1107"/>
                    <a:gd name="T46" fmla="*/ 476 w 990"/>
                    <a:gd name="T47" fmla="*/ 891 h 1107"/>
                    <a:gd name="T48" fmla="*/ 520 w 990"/>
                    <a:gd name="T49" fmla="*/ 967 h 1107"/>
                    <a:gd name="T50" fmla="*/ 448 w 990"/>
                    <a:gd name="T51" fmla="*/ 979 h 1107"/>
                    <a:gd name="T52" fmla="*/ 356 w 990"/>
                    <a:gd name="T53" fmla="*/ 939 h 1107"/>
                    <a:gd name="T54" fmla="*/ 232 w 990"/>
                    <a:gd name="T55" fmla="*/ 883 h 1107"/>
                    <a:gd name="T56" fmla="*/ 228 w 990"/>
                    <a:gd name="T57" fmla="*/ 855 h 1107"/>
                    <a:gd name="T58" fmla="*/ 156 w 990"/>
                    <a:gd name="T59" fmla="*/ 835 h 1107"/>
                    <a:gd name="T60" fmla="*/ 104 w 990"/>
                    <a:gd name="T61" fmla="*/ 883 h 1107"/>
                    <a:gd name="T62" fmla="*/ 76 w 990"/>
                    <a:gd name="T63" fmla="*/ 947 h 1107"/>
                    <a:gd name="T64" fmla="*/ 72 w 990"/>
                    <a:gd name="T65" fmla="*/ 1015 h 1107"/>
                    <a:gd name="T66" fmla="*/ 28 w 990"/>
                    <a:gd name="T67" fmla="*/ 1071 h 1107"/>
                    <a:gd name="T68" fmla="*/ 0 w 990"/>
                    <a:gd name="T69" fmla="*/ 1107 h 110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90"/>
                    <a:gd name="T106" fmla="*/ 0 h 1107"/>
                    <a:gd name="T107" fmla="*/ 990 w 990"/>
                    <a:gd name="T108" fmla="*/ 1107 h 110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90" h="1107">
                      <a:moveTo>
                        <a:pt x="8" y="35"/>
                      </a:moveTo>
                      <a:cubicBezTo>
                        <a:pt x="40" y="24"/>
                        <a:pt x="3" y="40"/>
                        <a:pt x="24" y="19"/>
                      </a:cubicBezTo>
                      <a:cubicBezTo>
                        <a:pt x="30" y="13"/>
                        <a:pt x="51" y="6"/>
                        <a:pt x="60" y="3"/>
                      </a:cubicBezTo>
                      <a:cubicBezTo>
                        <a:pt x="85" y="5"/>
                        <a:pt x="113" y="0"/>
                        <a:pt x="136" y="11"/>
                      </a:cubicBezTo>
                      <a:cubicBezTo>
                        <a:pt x="140" y="13"/>
                        <a:pt x="140" y="20"/>
                        <a:pt x="144" y="23"/>
                      </a:cubicBezTo>
                      <a:cubicBezTo>
                        <a:pt x="149" y="26"/>
                        <a:pt x="155" y="26"/>
                        <a:pt x="160" y="27"/>
                      </a:cubicBezTo>
                      <a:cubicBezTo>
                        <a:pt x="170" y="41"/>
                        <a:pt x="178" y="41"/>
                        <a:pt x="188" y="55"/>
                      </a:cubicBezTo>
                      <a:cubicBezTo>
                        <a:pt x="180" y="102"/>
                        <a:pt x="175" y="59"/>
                        <a:pt x="168" y="115"/>
                      </a:cubicBezTo>
                      <a:cubicBezTo>
                        <a:pt x="180" y="151"/>
                        <a:pt x="249" y="134"/>
                        <a:pt x="272" y="135"/>
                      </a:cubicBezTo>
                      <a:cubicBezTo>
                        <a:pt x="274" y="156"/>
                        <a:pt x="292" y="206"/>
                        <a:pt x="280" y="227"/>
                      </a:cubicBezTo>
                      <a:cubicBezTo>
                        <a:pt x="276" y="234"/>
                        <a:pt x="256" y="235"/>
                        <a:pt x="256" y="235"/>
                      </a:cubicBezTo>
                      <a:cubicBezTo>
                        <a:pt x="253" y="290"/>
                        <a:pt x="258" y="309"/>
                        <a:pt x="232" y="347"/>
                      </a:cubicBezTo>
                      <a:cubicBezTo>
                        <a:pt x="233" y="356"/>
                        <a:pt x="227" y="372"/>
                        <a:pt x="236" y="375"/>
                      </a:cubicBezTo>
                      <a:cubicBezTo>
                        <a:pt x="269" y="388"/>
                        <a:pt x="311" y="361"/>
                        <a:pt x="344" y="355"/>
                      </a:cubicBezTo>
                      <a:cubicBezTo>
                        <a:pt x="366" y="340"/>
                        <a:pt x="366" y="349"/>
                        <a:pt x="376" y="319"/>
                      </a:cubicBezTo>
                      <a:cubicBezTo>
                        <a:pt x="378" y="314"/>
                        <a:pt x="387" y="317"/>
                        <a:pt x="392" y="315"/>
                      </a:cubicBezTo>
                      <a:cubicBezTo>
                        <a:pt x="400" y="313"/>
                        <a:pt x="416" y="307"/>
                        <a:pt x="416" y="307"/>
                      </a:cubicBezTo>
                      <a:cubicBezTo>
                        <a:pt x="438" y="311"/>
                        <a:pt x="477" y="314"/>
                        <a:pt x="496" y="327"/>
                      </a:cubicBezTo>
                      <a:cubicBezTo>
                        <a:pt x="504" y="332"/>
                        <a:pt x="520" y="343"/>
                        <a:pt x="520" y="343"/>
                      </a:cubicBezTo>
                      <a:cubicBezTo>
                        <a:pt x="541" y="336"/>
                        <a:pt x="530" y="343"/>
                        <a:pt x="548" y="315"/>
                      </a:cubicBezTo>
                      <a:cubicBezTo>
                        <a:pt x="556" y="304"/>
                        <a:pt x="575" y="309"/>
                        <a:pt x="588" y="307"/>
                      </a:cubicBezTo>
                      <a:cubicBezTo>
                        <a:pt x="601" y="303"/>
                        <a:pt x="624" y="287"/>
                        <a:pt x="624" y="287"/>
                      </a:cubicBezTo>
                      <a:cubicBezTo>
                        <a:pt x="633" y="260"/>
                        <a:pt x="657" y="273"/>
                        <a:pt x="684" y="275"/>
                      </a:cubicBezTo>
                      <a:cubicBezTo>
                        <a:pt x="703" y="280"/>
                        <a:pt x="713" y="275"/>
                        <a:pt x="732" y="279"/>
                      </a:cubicBezTo>
                      <a:cubicBezTo>
                        <a:pt x="737" y="287"/>
                        <a:pt x="743" y="295"/>
                        <a:pt x="748" y="303"/>
                      </a:cubicBezTo>
                      <a:cubicBezTo>
                        <a:pt x="753" y="310"/>
                        <a:pt x="772" y="311"/>
                        <a:pt x="772" y="311"/>
                      </a:cubicBezTo>
                      <a:cubicBezTo>
                        <a:pt x="781" y="337"/>
                        <a:pt x="768" y="311"/>
                        <a:pt x="800" y="327"/>
                      </a:cubicBezTo>
                      <a:cubicBezTo>
                        <a:pt x="811" y="332"/>
                        <a:pt x="817" y="374"/>
                        <a:pt x="820" y="375"/>
                      </a:cubicBezTo>
                      <a:cubicBezTo>
                        <a:pt x="837" y="381"/>
                        <a:pt x="828" y="378"/>
                        <a:pt x="848" y="383"/>
                      </a:cubicBezTo>
                      <a:cubicBezTo>
                        <a:pt x="857" y="411"/>
                        <a:pt x="859" y="399"/>
                        <a:pt x="852" y="419"/>
                      </a:cubicBezTo>
                      <a:cubicBezTo>
                        <a:pt x="876" y="492"/>
                        <a:pt x="826" y="506"/>
                        <a:pt x="904" y="515"/>
                      </a:cubicBezTo>
                      <a:cubicBezTo>
                        <a:pt x="928" y="550"/>
                        <a:pt x="913" y="550"/>
                        <a:pt x="960" y="555"/>
                      </a:cubicBezTo>
                      <a:cubicBezTo>
                        <a:pt x="970" y="584"/>
                        <a:pt x="961" y="574"/>
                        <a:pt x="980" y="587"/>
                      </a:cubicBezTo>
                      <a:cubicBezTo>
                        <a:pt x="989" y="614"/>
                        <a:pt x="988" y="626"/>
                        <a:pt x="972" y="651"/>
                      </a:cubicBezTo>
                      <a:cubicBezTo>
                        <a:pt x="973" y="655"/>
                        <a:pt x="973" y="660"/>
                        <a:pt x="976" y="663"/>
                      </a:cubicBezTo>
                      <a:cubicBezTo>
                        <a:pt x="979" y="666"/>
                        <a:pt x="986" y="663"/>
                        <a:pt x="988" y="667"/>
                      </a:cubicBezTo>
                      <a:cubicBezTo>
                        <a:pt x="989" y="669"/>
                        <a:pt x="981" y="691"/>
                        <a:pt x="980" y="695"/>
                      </a:cubicBezTo>
                      <a:cubicBezTo>
                        <a:pt x="983" y="708"/>
                        <a:pt x="990" y="726"/>
                        <a:pt x="980" y="739"/>
                      </a:cubicBezTo>
                      <a:cubicBezTo>
                        <a:pt x="975" y="746"/>
                        <a:pt x="956" y="747"/>
                        <a:pt x="956" y="747"/>
                      </a:cubicBezTo>
                      <a:cubicBezTo>
                        <a:pt x="933" y="770"/>
                        <a:pt x="916" y="757"/>
                        <a:pt x="888" y="751"/>
                      </a:cubicBezTo>
                      <a:cubicBezTo>
                        <a:pt x="880" y="746"/>
                        <a:pt x="877" y="733"/>
                        <a:pt x="868" y="731"/>
                      </a:cubicBezTo>
                      <a:cubicBezTo>
                        <a:pt x="855" y="729"/>
                        <a:pt x="841" y="734"/>
                        <a:pt x="828" y="735"/>
                      </a:cubicBezTo>
                      <a:cubicBezTo>
                        <a:pt x="793" y="737"/>
                        <a:pt x="759" y="738"/>
                        <a:pt x="724" y="739"/>
                      </a:cubicBezTo>
                      <a:cubicBezTo>
                        <a:pt x="691" y="735"/>
                        <a:pt x="661" y="732"/>
                        <a:pt x="632" y="751"/>
                      </a:cubicBezTo>
                      <a:cubicBezTo>
                        <a:pt x="611" y="746"/>
                        <a:pt x="594" y="751"/>
                        <a:pt x="572" y="755"/>
                      </a:cubicBezTo>
                      <a:cubicBezTo>
                        <a:pt x="566" y="794"/>
                        <a:pt x="564" y="790"/>
                        <a:pt x="524" y="795"/>
                      </a:cubicBezTo>
                      <a:cubicBezTo>
                        <a:pt x="498" y="812"/>
                        <a:pt x="497" y="823"/>
                        <a:pt x="464" y="831"/>
                      </a:cubicBezTo>
                      <a:cubicBezTo>
                        <a:pt x="460" y="855"/>
                        <a:pt x="454" y="876"/>
                        <a:pt x="476" y="891"/>
                      </a:cubicBezTo>
                      <a:cubicBezTo>
                        <a:pt x="485" y="919"/>
                        <a:pt x="476" y="912"/>
                        <a:pt x="496" y="919"/>
                      </a:cubicBezTo>
                      <a:cubicBezTo>
                        <a:pt x="503" y="975"/>
                        <a:pt x="497" y="933"/>
                        <a:pt x="520" y="967"/>
                      </a:cubicBezTo>
                      <a:cubicBezTo>
                        <a:pt x="508" y="1002"/>
                        <a:pt x="515" y="996"/>
                        <a:pt x="476" y="1003"/>
                      </a:cubicBezTo>
                      <a:cubicBezTo>
                        <a:pt x="458" y="997"/>
                        <a:pt x="466" y="987"/>
                        <a:pt x="448" y="979"/>
                      </a:cubicBezTo>
                      <a:cubicBezTo>
                        <a:pt x="428" y="970"/>
                        <a:pt x="408" y="970"/>
                        <a:pt x="388" y="963"/>
                      </a:cubicBezTo>
                      <a:cubicBezTo>
                        <a:pt x="382" y="945"/>
                        <a:pt x="374" y="944"/>
                        <a:pt x="356" y="939"/>
                      </a:cubicBezTo>
                      <a:cubicBezTo>
                        <a:pt x="297" y="959"/>
                        <a:pt x="367" y="952"/>
                        <a:pt x="232" y="947"/>
                      </a:cubicBezTo>
                      <a:cubicBezTo>
                        <a:pt x="209" y="932"/>
                        <a:pt x="207" y="900"/>
                        <a:pt x="232" y="883"/>
                      </a:cubicBezTo>
                      <a:cubicBezTo>
                        <a:pt x="229" y="879"/>
                        <a:pt x="225" y="876"/>
                        <a:pt x="224" y="871"/>
                      </a:cubicBezTo>
                      <a:cubicBezTo>
                        <a:pt x="223" y="866"/>
                        <a:pt x="230" y="860"/>
                        <a:pt x="228" y="855"/>
                      </a:cubicBezTo>
                      <a:cubicBezTo>
                        <a:pt x="226" y="850"/>
                        <a:pt x="186" y="848"/>
                        <a:pt x="180" y="847"/>
                      </a:cubicBezTo>
                      <a:cubicBezTo>
                        <a:pt x="172" y="844"/>
                        <a:pt x="165" y="835"/>
                        <a:pt x="156" y="835"/>
                      </a:cubicBezTo>
                      <a:cubicBezTo>
                        <a:pt x="138" y="835"/>
                        <a:pt x="111" y="850"/>
                        <a:pt x="92" y="855"/>
                      </a:cubicBezTo>
                      <a:cubicBezTo>
                        <a:pt x="86" y="872"/>
                        <a:pt x="87" y="877"/>
                        <a:pt x="104" y="883"/>
                      </a:cubicBezTo>
                      <a:cubicBezTo>
                        <a:pt x="109" y="897"/>
                        <a:pt x="113" y="930"/>
                        <a:pt x="100" y="939"/>
                      </a:cubicBezTo>
                      <a:cubicBezTo>
                        <a:pt x="93" y="944"/>
                        <a:pt x="76" y="947"/>
                        <a:pt x="76" y="947"/>
                      </a:cubicBezTo>
                      <a:cubicBezTo>
                        <a:pt x="81" y="963"/>
                        <a:pt x="88" y="966"/>
                        <a:pt x="104" y="971"/>
                      </a:cubicBezTo>
                      <a:cubicBezTo>
                        <a:pt x="94" y="1019"/>
                        <a:pt x="109" y="1009"/>
                        <a:pt x="72" y="1015"/>
                      </a:cubicBezTo>
                      <a:cubicBezTo>
                        <a:pt x="66" y="1049"/>
                        <a:pt x="68" y="1050"/>
                        <a:pt x="32" y="1055"/>
                      </a:cubicBezTo>
                      <a:cubicBezTo>
                        <a:pt x="31" y="1060"/>
                        <a:pt x="31" y="1067"/>
                        <a:pt x="28" y="1071"/>
                      </a:cubicBezTo>
                      <a:cubicBezTo>
                        <a:pt x="25" y="1074"/>
                        <a:pt x="19" y="1072"/>
                        <a:pt x="16" y="1075"/>
                      </a:cubicBezTo>
                      <a:cubicBezTo>
                        <a:pt x="12" y="1079"/>
                        <a:pt x="0" y="1101"/>
                        <a:pt x="0" y="1107"/>
                      </a:cubicBezTo>
                      <a:lnTo>
                        <a:pt x="8" y="35"/>
                      </a:lnTo>
                      <a:close/>
                    </a:path>
                  </a:pathLst>
                </a:custGeom>
                <a:solidFill>
                  <a:srgbClr val="6600CC"/>
                </a:solidFill>
                <a:ln w="12700" cap="sq">
                  <a:solidFill>
                    <a:schemeClr val="bg1"/>
                  </a:solidFill>
                  <a:round/>
                  <a:headEnd type="none" w="sm" len="sm"/>
                  <a:tailEnd type="none" w="sm" len="sm"/>
                </a:ln>
              </p:spPr>
              <p:txBody>
                <a:bodyPr/>
                <a:lstStyle/>
                <a:p>
                  <a:endParaRPr lang="vi-VN"/>
                </a:p>
              </p:txBody>
            </p:sp>
            <p:sp>
              <p:nvSpPr>
                <p:cNvPr id="68" name="Freeform 10"/>
                <p:cNvSpPr>
                  <a:spLocks/>
                </p:cNvSpPr>
                <p:nvPr/>
              </p:nvSpPr>
              <p:spPr bwMode="auto">
                <a:xfrm>
                  <a:off x="-9" y="3095"/>
                  <a:ext cx="453" cy="433"/>
                </a:xfrm>
                <a:custGeom>
                  <a:avLst/>
                  <a:gdLst>
                    <a:gd name="T0" fmla="*/ 13 w 453"/>
                    <a:gd name="T1" fmla="*/ 1 h 433"/>
                    <a:gd name="T2" fmla="*/ 73 w 453"/>
                    <a:gd name="T3" fmla="*/ 21 h 433"/>
                    <a:gd name="T4" fmla="*/ 81 w 453"/>
                    <a:gd name="T5" fmla="*/ 93 h 433"/>
                    <a:gd name="T6" fmla="*/ 85 w 453"/>
                    <a:gd name="T7" fmla="*/ 113 h 433"/>
                    <a:gd name="T8" fmla="*/ 125 w 453"/>
                    <a:gd name="T9" fmla="*/ 117 h 433"/>
                    <a:gd name="T10" fmla="*/ 145 w 453"/>
                    <a:gd name="T11" fmla="*/ 157 h 433"/>
                    <a:gd name="T12" fmla="*/ 161 w 453"/>
                    <a:gd name="T13" fmla="*/ 209 h 433"/>
                    <a:gd name="T14" fmla="*/ 233 w 453"/>
                    <a:gd name="T15" fmla="*/ 257 h 433"/>
                    <a:gd name="T16" fmla="*/ 329 w 453"/>
                    <a:gd name="T17" fmla="*/ 277 h 433"/>
                    <a:gd name="T18" fmla="*/ 421 w 453"/>
                    <a:gd name="T19" fmla="*/ 341 h 433"/>
                    <a:gd name="T20" fmla="*/ 453 w 453"/>
                    <a:gd name="T21" fmla="*/ 365 h 433"/>
                    <a:gd name="T22" fmla="*/ 429 w 453"/>
                    <a:gd name="T23" fmla="*/ 377 h 433"/>
                    <a:gd name="T24" fmla="*/ 425 w 453"/>
                    <a:gd name="T25" fmla="*/ 389 h 433"/>
                    <a:gd name="T26" fmla="*/ 401 w 453"/>
                    <a:gd name="T27" fmla="*/ 401 h 433"/>
                    <a:gd name="T28" fmla="*/ 357 w 453"/>
                    <a:gd name="T29" fmla="*/ 413 h 433"/>
                    <a:gd name="T30" fmla="*/ 333 w 453"/>
                    <a:gd name="T31" fmla="*/ 405 h 433"/>
                    <a:gd name="T32" fmla="*/ 309 w 453"/>
                    <a:gd name="T33" fmla="*/ 413 h 433"/>
                    <a:gd name="T34" fmla="*/ 301 w 453"/>
                    <a:gd name="T35" fmla="*/ 425 h 433"/>
                    <a:gd name="T36" fmla="*/ 277 w 453"/>
                    <a:gd name="T37" fmla="*/ 433 h 433"/>
                    <a:gd name="T38" fmla="*/ 253 w 453"/>
                    <a:gd name="T39" fmla="*/ 393 h 433"/>
                    <a:gd name="T40" fmla="*/ 221 w 453"/>
                    <a:gd name="T41" fmla="*/ 369 h 433"/>
                    <a:gd name="T42" fmla="*/ 197 w 453"/>
                    <a:gd name="T43" fmla="*/ 357 h 433"/>
                    <a:gd name="T44" fmla="*/ 189 w 453"/>
                    <a:gd name="T45" fmla="*/ 345 h 433"/>
                    <a:gd name="T46" fmla="*/ 89 w 453"/>
                    <a:gd name="T47" fmla="*/ 321 h 433"/>
                    <a:gd name="T48" fmla="*/ 61 w 453"/>
                    <a:gd name="T49" fmla="*/ 289 h 433"/>
                    <a:gd name="T50" fmla="*/ 25 w 453"/>
                    <a:gd name="T51" fmla="*/ 261 h 433"/>
                    <a:gd name="T52" fmla="*/ 1 w 453"/>
                    <a:gd name="T53" fmla="*/ 201 h 433"/>
                    <a:gd name="T54" fmla="*/ 5 w 453"/>
                    <a:gd name="T55" fmla="*/ 29 h 433"/>
                    <a:gd name="T56" fmla="*/ 13 w 453"/>
                    <a:gd name="T57" fmla="*/ 1 h 43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453"/>
                    <a:gd name="T88" fmla="*/ 0 h 433"/>
                    <a:gd name="T89" fmla="*/ 453 w 453"/>
                    <a:gd name="T90" fmla="*/ 433 h 43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453" h="433">
                      <a:moveTo>
                        <a:pt x="13" y="1"/>
                      </a:moveTo>
                      <a:cubicBezTo>
                        <a:pt x="36" y="7"/>
                        <a:pt x="59" y="0"/>
                        <a:pt x="73" y="21"/>
                      </a:cubicBezTo>
                      <a:cubicBezTo>
                        <a:pt x="76" y="45"/>
                        <a:pt x="78" y="69"/>
                        <a:pt x="81" y="93"/>
                      </a:cubicBezTo>
                      <a:cubicBezTo>
                        <a:pt x="82" y="100"/>
                        <a:pt x="79" y="110"/>
                        <a:pt x="85" y="113"/>
                      </a:cubicBezTo>
                      <a:cubicBezTo>
                        <a:pt x="97" y="119"/>
                        <a:pt x="112" y="116"/>
                        <a:pt x="125" y="117"/>
                      </a:cubicBezTo>
                      <a:cubicBezTo>
                        <a:pt x="131" y="135"/>
                        <a:pt x="129" y="146"/>
                        <a:pt x="145" y="157"/>
                      </a:cubicBezTo>
                      <a:cubicBezTo>
                        <a:pt x="149" y="168"/>
                        <a:pt x="154" y="197"/>
                        <a:pt x="161" y="209"/>
                      </a:cubicBezTo>
                      <a:cubicBezTo>
                        <a:pt x="175" y="234"/>
                        <a:pt x="211" y="242"/>
                        <a:pt x="233" y="257"/>
                      </a:cubicBezTo>
                      <a:cubicBezTo>
                        <a:pt x="254" y="288"/>
                        <a:pt x="291" y="275"/>
                        <a:pt x="329" y="277"/>
                      </a:cubicBezTo>
                      <a:cubicBezTo>
                        <a:pt x="364" y="289"/>
                        <a:pt x="386" y="329"/>
                        <a:pt x="421" y="341"/>
                      </a:cubicBezTo>
                      <a:cubicBezTo>
                        <a:pt x="431" y="355"/>
                        <a:pt x="439" y="356"/>
                        <a:pt x="453" y="365"/>
                      </a:cubicBezTo>
                      <a:cubicBezTo>
                        <a:pt x="446" y="370"/>
                        <a:pt x="435" y="371"/>
                        <a:pt x="429" y="377"/>
                      </a:cubicBezTo>
                      <a:cubicBezTo>
                        <a:pt x="426" y="380"/>
                        <a:pt x="428" y="386"/>
                        <a:pt x="425" y="389"/>
                      </a:cubicBezTo>
                      <a:cubicBezTo>
                        <a:pt x="419" y="396"/>
                        <a:pt x="409" y="398"/>
                        <a:pt x="401" y="401"/>
                      </a:cubicBezTo>
                      <a:cubicBezTo>
                        <a:pt x="388" y="420"/>
                        <a:pt x="381" y="419"/>
                        <a:pt x="357" y="413"/>
                      </a:cubicBezTo>
                      <a:cubicBezTo>
                        <a:pt x="349" y="411"/>
                        <a:pt x="333" y="405"/>
                        <a:pt x="333" y="405"/>
                      </a:cubicBezTo>
                      <a:cubicBezTo>
                        <a:pt x="325" y="408"/>
                        <a:pt x="314" y="406"/>
                        <a:pt x="309" y="413"/>
                      </a:cubicBezTo>
                      <a:cubicBezTo>
                        <a:pt x="306" y="417"/>
                        <a:pt x="305" y="422"/>
                        <a:pt x="301" y="425"/>
                      </a:cubicBezTo>
                      <a:cubicBezTo>
                        <a:pt x="294" y="429"/>
                        <a:pt x="277" y="433"/>
                        <a:pt x="277" y="433"/>
                      </a:cubicBezTo>
                      <a:cubicBezTo>
                        <a:pt x="246" y="425"/>
                        <a:pt x="248" y="432"/>
                        <a:pt x="253" y="393"/>
                      </a:cubicBezTo>
                      <a:cubicBezTo>
                        <a:pt x="247" y="375"/>
                        <a:pt x="239" y="374"/>
                        <a:pt x="221" y="369"/>
                      </a:cubicBezTo>
                      <a:cubicBezTo>
                        <a:pt x="214" y="364"/>
                        <a:pt x="204" y="363"/>
                        <a:pt x="197" y="357"/>
                      </a:cubicBezTo>
                      <a:cubicBezTo>
                        <a:pt x="193" y="354"/>
                        <a:pt x="193" y="348"/>
                        <a:pt x="189" y="345"/>
                      </a:cubicBezTo>
                      <a:cubicBezTo>
                        <a:pt x="163" y="329"/>
                        <a:pt x="118" y="325"/>
                        <a:pt x="89" y="321"/>
                      </a:cubicBezTo>
                      <a:cubicBezTo>
                        <a:pt x="69" y="308"/>
                        <a:pt x="80" y="317"/>
                        <a:pt x="61" y="289"/>
                      </a:cubicBezTo>
                      <a:cubicBezTo>
                        <a:pt x="55" y="280"/>
                        <a:pt x="35" y="268"/>
                        <a:pt x="25" y="261"/>
                      </a:cubicBezTo>
                      <a:cubicBezTo>
                        <a:pt x="18" y="240"/>
                        <a:pt x="8" y="221"/>
                        <a:pt x="1" y="201"/>
                      </a:cubicBezTo>
                      <a:cubicBezTo>
                        <a:pt x="2" y="144"/>
                        <a:pt x="3" y="86"/>
                        <a:pt x="5" y="29"/>
                      </a:cubicBezTo>
                      <a:cubicBezTo>
                        <a:pt x="6" y="0"/>
                        <a:pt x="0" y="1"/>
                        <a:pt x="13" y="1"/>
                      </a:cubicBezTo>
                      <a:close/>
                    </a:path>
                  </a:pathLst>
                </a:custGeom>
                <a:solidFill>
                  <a:srgbClr val="6600CC"/>
                </a:solidFill>
                <a:ln w="12700" cap="sq">
                  <a:solidFill>
                    <a:schemeClr val="bg1"/>
                  </a:solidFill>
                  <a:round/>
                  <a:headEnd type="none" w="sm" len="sm"/>
                  <a:tailEnd type="none" w="sm" len="sm"/>
                </a:ln>
              </p:spPr>
              <p:txBody>
                <a:bodyPr/>
                <a:lstStyle/>
                <a:p>
                  <a:endParaRPr lang="vi-VN"/>
                </a:p>
              </p:txBody>
            </p:sp>
          </p:grpSp>
          <p:sp>
            <p:nvSpPr>
              <p:cNvPr id="50" name="Freeform 11"/>
              <p:cNvSpPr>
                <a:spLocks/>
              </p:cNvSpPr>
              <p:nvPr/>
            </p:nvSpPr>
            <p:spPr bwMode="auto">
              <a:xfrm>
                <a:off x="107" y="3432"/>
                <a:ext cx="692" cy="589"/>
              </a:xfrm>
              <a:custGeom>
                <a:avLst/>
                <a:gdLst>
                  <a:gd name="T0" fmla="*/ 12 w 692"/>
                  <a:gd name="T1" fmla="*/ 3 h 589"/>
                  <a:gd name="T2" fmla="*/ 60 w 692"/>
                  <a:gd name="T3" fmla="*/ 11 h 589"/>
                  <a:gd name="T4" fmla="*/ 64 w 692"/>
                  <a:gd name="T5" fmla="*/ 23 h 589"/>
                  <a:gd name="T6" fmla="*/ 88 w 692"/>
                  <a:gd name="T7" fmla="*/ 39 h 589"/>
                  <a:gd name="T8" fmla="*/ 80 w 692"/>
                  <a:gd name="T9" fmla="*/ 27 h 589"/>
                  <a:gd name="T10" fmla="*/ 68 w 692"/>
                  <a:gd name="T11" fmla="*/ 19 h 589"/>
                  <a:gd name="T12" fmla="*/ 64 w 692"/>
                  <a:gd name="T13" fmla="*/ 7 h 589"/>
                  <a:gd name="T14" fmla="*/ 72 w 692"/>
                  <a:gd name="T15" fmla="*/ 19 h 589"/>
                  <a:gd name="T16" fmla="*/ 112 w 692"/>
                  <a:gd name="T17" fmla="*/ 27 h 589"/>
                  <a:gd name="T18" fmla="*/ 140 w 692"/>
                  <a:gd name="T19" fmla="*/ 55 h 589"/>
                  <a:gd name="T20" fmla="*/ 160 w 692"/>
                  <a:gd name="T21" fmla="*/ 103 h 589"/>
                  <a:gd name="T22" fmla="*/ 216 w 692"/>
                  <a:gd name="T23" fmla="*/ 79 h 589"/>
                  <a:gd name="T24" fmla="*/ 316 w 692"/>
                  <a:gd name="T25" fmla="*/ 71 h 589"/>
                  <a:gd name="T26" fmla="*/ 304 w 692"/>
                  <a:gd name="T27" fmla="*/ 75 h 589"/>
                  <a:gd name="T28" fmla="*/ 292 w 692"/>
                  <a:gd name="T29" fmla="*/ 71 h 589"/>
                  <a:gd name="T30" fmla="*/ 308 w 692"/>
                  <a:gd name="T31" fmla="*/ 67 h 589"/>
                  <a:gd name="T32" fmla="*/ 328 w 692"/>
                  <a:gd name="T33" fmla="*/ 43 h 589"/>
                  <a:gd name="T34" fmla="*/ 356 w 692"/>
                  <a:gd name="T35" fmla="*/ 47 h 589"/>
                  <a:gd name="T36" fmla="*/ 360 w 692"/>
                  <a:gd name="T37" fmla="*/ 59 h 589"/>
                  <a:gd name="T38" fmla="*/ 388 w 692"/>
                  <a:gd name="T39" fmla="*/ 71 h 589"/>
                  <a:gd name="T40" fmla="*/ 428 w 692"/>
                  <a:gd name="T41" fmla="*/ 95 h 589"/>
                  <a:gd name="T42" fmla="*/ 452 w 692"/>
                  <a:gd name="T43" fmla="*/ 111 h 589"/>
                  <a:gd name="T44" fmla="*/ 476 w 692"/>
                  <a:gd name="T45" fmla="*/ 119 h 589"/>
                  <a:gd name="T46" fmla="*/ 520 w 692"/>
                  <a:gd name="T47" fmla="*/ 159 h 589"/>
                  <a:gd name="T48" fmla="*/ 548 w 692"/>
                  <a:gd name="T49" fmla="*/ 203 h 589"/>
                  <a:gd name="T50" fmla="*/ 556 w 692"/>
                  <a:gd name="T51" fmla="*/ 227 h 589"/>
                  <a:gd name="T52" fmla="*/ 552 w 692"/>
                  <a:gd name="T53" fmla="*/ 307 h 589"/>
                  <a:gd name="T54" fmla="*/ 528 w 692"/>
                  <a:gd name="T55" fmla="*/ 315 h 589"/>
                  <a:gd name="T56" fmla="*/ 520 w 692"/>
                  <a:gd name="T57" fmla="*/ 327 h 589"/>
                  <a:gd name="T58" fmla="*/ 528 w 692"/>
                  <a:gd name="T59" fmla="*/ 355 h 589"/>
                  <a:gd name="T60" fmla="*/ 552 w 692"/>
                  <a:gd name="T61" fmla="*/ 375 h 589"/>
                  <a:gd name="T62" fmla="*/ 556 w 692"/>
                  <a:gd name="T63" fmla="*/ 439 h 589"/>
                  <a:gd name="T64" fmla="*/ 588 w 692"/>
                  <a:gd name="T65" fmla="*/ 443 h 589"/>
                  <a:gd name="T66" fmla="*/ 592 w 692"/>
                  <a:gd name="T67" fmla="*/ 455 h 589"/>
                  <a:gd name="T68" fmla="*/ 620 w 692"/>
                  <a:gd name="T69" fmla="*/ 503 h 589"/>
                  <a:gd name="T70" fmla="*/ 648 w 692"/>
                  <a:gd name="T71" fmla="*/ 535 h 589"/>
                  <a:gd name="T72" fmla="*/ 656 w 692"/>
                  <a:gd name="T73" fmla="*/ 547 h 589"/>
                  <a:gd name="T74" fmla="*/ 668 w 692"/>
                  <a:gd name="T75" fmla="*/ 551 h 589"/>
                  <a:gd name="T76" fmla="*/ 692 w 692"/>
                  <a:gd name="T77" fmla="*/ 579 h 589"/>
                  <a:gd name="T78" fmla="*/ 604 w 692"/>
                  <a:gd name="T79" fmla="*/ 551 h 589"/>
                  <a:gd name="T80" fmla="*/ 568 w 692"/>
                  <a:gd name="T81" fmla="*/ 571 h 589"/>
                  <a:gd name="T82" fmla="*/ 508 w 692"/>
                  <a:gd name="T83" fmla="*/ 563 h 589"/>
                  <a:gd name="T84" fmla="*/ 424 w 692"/>
                  <a:gd name="T85" fmla="*/ 531 h 589"/>
                  <a:gd name="T86" fmla="*/ 348 w 692"/>
                  <a:gd name="T87" fmla="*/ 499 h 589"/>
                  <a:gd name="T88" fmla="*/ 292 w 692"/>
                  <a:gd name="T89" fmla="*/ 479 h 589"/>
                  <a:gd name="T90" fmla="*/ 248 w 692"/>
                  <a:gd name="T91" fmla="*/ 451 h 589"/>
                  <a:gd name="T92" fmla="*/ 192 w 692"/>
                  <a:gd name="T93" fmla="*/ 419 h 589"/>
                  <a:gd name="T94" fmla="*/ 180 w 692"/>
                  <a:gd name="T95" fmla="*/ 383 h 589"/>
                  <a:gd name="T96" fmla="*/ 160 w 692"/>
                  <a:gd name="T97" fmla="*/ 359 h 589"/>
                  <a:gd name="T98" fmla="*/ 136 w 692"/>
                  <a:gd name="T99" fmla="*/ 343 h 589"/>
                  <a:gd name="T100" fmla="*/ 100 w 692"/>
                  <a:gd name="T101" fmla="*/ 307 h 589"/>
                  <a:gd name="T102" fmla="*/ 60 w 692"/>
                  <a:gd name="T103" fmla="*/ 251 h 589"/>
                  <a:gd name="T104" fmla="*/ 52 w 692"/>
                  <a:gd name="T105" fmla="*/ 183 h 589"/>
                  <a:gd name="T106" fmla="*/ 28 w 692"/>
                  <a:gd name="T107" fmla="*/ 151 h 589"/>
                  <a:gd name="T108" fmla="*/ 40 w 692"/>
                  <a:gd name="T109" fmla="*/ 147 h 589"/>
                  <a:gd name="T110" fmla="*/ 32 w 692"/>
                  <a:gd name="T111" fmla="*/ 123 h 589"/>
                  <a:gd name="T112" fmla="*/ 12 w 692"/>
                  <a:gd name="T113" fmla="*/ 51 h 589"/>
                  <a:gd name="T114" fmla="*/ 4 w 692"/>
                  <a:gd name="T115" fmla="*/ 7 h 589"/>
                  <a:gd name="T116" fmla="*/ 64 w 692"/>
                  <a:gd name="T117" fmla="*/ 11 h 58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92"/>
                  <a:gd name="T178" fmla="*/ 0 h 589"/>
                  <a:gd name="T179" fmla="*/ 692 w 692"/>
                  <a:gd name="T180" fmla="*/ 589 h 58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92" h="589">
                    <a:moveTo>
                      <a:pt x="12" y="3"/>
                    </a:moveTo>
                    <a:cubicBezTo>
                      <a:pt x="28" y="5"/>
                      <a:pt x="49" y="0"/>
                      <a:pt x="60" y="11"/>
                    </a:cubicBezTo>
                    <a:cubicBezTo>
                      <a:pt x="63" y="14"/>
                      <a:pt x="61" y="20"/>
                      <a:pt x="64" y="23"/>
                    </a:cubicBezTo>
                    <a:cubicBezTo>
                      <a:pt x="71" y="30"/>
                      <a:pt x="88" y="39"/>
                      <a:pt x="88" y="39"/>
                    </a:cubicBezTo>
                    <a:cubicBezTo>
                      <a:pt x="85" y="35"/>
                      <a:pt x="83" y="30"/>
                      <a:pt x="80" y="27"/>
                    </a:cubicBezTo>
                    <a:cubicBezTo>
                      <a:pt x="77" y="24"/>
                      <a:pt x="71" y="23"/>
                      <a:pt x="68" y="19"/>
                    </a:cubicBezTo>
                    <a:cubicBezTo>
                      <a:pt x="65" y="16"/>
                      <a:pt x="60" y="7"/>
                      <a:pt x="64" y="7"/>
                    </a:cubicBezTo>
                    <a:cubicBezTo>
                      <a:pt x="69" y="7"/>
                      <a:pt x="68" y="16"/>
                      <a:pt x="72" y="19"/>
                    </a:cubicBezTo>
                    <a:cubicBezTo>
                      <a:pt x="83" y="27"/>
                      <a:pt x="99" y="25"/>
                      <a:pt x="112" y="27"/>
                    </a:cubicBezTo>
                    <a:cubicBezTo>
                      <a:pt x="130" y="55"/>
                      <a:pt x="119" y="48"/>
                      <a:pt x="140" y="55"/>
                    </a:cubicBezTo>
                    <a:cubicBezTo>
                      <a:pt x="147" y="75"/>
                      <a:pt x="137" y="95"/>
                      <a:pt x="160" y="103"/>
                    </a:cubicBezTo>
                    <a:cubicBezTo>
                      <a:pt x="206" y="98"/>
                      <a:pt x="187" y="98"/>
                      <a:pt x="216" y="79"/>
                    </a:cubicBezTo>
                    <a:cubicBezTo>
                      <a:pt x="253" y="91"/>
                      <a:pt x="281" y="71"/>
                      <a:pt x="316" y="71"/>
                    </a:cubicBezTo>
                    <a:cubicBezTo>
                      <a:pt x="320" y="71"/>
                      <a:pt x="308" y="74"/>
                      <a:pt x="304" y="75"/>
                    </a:cubicBezTo>
                    <a:cubicBezTo>
                      <a:pt x="300" y="74"/>
                      <a:pt x="290" y="75"/>
                      <a:pt x="292" y="71"/>
                    </a:cubicBezTo>
                    <a:cubicBezTo>
                      <a:pt x="294" y="66"/>
                      <a:pt x="303" y="70"/>
                      <a:pt x="308" y="67"/>
                    </a:cubicBezTo>
                    <a:cubicBezTo>
                      <a:pt x="317" y="61"/>
                      <a:pt x="321" y="50"/>
                      <a:pt x="328" y="43"/>
                    </a:cubicBezTo>
                    <a:cubicBezTo>
                      <a:pt x="337" y="44"/>
                      <a:pt x="348" y="43"/>
                      <a:pt x="356" y="47"/>
                    </a:cubicBezTo>
                    <a:cubicBezTo>
                      <a:pt x="360" y="49"/>
                      <a:pt x="357" y="56"/>
                      <a:pt x="360" y="59"/>
                    </a:cubicBezTo>
                    <a:cubicBezTo>
                      <a:pt x="367" y="68"/>
                      <a:pt x="378" y="69"/>
                      <a:pt x="388" y="71"/>
                    </a:cubicBezTo>
                    <a:cubicBezTo>
                      <a:pt x="400" y="89"/>
                      <a:pt x="407" y="91"/>
                      <a:pt x="428" y="95"/>
                    </a:cubicBezTo>
                    <a:cubicBezTo>
                      <a:pt x="436" y="100"/>
                      <a:pt x="443" y="108"/>
                      <a:pt x="452" y="111"/>
                    </a:cubicBezTo>
                    <a:cubicBezTo>
                      <a:pt x="460" y="114"/>
                      <a:pt x="476" y="119"/>
                      <a:pt x="476" y="119"/>
                    </a:cubicBezTo>
                    <a:cubicBezTo>
                      <a:pt x="486" y="150"/>
                      <a:pt x="491" y="154"/>
                      <a:pt x="520" y="159"/>
                    </a:cubicBezTo>
                    <a:cubicBezTo>
                      <a:pt x="526" y="176"/>
                      <a:pt x="540" y="185"/>
                      <a:pt x="548" y="203"/>
                    </a:cubicBezTo>
                    <a:cubicBezTo>
                      <a:pt x="551" y="211"/>
                      <a:pt x="556" y="227"/>
                      <a:pt x="556" y="227"/>
                    </a:cubicBezTo>
                    <a:cubicBezTo>
                      <a:pt x="555" y="254"/>
                      <a:pt x="560" y="282"/>
                      <a:pt x="552" y="307"/>
                    </a:cubicBezTo>
                    <a:cubicBezTo>
                      <a:pt x="549" y="315"/>
                      <a:pt x="528" y="315"/>
                      <a:pt x="528" y="315"/>
                    </a:cubicBezTo>
                    <a:cubicBezTo>
                      <a:pt x="525" y="319"/>
                      <a:pt x="521" y="322"/>
                      <a:pt x="520" y="327"/>
                    </a:cubicBezTo>
                    <a:cubicBezTo>
                      <a:pt x="519" y="332"/>
                      <a:pt x="527" y="350"/>
                      <a:pt x="528" y="355"/>
                    </a:cubicBezTo>
                    <a:cubicBezTo>
                      <a:pt x="532" y="372"/>
                      <a:pt x="532" y="385"/>
                      <a:pt x="552" y="375"/>
                    </a:cubicBezTo>
                    <a:cubicBezTo>
                      <a:pt x="553" y="396"/>
                      <a:pt x="546" y="420"/>
                      <a:pt x="556" y="439"/>
                    </a:cubicBezTo>
                    <a:cubicBezTo>
                      <a:pt x="561" y="449"/>
                      <a:pt x="578" y="439"/>
                      <a:pt x="588" y="443"/>
                    </a:cubicBezTo>
                    <a:cubicBezTo>
                      <a:pt x="592" y="445"/>
                      <a:pt x="591" y="451"/>
                      <a:pt x="592" y="455"/>
                    </a:cubicBezTo>
                    <a:cubicBezTo>
                      <a:pt x="596" y="484"/>
                      <a:pt x="593" y="494"/>
                      <a:pt x="620" y="503"/>
                    </a:cubicBezTo>
                    <a:cubicBezTo>
                      <a:pt x="625" y="519"/>
                      <a:pt x="634" y="526"/>
                      <a:pt x="648" y="535"/>
                    </a:cubicBezTo>
                    <a:cubicBezTo>
                      <a:pt x="651" y="539"/>
                      <a:pt x="652" y="544"/>
                      <a:pt x="656" y="547"/>
                    </a:cubicBezTo>
                    <a:cubicBezTo>
                      <a:pt x="659" y="550"/>
                      <a:pt x="665" y="548"/>
                      <a:pt x="668" y="551"/>
                    </a:cubicBezTo>
                    <a:cubicBezTo>
                      <a:pt x="680" y="563"/>
                      <a:pt x="672" y="572"/>
                      <a:pt x="692" y="579"/>
                    </a:cubicBezTo>
                    <a:cubicBezTo>
                      <a:pt x="661" y="589"/>
                      <a:pt x="629" y="568"/>
                      <a:pt x="604" y="551"/>
                    </a:cubicBezTo>
                    <a:cubicBezTo>
                      <a:pt x="591" y="555"/>
                      <a:pt x="568" y="571"/>
                      <a:pt x="568" y="571"/>
                    </a:cubicBezTo>
                    <a:cubicBezTo>
                      <a:pt x="565" y="571"/>
                      <a:pt x="522" y="571"/>
                      <a:pt x="508" y="563"/>
                    </a:cubicBezTo>
                    <a:cubicBezTo>
                      <a:pt x="469" y="541"/>
                      <a:pt x="472" y="536"/>
                      <a:pt x="424" y="531"/>
                    </a:cubicBezTo>
                    <a:cubicBezTo>
                      <a:pt x="399" y="514"/>
                      <a:pt x="378" y="503"/>
                      <a:pt x="348" y="499"/>
                    </a:cubicBezTo>
                    <a:cubicBezTo>
                      <a:pt x="315" y="477"/>
                      <a:pt x="334" y="484"/>
                      <a:pt x="292" y="479"/>
                    </a:cubicBezTo>
                    <a:cubicBezTo>
                      <a:pt x="274" y="473"/>
                      <a:pt x="268" y="458"/>
                      <a:pt x="248" y="451"/>
                    </a:cubicBezTo>
                    <a:cubicBezTo>
                      <a:pt x="230" y="433"/>
                      <a:pt x="216" y="424"/>
                      <a:pt x="192" y="419"/>
                    </a:cubicBezTo>
                    <a:cubicBezTo>
                      <a:pt x="197" y="399"/>
                      <a:pt x="197" y="395"/>
                      <a:pt x="180" y="383"/>
                    </a:cubicBezTo>
                    <a:cubicBezTo>
                      <a:pt x="173" y="372"/>
                      <a:pt x="171" y="367"/>
                      <a:pt x="160" y="359"/>
                    </a:cubicBezTo>
                    <a:cubicBezTo>
                      <a:pt x="152" y="353"/>
                      <a:pt x="136" y="343"/>
                      <a:pt x="136" y="343"/>
                    </a:cubicBezTo>
                    <a:cubicBezTo>
                      <a:pt x="132" y="331"/>
                      <a:pt x="112" y="315"/>
                      <a:pt x="100" y="307"/>
                    </a:cubicBezTo>
                    <a:cubicBezTo>
                      <a:pt x="87" y="288"/>
                      <a:pt x="79" y="264"/>
                      <a:pt x="60" y="251"/>
                    </a:cubicBezTo>
                    <a:cubicBezTo>
                      <a:pt x="63" y="229"/>
                      <a:pt x="79" y="192"/>
                      <a:pt x="52" y="183"/>
                    </a:cubicBezTo>
                    <a:cubicBezTo>
                      <a:pt x="43" y="170"/>
                      <a:pt x="33" y="166"/>
                      <a:pt x="28" y="151"/>
                    </a:cubicBezTo>
                    <a:cubicBezTo>
                      <a:pt x="32" y="150"/>
                      <a:pt x="39" y="151"/>
                      <a:pt x="40" y="147"/>
                    </a:cubicBezTo>
                    <a:cubicBezTo>
                      <a:pt x="41" y="139"/>
                      <a:pt x="32" y="123"/>
                      <a:pt x="32" y="123"/>
                    </a:cubicBezTo>
                    <a:cubicBezTo>
                      <a:pt x="29" y="89"/>
                      <a:pt x="38" y="68"/>
                      <a:pt x="12" y="51"/>
                    </a:cubicBezTo>
                    <a:cubicBezTo>
                      <a:pt x="0" y="33"/>
                      <a:pt x="0" y="29"/>
                      <a:pt x="4" y="7"/>
                    </a:cubicBezTo>
                    <a:cubicBezTo>
                      <a:pt x="24" y="8"/>
                      <a:pt x="64" y="11"/>
                      <a:pt x="64" y="11"/>
                    </a:cubicBezTo>
                  </a:path>
                </a:pathLst>
              </a:custGeom>
              <a:solidFill>
                <a:srgbClr val="FF00FF"/>
              </a:solidFill>
              <a:ln w="12700" cap="sq">
                <a:solidFill>
                  <a:schemeClr val="bg1"/>
                </a:solidFill>
                <a:round/>
                <a:headEnd type="none" w="sm" len="sm"/>
                <a:tailEnd type="none" w="sm" len="sm"/>
              </a:ln>
            </p:spPr>
            <p:txBody>
              <a:bodyPr/>
              <a:lstStyle/>
              <a:p>
                <a:endParaRPr lang="vi-VN"/>
              </a:p>
            </p:txBody>
          </p:sp>
          <p:sp>
            <p:nvSpPr>
              <p:cNvPr id="51" name="Freeform 12"/>
              <p:cNvSpPr>
                <a:spLocks/>
              </p:cNvSpPr>
              <p:nvPr/>
            </p:nvSpPr>
            <p:spPr bwMode="auto">
              <a:xfrm>
                <a:off x="575" y="3995"/>
                <a:ext cx="294" cy="148"/>
              </a:xfrm>
              <a:custGeom>
                <a:avLst/>
                <a:gdLst>
                  <a:gd name="T0" fmla="*/ 16 w 294"/>
                  <a:gd name="T1" fmla="*/ 44 h 148"/>
                  <a:gd name="T2" fmla="*/ 40 w 294"/>
                  <a:gd name="T3" fmla="*/ 12 h 148"/>
                  <a:gd name="T4" fmla="*/ 80 w 294"/>
                  <a:gd name="T5" fmla="*/ 16 h 148"/>
                  <a:gd name="T6" fmla="*/ 84 w 294"/>
                  <a:gd name="T7" fmla="*/ 28 h 148"/>
                  <a:gd name="T8" fmla="*/ 104 w 294"/>
                  <a:gd name="T9" fmla="*/ 24 h 148"/>
                  <a:gd name="T10" fmla="*/ 136 w 294"/>
                  <a:gd name="T11" fmla="*/ 0 h 148"/>
                  <a:gd name="T12" fmla="*/ 132 w 294"/>
                  <a:gd name="T13" fmla="*/ 40 h 148"/>
                  <a:gd name="T14" fmla="*/ 228 w 294"/>
                  <a:gd name="T15" fmla="*/ 36 h 148"/>
                  <a:gd name="T16" fmla="*/ 248 w 294"/>
                  <a:gd name="T17" fmla="*/ 52 h 148"/>
                  <a:gd name="T18" fmla="*/ 284 w 294"/>
                  <a:gd name="T19" fmla="*/ 72 h 148"/>
                  <a:gd name="T20" fmla="*/ 288 w 294"/>
                  <a:gd name="T21" fmla="*/ 140 h 148"/>
                  <a:gd name="T22" fmla="*/ 240 w 294"/>
                  <a:gd name="T23" fmla="*/ 104 h 148"/>
                  <a:gd name="T24" fmla="*/ 220 w 294"/>
                  <a:gd name="T25" fmla="*/ 148 h 148"/>
                  <a:gd name="T26" fmla="*/ 172 w 294"/>
                  <a:gd name="T27" fmla="*/ 132 h 148"/>
                  <a:gd name="T28" fmla="*/ 132 w 294"/>
                  <a:gd name="T29" fmla="*/ 92 h 148"/>
                  <a:gd name="T30" fmla="*/ 84 w 294"/>
                  <a:gd name="T31" fmla="*/ 112 h 148"/>
                  <a:gd name="T32" fmla="*/ 36 w 294"/>
                  <a:gd name="T33" fmla="*/ 100 h 148"/>
                  <a:gd name="T34" fmla="*/ 40 w 294"/>
                  <a:gd name="T35" fmla="*/ 84 h 148"/>
                  <a:gd name="T36" fmla="*/ 52 w 294"/>
                  <a:gd name="T37" fmla="*/ 72 h 148"/>
                  <a:gd name="T38" fmla="*/ 40 w 294"/>
                  <a:gd name="T39" fmla="*/ 64 h 148"/>
                  <a:gd name="T40" fmla="*/ 0 w 294"/>
                  <a:gd name="T41" fmla="*/ 60 h 148"/>
                  <a:gd name="T42" fmla="*/ 16 w 294"/>
                  <a:gd name="T43" fmla="*/ 44 h 14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94"/>
                  <a:gd name="T67" fmla="*/ 0 h 148"/>
                  <a:gd name="T68" fmla="*/ 294 w 294"/>
                  <a:gd name="T69" fmla="*/ 148 h 14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94" h="148">
                    <a:moveTo>
                      <a:pt x="16" y="44"/>
                    </a:moveTo>
                    <a:cubicBezTo>
                      <a:pt x="26" y="29"/>
                      <a:pt x="22" y="18"/>
                      <a:pt x="40" y="12"/>
                    </a:cubicBezTo>
                    <a:cubicBezTo>
                      <a:pt x="53" y="13"/>
                      <a:pt x="67" y="11"/>
                      <a:pt x="80" y="16"/>
                    </a:cubicBezTo>
                    <a:cubicBezTo>
                      <a:pt x="84" y="17"/>
                      <a:pt x="80" y="27"/>
                      <a:pt x="84" y="28"/>
                    </a:cubicBezTo>
                    <a:cubicBezTo>
                      <a:pt x="90" y="30"/>
                      <a:pt x="97" y="25"/>
                      <a:pt x="104" y="24"/>
                    </a:cubicBezTo>
                    <a:cubicBezTo>
                      <a:pt x="110" y="6"/>
                      <a:pt x="118" y="5"/>
                      <a:pt x="136" y="0"/>
                    </a:cubicBezTo>
                    <a:cubicBezTo>
                      <a:pt x="147" y="17"/>
                      <a:pt x="156" y="32"/>
                      <a:pt x="132" y="40"/>
                    </a:cubicBezTo>
                    <a:cubicBezTo>
                      <a:pt x="152" y="53"/>
                      <a:pt x="208" y="38"/>
                      <a:pt x="228" y="36"/>
                    </a:cubicBezTo>
                    <a:cubicBezTo>
                      <a:pt x="251" y="44"/>
                      <a:pt x="230" y="34"/>
                      <a:pt x="248" y="52"/>
                    </a:cubicBezTo>
                    <a:cubicBezTo>
                      <a:pt x="258" y="62"/>
                      <a:pt x="273" y="65"/>
                      <a:pt x="284" y="72"/>
                    </a:cubicBezTo>
                    <a:cubicBezTo>
                      <a:pt x="292" y="95"/>
                      <a:pt x="294" y="117"/>
                      <a:pt x="288" y="140"/>
                    </a:cubicBezTo>
                    <a:cubicBezTo>
                      <a:pt x="264" y="116"/>
                      <a:pt x="264" y="120"/>
                      <a:pt x="240" y="104"/>
                    </a:cubicBezTo>
                    <a:cubicBezTo>
                      <a:pt x="219" y="111"/>
                      <a:pt x="223" y="126"/>
                      <a:pt x="220" y="148"/>
                    </a:cubicBezTo>
                    <a:cubicBezTo>
                      <a:pt x="203" y="142"/>
                      <a:pt x="187" y="142"/>
                      <a:pt x="172" y="132"/>
                    </a:cubicBezTo>
                    <a:cubicBezTo>
                      <a:pt x="162" y="117"/>
                      <a:pt x="147" y="102"/>
                      <a:pt x="132" y="92"/>
                    </a:cubicBezTo>
                    <a:cubicBezTo>
                      <a:pt x="114" y="98"/>
                      <a:pt x="101" y="106"/>
                      <a:pt x="84" y="112"/>
                    </a:cubicBezTo>
                    <a:cubicBezTo>
                      <a:pt x="68" y="107"/>
                      <a:pt x="52" y="105"/>
                      <a:pt x="36" y="100"/>
                    </a:cubicBezTo>
                    <a:cubicBezTo>
                      <a:pt x="37" y="95"/>
                      <a:pt x="37" y="89"/>
                      <a:pt x="40" y="84"/>
                    </a:cubicBezTo>
                    <a:cubicBezTo>
                      <a:pt x="43" y="79"/>
                      <a:pt x="52" y="78"/>
                      <a:pt x="52" y="72"/>
                    </a:cubicBezTo>
                    <a:cubicBezTo>
                      <a:pt x="52" y="67"/>
                      <a:pt x="45" y="65"/>
                      <a:pt x="40" y="64"/>
                    </a:cubicBezTo>
                    <a:cubicBezTo>
                      <a:pt x="27" y="61"/>
                      <a:pt x="13" y="61"/>
                      <a:pt x="0" y="60"/>
                    </a:cubicBezTo>
                    <a:cubicBezTo>
                      <a:pt x="14" y="50"/>
                      <a:pt x="10" y="56"/>
                      <a:pt x="16" y="44"/>
                    </a:cubicBezTo>
                    <a:close/>
                  </a:path>
                </a:pathLst>
              </a:custGeom>
              <a:solidFill>
                <a:srgbClr val="0000FF"/>
              </a:solidFill>
              <a:ln w="12700" cap="sq">
                <a:solidFill>
                  <a:schemeClr val="bg1"/>
                </a:solidFill>
                <a:round/>
                <a:headEnd type="none" w="sm" len="sm"/>
                <a:tailEnd type="none" w="sm" len="sm"/>
              </a:ln>
            </p:spPr>
            <p:txBody>
              <a:bodyPr/>
              <a:lstStyle/>
              <a:p>
                <a:endParaRPr lang="vi-VN"/>
              </a:p>
            </p:txBody>
          </p:sp>
          <p:sp>
            <p:nvSpPr>
              <p:cNvPr id="52" name="Freeform 13"/>
              <p:cNvSpPr>
                <a:spLocks/>
              </p:cNvSpPr>
              <p:nvPr/>
            </p:nvSpPr>
            <p:spPr bwMode="auto">
              <a:xfrm>
                <a:off x="-20" y="3803"/>
                <a:ext cx="788" cy="524"/>
              </a:xfrm>
              <a:custGeom>
                <a:avLst/>
                <a:gdLst>
                  <a:gd name="T0" fmla="*/ 27 w 788"/>
                  <a:gd name="T1" fmla="*/ 0 h 524"/>
                  <a:gd name="T2" fmla="*/ 91 w 788"/>
                  <a:gd name="T3" fmla="*/ 12 h 524"/>
                  <a:gd name="T4" fmla="*/ 131 w 788"/>
                  <a:gd name="T5" fmla="*/ 76 h 524"/>
                  <a:gd name="T6" fmla="*/ 167 w 788"/>
                  <a:gd name="T7" fmla="*/ 100 h 524"/>
                  <a:gd name="T8" fmla="*/ 199 w 788"/>
                  <a:gd name="T9" fmla="*/ 112 h 524"/>
                  <a:gd name="T10" fmla="*/ 255 w 788"/>
                  <a:gd name="T11" fmla="*/ 124 h 524"/>
                  <a:gd name="T12" fmla="*/ 263 w 788"/>
                  <a:gd name="T13" fmla="*/ 100 h 524"/>
                  <a:gd name="T14" fmla="*/ 287 w 788"/>
                  <a:gd name="T15" fmla="*/ 108 h 524"/>
                  <a:gd name="T16" fmla="*/ 299 w 788"/>
                  <a:gd name="T17" fmla="*/ 112 h 524"/>
                  <a:gd name="T18" fmla="*/ 383 w 788"/>
                  <a:gd name="T19" fmla="*/ 140 h 524"/>
                  <a:gd name="T20" fmla="*/ 403 w 788"/>
                  <a:gd name="T21" fmla="*/ 196 h 524"/>
                  <a:gd name="T22" fmla="*/ 427 w 788"/>
                  <a:gd name="T23" fmla="*/ 200 h 524"/>
                  <a:gd name="T24" fmla="*/ 467 w 788"/>
                  <a:gd name="T25" fmla="*/ 228 h 524"/>
                  <a:gd name="T26" fmla="*/ 559 w 788"/>
                  <a:gd name="T27" fmla="*/ 260 h 524"/>
                  <a:gd name="T28" fmla="*/ 559 w 788"/>
                  <a:gd name="T29" fmla="*/ 276 h 524"/>
                  <a:gd name="T30" fmla="*/ 559 w 788"/>
                  <a:gd name="T31" fmla="*/ 280 h 524"/>
                  <a:gd name="T32" fmla="*/ 555 w 788"/>
                  <a:gd name="T33" fmla="*/ 292 h 524"/>
                  <a:gd name="T34" fmla="*/ 607 w 788"/>
                  <a:gd name="T35" fmla="*/ 312 h 524"/>
                  <a:gd name="T36" fmla="*/ 531 w 788"/>
                  <a:gd name="T37" fmla="*/ 340 h 524"/>
                  <a:gd name="T38" fmla="*/ 519 w 788"/>
                  <a:gd name="T39" fmla="*/ 344 h 524"/>
                  <a:gd name="T40" fmla="*/ 531 w 788"/>
                  <a:gd name="T41" fmla="*/ 348 h 524"/>
                  <a:gd name="T42" fmla="*/ 615 w 788"/>
                  <a:gd name="T43" fmla="*/ 336 h 524"/>
                  <a:gd name="T44" fmla="*/ 643 w 788"/>
                  <a:gd name="T45" fmla="*/ 312 h 524"/>
                  <a:gd name="T46" fmla="*/ 683 w 788"/>
                  <a:gd name="T47" fmla="*/ 316 h 524"/>
                  <a:gd name="T48" fmla="*/ 687 w 788"/>
                  <a:gd name="T49" fmla="*/ 328 h 524"/>
                  <a:gd name="T50" fmla="*/ 711 w 788"/>
                  <a:gd name="T51" fmla="*/ 336 h 524"/>
                  <a:gd name="T52" fmla="*/ 687 w 788"/>
                  <a:gd name="T53" fmla="*/ 384 h 524"/>
                  <a:gd name="T54" fmla="*/ 691 w 788"/>
                  <a:gd name="T55" fmla="*/ 404 h 524"/>
                  <a:gd name="T56" fmla="*/ 699 w 788"/>
                  <a:gd name="T57" fmla="*/ 416 h 524"/>
                  <a:gd name="T58" fmla="*/ 655 w 788"/>
                  <a:gd name="T59" fmla="*/ 444 h 524"/>
                  <a:gd name="T60" fmla="*/ 659 w 788"/>
                  <a:gd name="T61" fmla="*/ 460 h 524"/>
                  <a:gd name="T62" fmla="*/ 775 w 788"/>
                  <a:gd name="T63" fmla="*/ 476 h 524"/>
                  <a:gd name="T64" fmla="*/ 787 w 788"/>
                  <a:gd name="T65" fmla="*/ 500 h 524"/>
                  <a:gd name="T66" fmla="*/ 779 w 788"/>
                  <a:gd name="T67" fmla="*/ 524 h 524"/>
                  <a:gd name="T68" fmla="*/ 181 w 788"/>
                  <a:gd name="T69" fmla="*/ 492 h 524"/>
                  <a:gd name="T70" fmla="*/ 45 w 788"/>
                  <a:gd name="T71" fmla="*/ 356 h 524"/>
                  <a:gd name="T72" fmla="*/ 0 w 788"/>
                  <a:gd name="T73" fmla="*/ 356 h 524"/>
                  <a:gd name="T74" fmla="*/ 45 w 788"/>
                  <a:gd name="T75" fmla="*/ 356 h 524"/>
                  <a:gd name="T76" fmla="*/ 23 w 788"/>
                  <a:gd name="T77" fmla="*/ 352 h 524"/>
                  <a:gd name="T78" fmla="*/ 27 w 788"/>
                  <a:gd name="T79" fmla="*/ 0 h 52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788"/>
                  <a:gd name="T121" fmla="*/ 0 h 524"/>
                  <a:gd name="T122" fmla="*/ 788 w 788"/>
                  <a:gd name="T123" fmla="*/ 524 h 52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788" h="524">
                    <a:moveTo>
                      <a:pt x="27" y="0"/>
                    </a:moveTo>
                    <a:cubicBezTo>
                      <a:pt x="48" y="7"/>
                      <a:pt x="70" y="5"/>
                      <a:pt x="91" y="12"/>
                    </a:cubicBezTo>
                    <a:cubicBezTo>
                      <a:pt x="99" y="36"/>
                      <a:pt x="104" y="67"/>
                      <a:pt x="131" y="76"/>
                    </a:cubicBezTo>
                    <a:cubicBezTo>
                      <a:pt x="157" y="67"/>
                      <a:pt x="159" y="75"/>
                      <a:pt x="167" y="100"/>
                    </a:cubicBezTo>
                    <a:cubicBezTo>
                      <a:pt x="170" y="109"/>
                      <a:pt x="195" y="111"/>
                      <a:pt x="199" y="112"/>
                    </a:cubicBezTo>
                    <a:cubicBezTo>
                      <a:pt x="208" y="138"/>
                      <a:pt x="229" y="127"/>
                      <a:pt x="255" y="124"/>
                    </a:cubicBezTo>
                    <a:cubicBezTo>
                      <a:pt x="258" y="116"/>
                      <a:pt x="255" y="97"/>
                      <a:pt x="263" y="100"/>
                    </a:cubicBezTo>
                    <a:cubicBezTo>
                      <a:pt x="271" y="103"/>
                      <a:pt x="279" y="105"/>
                      <a:pt x="287" y="108"/>
                    </a:cubicBezTo>
                    <a:cubicBezTo>
                      <a:pt x="291" y="109"/>
                      <a:pt x="299" y="112"/>
                      <a:pt x="299" y="112"/>
                    </a:cubicBezTo>
                    <a:cubicBezTo>
                      <a:pt x="328" y="155"/>
                      <a:pt x="305" y="135"/>
                      <a:pt x="383" y="140"/>
                    </a:cubicBezTo>
                    <a:cubicBezTo>
                      <a:pt x="414" y="150"/>
                      <a:pt x="385" y="168"/>
                      <a:pt x="403" y="196"/>
                    </a:cubicBezTo>
                    <a:cubicBezTo>
                      <a:pt x="407" y="203"/>
                      <a:pt x="419" y="199"/>
                      <a:pt x="427" y="200"/>
                    </a:cubicBezTo>
                    <a:cubicBezTo>
                      <a:pt x="447" y="231"/>
                      <a:pt x="434" y="222"/>
                      <a:pt x="467" y="228"/>
                    </a:cubicBezTo>
                    <a:cubicBezTo>
                      <a:pt x="480" y="268"/>
                      <a:pt x="526" y="258"/>
                      <a:pt x="559" y="260"/>
                    </a:cubicBezTo>
                    <a:cubicBezTo>
                      <a:pt x="586" y="269"/>
                      <a:pt x="559" y="260"/>
                      <a:pt x="559" y="276"/>
                    </a:cubicBezTo>
                    <a:cubicBezTo>
                      <a:pt x="524" y="250"/>
                      <a:pt x="556" y="273"/>
                      <a:pt x="559" y="280"/>
                    </a:cubicBezTo>
                    <a:cubicBezTo>
                      <a:pt x="561" y="284"/>
                      <a:pt x="556" y="288"/>
                      <a:pt x="555" y="292"/>
                    </a:cubicBezTo>
                    <a:cubicBezTo>
                      <a:pt x="576" y="299"/>
                      <a:pt x="599" y="288"/>
                      <a:pt x="607" y="312"/>
                    </a:cubicBezTo>
                    <a:cubicBezTo>
                      <a:pt x="597" y="343"/>
                      <a:pt x="558" y="338"/>
                      <a:pt x="531" y="340"/>
                    </a:cubicBezTo>
                    <a:cubicBezTo>
                      <a:pt x="527" y="341"/>
                      <a:pt x="519" y="340"/>
                      <a:pt x="519" y="344"/>
                    </a:cubicBezTo>
                    <a:cubicBezTo>
                      <a:pt x="519" y="348"/>
                      <a:pt x="527" y="348"/>
                      <a:pt x="531" y="348"/>
                    </a:cubicBezTo>
                    <a:cubicBezTo>
                      <a:pt x="559" y="346"/>
                      <a:pt x="587" y="339"/>
                      <a:pt x="615" y="336"/>
                    </a:cubicBezTo>
                    <a:cubicBezTo>
                      <a:pt x="632" y="330"/>
                      <a:pt x="628" y="322"/>
                      <a:pt x="643" y="312"/>
                    </a:cubicBezTo>
                    <a:cubicBezTo>
                      <a:pt x="656" y="313"/>
                      <a:pt x="670" y="311"/>
                      <a:pt x="683" y="316"/>
                    </a:cubicBezTo>
                    <a:cubicBezTo>
                      <a:pt x="687" y="317"/>
                      <a:pt x="684" y="326"/>
                      <a:pt x="687" y="328"/>
                    </a:cubicBezTo>
                    <a:cubicBezTo>
                      <a:pt x="694" y="333"/>
                      <a:pt x="711" y="336"/>
                      <a:pt x="711" y="336"/>
                    </a:cubicBezTo>
                    <a:cubicBezTo>
                      <a:pt x="723" y="372"/>
                      <a:pt x="722" y="378"/>
                      <a:pt x="687" y="384"/>
                    </a:cubicBezTo>
                    <a:cubicBezTo>
                      <a:pt x="688" y="391"/>
                      <a:pt x="689" y="398"/>
                      <a:pt x="691" y="404"/>
                    </a:cubicBezTo>
                    <a:cubicBezTo>
                      <a:pt x="693" y="409"/>
                      <a:pt x="698" y="411"/>
                      <a:pt x="699" y="416"/>
                    </a:cubicBezTo>
                    <a:cubicBezTo>
                      <a:pt x="702" y="437"/>
                      <a:pt x="667" y="440"/>
                      <a:pt x="655" y="444"/>
                    </a:cubicBezTo>
                    <a:cubicBezTo>
                      <a:pt x="656" y="449"/>
                      <a:pt x="654" y="458"/>
                      <a:pt x="659" y="460"/>
                    </a:cubicBezTo>
                    <a:cubicBezTo>
                      <a:pt x="675" y="467"/>
                      <a:pt x="755" y="474"/>
                      <a:pt x="775" y="476"/>
                    </a:cubicBezTo>
                    <a:cubicBezTo>
                      <a:pt x="778" y="481"/>
                      <a:pt x="788" y="493"/>
                      <a:pt x="787" y="500"/>
                    </a:cubicBezTo>
                    <a:cubicBezTo>
                      <a:pt x="786" y="508"/>
                      <a:pt x="779" y="524"/>
                      <a:pt x="779" y="524"/>
                    </a:cubicBezTo>
                    <a:lnTo>
                      <a:pt x="181" y="492"/>
                    </a:lnTo>
                    <a:lnTo>
                      <a:pt x="45" y="356"/>
                    </a:lnTo>
                    <a:lnTo>
                      <a:pt x="0" y="356"/>
                    </a:lnTo>
                    <a:lnTo>
                      <a:pt x="45" y="356"/>
                    </a:lnTo>
                    <a:cubicBezTo>
                      <a:pt x="38" y="355"/>
                      <a:pt x="23" y="352"/>
                      <a:pt x="23" y="352"/>
                    </a:cubicBezTo>
                    <a:lnTo>
                      <a:pt x="27" y="0"/>
                    </a:lnTo>
                    <a:close/>
                  </a:path>
                </a:pathLst>
              </a:custGeom>
              <a:solidFill>
                <a:srgbClr val="003300"/>
              </a:solidFill>
              <a:ln w="12700" cap="sq">
                <a:solidFill>
                  <a:schemeClr val="bg1"/>
                </a:solidFill>
                <a:round/>
                <a:headEnd type="none" w="sm" len="sm"/>
                <a:tailEnd type="none" w="sm" len="sm"/>
              </a:ln>
            </p:spPr>
            <p:txBody>
              <a:bodyPr/>
              <a:lstStyle/>
              <a:p>
                <a:endParaRPr lang="vi-VN"/>
              </a:p>
            </p:txBody>
          </p:sp>
          <p:sp>
            <p:nvSpPr>
              <p:cNvPr id="53" name="Freeform 14"/>
              <p:cNvSpPr>
                <a:spLocks/>
              </p:cNvSpPr>
              <p:nvPr/>
            </p:nvSpPr>
            <p:spPr bwMode="auto">
              <a:xfrm>
                <a:off x="1477" y="3660"/>
                <a:ext cx="1724" cy="680"/>
              </a:xfrm>
              <a:custGeom>
                <a:avLst/>
                <a:gdLst>
                  <a:gd name="T0" fmla="*/ 1634 w 1678"/>
                  <a:gd name="T1" fmla="*/ 8938 h 658"/>
                  <a:gd name="T2" fmla="*/ 1312 w 1678"/>
                  <a:gd name="T3" fmla="*/ 7353 h 658"/>
                  <a:gd name="T4" fmla="*/ 487 w 1678"/>
                  <a:gd name="T5" fmla="*/ 7034 h 658"/>
                  <a:gd name="T6" fmla="*/ 276 w 1678"/>
                  <a:gd name="T7" fmla="*/ 6586 h 658"/>
                  <a:gd name="T8" fmla="*/ 241 w 1678"/>
                  <a:gd name="T9" fmla="*/ 5866 h 658"/>
                  <a:gd name="T10" fmla="*/ 749 w 1678"/>
                  <a:gd name="T11" fmla="*/ 4410 h 658"/>
                  <a:gd name="T12" fmla="*/ 1473 w 1678"/>
                  <a:gd name="T13" fmla="*/ 4521 h 658"/>
                  <a:gd name="T14" fmla="*/ 1982 w 1678"/>
                  <a:gd name="T15" fmla="*/ 5156 h 658"/>
                  <a:gd name="T16" fmla="*/ 3567 w 1678"/>
                  <a:gd name="T17" fmla="*/ 5676 h 658"/>
                  <a:gd name="T18" fmla="*/ 4111 w 1678"/>
                  <a:gd name="T19" fmla="*/ 5551 h 658"/>
                  <a:gd name="T20" fmla="*/ 5067 w 1678"/>
                  <a:gd name="T21" fmla="*/ 5244 h 658"/>
                  <a:gd name="T22" fmla="*/ 7526 w 1678"/>
                  <a:gd name="T23" fmla="*/ 5128 h 658"/>
                  <a:gd name="T24" fmla="*/ 9009 w 1678"/>
                  <a:gd name="T25" fmla="*/ 4295 h 658"/>
                  <a:gd name="T26" fmla="*/ 9511 w 1678"/>
                  <a:gd name="T27" fmla="*/ 2749 h 658"/>
                  <a:gd name="T28" fmla="*/ 10309 w 1678"/>
                  <a:gd name="T29" fmla="*/ 567 h 658"/>
                  <a:gd name="T30" fmla="*/ 12845 w 1678"/>
                  <a:gd name="T31" fmla="*/ 5 h 658"/>
                  <a:gd name="T32" fmla="*/ 13433 w 1678"/>
                  <a:gd name="T33" fmla="*/ 669 h 658"/>
                  <a:gd name="T34" fmla="*/ 12976 w 1678"/>
                  <a:gd name="T35" fmla="*/ 1212 h 658"/>
                  <a:gd name="T36" fmla="*/ 12581 w 1678"/>
                  <a:gd name="T37" fmla="*/ 1338 h 658"/>
                  <a:gd name="T38" fmla="*/ 12760 w 1678"/>
                  <a:gd name="T39" fmla="*/ 1915 h 658"/>
                  <a:gd name="T40" fmla="*/ 13832 w 1678"/>
                  <a:gd name="T41" fmla="*/ 2672 h 658"/>
                  <a:gd name="T42" fmla="*/ 14101 w 1678"/>
                  <a:gd name="T43" fmla="*/ 3576 h 658"/>
                  <a:gd name="T44" fmla="*/ 13519 w 1678"/>
                  <a:gd name="T45" fmla="*/ 3830 h 658"/>
                  <a:gd name="T46" fmla="*/ 13832 w 1678"/>
                  <a:gd name="T47" fmla="*/ 4216 h 658"/>
                  <a:gd name="T48" fmla="*/ 13976 w 1678"/>
                  <a:gd name="T49" fmla="*/ 4156 h 658"/>
                  <a:gd name="T50" fmla="*/ 14464 w 1678"/>
                  <a:gd name="T51" fmla="*/ 4453 h 658"/>
                  <a:gd name="T52" fmla="*/ 15412 w 1678"/>
                  <a:gd name="T53" fmla="*/ 5676 h 658"/>
                  <a:gd name="T54" fmla="*/ 13976 w 1678"/>
                  <a:gd name="T55" fmla="*/ 5929 h 658"/>
                  <a:gd name="T56" fmla="*/ 13339 w 1678"/>
                  <a:gd name="T57" fmla="*/ 6318 h 658"/>
                  <a:gd name="T58" fmla="*/ 13118 w 1678"/>
                  <a:gd name="T59" fmla="*/ 8046 h 658"/>
                  <a:gd name="T60" fmla="*/ 13055 w 1678"/>
                  <a:gd name="T61" fmla="*/ 8482 h 658"/>
                  <a:gd name="T62" fmla="*/ 12297 w 1678"/>
                  <a:gd name="T63" fmla="*/ 9296 h 658"/>
                  <a:gd name="T64" fmla="*/ 11646 w 1678"/>
                  <a:gd name="T65" fmla="*/ 9480 h 658"/>
                  <a:gd name="T66" fmla="*/ 11527 w 1678"/>
                  <a:gd name="T67" fmla="*/ 9374 h 658"/>
                  <a:gd name="T68" fmla="*/ 1929 w 1678"/>
                  <a:gd name="T69" fmla="*/ 9797 h 65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78"/>
                  <a:gd name="T106" fmla="*/ 0 h 658"/>
                  <a:gd name="T107" fmla="*/ 1678 w 1678"/>
                  <a:gd name="T108" fmla="*/ 658 h 65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78" h="658">
                    <a:moveTo>
                      <a:pt x="229" y="632"/>
                    </a:moveTo>
                    <a:cubicBezTo>
                      <a:pt x="207" y="627"/>
                      <a:pt x="200" y="610"/>
                      <a:pt x="178" y="602"/>
                    </a:cubicBezTo>
                    <a:cubicBezTo>
                      <a:pt x="169" y="571"/>
                      <a:pt x="162" y="548"/>
                      <a:pt x="139" y="525"/>
                    </a:cubicBezTo>
                    <a:cubicBezTo>
                      <a:pt x="156" y="513"/>
                      <a:pt x="163" y="507"/>
                      <a:pt x="143" y="495"/>
                    </a:cubicBezTo>
                    <a:cubicBezTo>
                      <a:pt x="136" y="473"/>
                      <a:pt x="137" y="468"/>
                      <a:pt x="113" y="473"/>
                    </a:cubicBezTo>
                    <a:cubicBezTo>
                      <a:pt x="104" y="514"/>
                      <a:pt x="71" y="500"/>
                      <a:pt x="53" y="473"/>
                    </a:cubicBezTo>
                    <a:cubicBezTo>
                      <a:pt x="52" y="469"/>
                      <a:pt x="53" y="462"/>
                      <a:pt x="49" y="460"/>
                    </a:cubicBezTo>
                    <a:cubicBezTo>
                      <a:pt x="22" y="446"/>
                      <a:pt x="7" y="468"/>
                      <a:pt x="32" y="443"/>
                    </a:cubicBezTo>
                    <a:cubicBezTo>
                      <a:pt x="30" y="433"/>
                      <a:pt x="31" y="422"/>
                      <a:pt x="27" y="413"/>
                    </a:cubicBezTo>
                    <a:cubicBezTo>
                      <a:pt x="19" y="396"/>
                      <a:pt x="0" y="415"/>
                      <a:pt x="27" y="396"/>
                    </a:cubicBezTo>
                    <a:cubicBezTo>
                      <a:pt x="22" y="362"/>
                      <a:pt x="13" y="356"/>
                      <a:pt x="49" y="349"/>
                    </a:cubicBezTo>
                    <a:cubicBezTo>
                      <a:pt x="57" y="324"/>
                      <a:pt x="60" y="313"/>
                      <a:pt x="83" y="297"/>
                    </a:cubicBezTo>
                    <a:cubicBezTo>
                      <a:pt x="90" y="279"/>
                      <a:pt x="95" y="260"/>
                      <a:pt x="113" y="254"/>
                    </a:cubicBezTo>
                    <a:cubicBezTo>
                      <a:pt x="139" y="262"/>
                      <a:pt x="139" y="291"/>
                      <a:pt x="161" y="306"/>
                    </a:cubicBezTo>
                    <a:cubicBezTo>
                      <a:pt x="180" y="299"/>
                      <a:pt x="184" y="303"/>
                      <a:pt x="195" y="319"/>
                    </a:cubicBezTo>
                    <a:cubicBezTo>
                      <a:pt x="200" y="336"/>
                      <a:pt x="200" y="342"/>
                      <a:pt x="217" y="349"/>
                    </a:cubicBezTo>
                    <a:cubicBezTo>
                      <a:pt x="236" y="380"/>
                      <a:pt x="243" y="377"/>
                      <a:pt x="277" y="387"/>
                    </a:cubicBezTo>
                    <a:cubicBezTo>
                      <a:pt x="314" y="386"/>
                      <a:pt x="351" y="388"/>
                      <a:pt x="388" y="383"/>
                    </a:cubicBezTo>
                    <a:cubicBezTo>
                      <a:pt x="393" y="382"/>
                      <a:pt x="392" y="371"/>
                      <a:pt x="397" y="370"/>
                    </a:cubicBezTo>
                    <a:cubicBezTo>
                      <a:pt x="414" y="367"/>
                      <a:pt x="432" y="373"/>
                      <a:pt x="449" y="374"/>
                    </a:cubicBezTo>
                    <a:cubicBezTo>
                      <a:pt x="482" y="387"/>
                      <a:pt x="494" y="382"/>
                      <a:pt x="535" y="379"/>
                    </a:cubicBezTo>
                    <a:cubicBezTo>
                      <a:pt x="567" y="355"/>
                      <a:pt x="528" y="388"/>
                      <a:pt x="552" y="353"/>
                    </a:cubicBezTo>
                    <a:cubicBezTo>
                      <a:pt x="564" y="336"/>
                      <a:pt x="639" y="329"/>
                      <a:pt x="655" y="327"/>
                    </a:cubicBezTo>
                    <a:cubicBezTo>
                      <a:pt x="711" y="332"/>
                      <a:pt x="763" y="340"/>
                      <a:pt x="818" y="344"/>
                    </a:cubicBezTo>
                    <a:cubicBezTo>
                      <a:pt x="859" y="334"/>
                      <a:pt x="904" y="352"/>
                      <a:pt x="939" y="327"/>
                    </a:cubicBezTo>
                    <a:cubicBezTo>
                      <a:pt x="951" y="307"/>
                      <a:pt x="959" y="296"/>
                      <a:pt x="982" y="289"/>
                    </a:cubicBezTo>
                    <a:cubicBezTo>
                      <a:pt x="991" y="238"/>
                      <a:pt x="978" y="239"/>
                      <a:pt x="1025" y="233"/>
                    </a:cubicBezTo>
                    <a:cubicBezTo>
                      <a:pt x="1052" y="223"/>
                      <a:pt x="1045" y="208"/>
                      <a:pt x="1038" y="185"/>
                    </a:cubicBezTo>
                    <a:cubicBezTo>
                      <a:pt x="1047" y="156"/>
                      <a:pt x="1082" y="136"/>
                      <a:pt x="1111" y="129"/>
                    </a:cubicBezTo>
                    <a:cubicBezTo>
                      <a:pt x="1118" y="101"/>
                      <a:pt x="1105" y="61"/>
                      <a:pt x="1123" y="39"/>
                    </a:cubicBezTo>
                    <a:cubicBezTo>
                      <a:pt x="1133" y="26"/>
                      <a:pt x="1161" y="10"/>
                      <a:pt x="1175" y="1"/>
                    </a:cubicBezTo>
                    <a:cubicBezTo>
                      <a:pt x="1250" y="2"/>
                      <a:pt x="1325" y="0"/>
                      <a:pt x="1399" y="5"/>
                    </a:cubicBezTo>
                    <a:cubicBezTo>
                      <a:pt x="1406" y="6"/>
                      <a:pt x="1408" y="28"/>
                      <a:pt x="1411" y="31"/>
                    </a:cubicBezTo>
                    <a:cubicBezTo>
                      <a:pt x="1422" y="44"/>
                      <a:pt x="1454" y="43"/>
                      <a:pt x="1463" y="44"/>
                    </a:cubicBezTo>
                    <a:cubicBezTo>
                      <a:pt x="1481" y="55"/>
                      <a:pt x="1510" y="74"/>
                      <a:pt x="1472" y="86"/>
                    </a:cubicBezTo>
                    <a:cubicBezTo>
                      <a:pt x="1452" y="85"/>
                      <a:pt x="1431" y="82"/>
                      <a:pt x="1411" y="82"/>
                    </a:cubicBezTo>
                    <a:cubicBezTo>
                      <a:pt x="1393" y="82"/>
                      <a:pt x="1374" y="82"/>
                      <a:pt x="1356" y="86"/>
                    </a:cubicBezTo>
                    <a:cubicBezTo>
                      <a:pt x="1351" y="87"/>
                      <a:pt x="1364" y="90"/>
                      <a:pt x="1369" y="91"/>
                    </a:cubicBezTo>
                    <a:cubicBezTo>
                      <a:pt x="1387" y="93"/>
                      <a:pt x="1406" y="94"/>
                      <a:pt x="1424" y="95"/>
                    </a:cubicBezTo>
                    <a:cubicBezTo>
                      <a:pt x="1435" y="124"/>
                      <a:pt x="1414" y="124"/>
                      <a:pt x="1390" y="129"/>
                    </a:cubicBezTo>
                    <a:cubicBezTo>
                      <a:pt x="1406" y="140"/>
                      <a:pt x="1423" y="145"/>
                      <a:pt x="1442" y="151"/>
                    </a:cubicBezTo>
                    <a:cubicBezTo>
                      <a:pt x="1460" y="165"/>
                      <a:pt x="1484" y="174"/>
                      <a:pt x="1506" y="181"/>
                    </a:cubicBezTo>
                    <a:cubicBezTo>
                      <a:pt x="1514" y="207"/>
                      <a:pt x="1510" y="206"/>
                      <a:pt x="1540" y="211"/>
                    </a:cubicBezTo>
                    <a:cubicBezTo>
                      <a:pt x="1539" y="221"/>
                      <a:pt x="1545" y="237"/>
                      <a:pt x="1536" y="241"/>
                    </a:cubicBezTo>
                    <a:cubicBezTo>
                      <a:pt x="1514" y="251"/>
                      <a:pt x="1487" y="240"/>
                      <a:pt x="1463" y="246"/>
                    </a:cubicBezTo>
                    <a:cubicBezTo>
                      <a:pt x="1458" y="247"/>
                      <a:pt x="1468" y="256"/>
                      <a:pt x="1472" y="258"/>
                    </a:cubicBezTo>
                    <a:cubicBezTo>
                      <a:pt x="1480" y="262"/>
                      <a:pt x="1489" y="261"/>
                      <a:pt x="1497" y="263"/>
                    </a:cubicBezTo>
                    <a:cubicBezTo>
                      <a:pt x="1503" y="279"/>
                      <a:pt x="1500" y="272"/>
                      <a:pt x="1506" y="284"/>
                    </a:cubicBezTo>
                    <a:cubicBezTo>
                      <a:pt x="1513" y="288"/>
                      <a:pt x="1519" y="297"/>
                      <a:pt x="1526" y="295"/>
                    </a:cubicBezTo>
                    <a:cubicBezTo>
                      <a:pt x="1531" y="293"/>
                      <a:pt x="1516" y="285"/>
                      <a:pt x="1519" y="280"/>
                    </a:cubicBezTo>
                    <a:cubicBezTo>
                      <a:pt x="1521" y="276"/>
                      <a:pt x="1528" y="283"/>
                      <a:pt x="1532" y="284"/>
                    </a:cubicBezTo>
                    <a:cubicBezTo>
                      <a:pt x="1547" y="294"/>
                      <a:pt x="1558" y="297"/>
                      <a:pt x="1575" y="301"/>
                    </a:cubicBezTo>
                    <a:cubicBezTo>
                      <a:pt x="1583" y="343"/>
                      <a:pt x="1612" y="338"/>
                      <a:pt x="1644" y="357"/>
                    </a:cubicBezTo>
                    <a:cubicBezTo>
                      <a:pt x="1654" y="373"/>
                      <a:pt x="1663" y="372"/>
                      <a:pt x="1678" y="383"/>
                    </a:cubicBezTo>
                    <a:cubicBezTo>
                      <a:pt x="1672" y="401"/>
                      <a:pt x="1665" y="399"/>
                      <a:pt x="1648" y="405"/>
                    </a:cubicBezTo>
                    <a:cubicBezTo>
                      <a:pt x="1605" y="403"/>
                      <a:pt x="1562" y="403"/>
                      <a:pt x="1519" y="400"/>
                    </a:cubicBezTo>
                    <a:cubicBezTo>
                      <a:pt x="1514" y="400"/>
                      <a:pt x="1510" y="395"/>
                      <a:pt x="1506" y="396"/>
                    </a:cubicBezTo>
                    <a:cubicBezTo>
                      <a:pt x="1491" y="401"/>
                      <a:pt x="1475" y="420"/>
                      <a:pt x="1454" y="426"/>
                    </a:cubicBezTo>
                    <a:cubicBezTo>
                      <a:pt x="1448" y="447"/>
                      <a:pt x="1456" y="466"/>
                      <a:pt x="1433" y="473"/>
                    </a:cubicBezTo>
                    <a:cubicBezTo>
                      <a:pt x="1432" y="496"/>
                      <a:pt x="1432" y="519"/>
                      <a:pt x="1429" y="542"/>
                    </a:cubicBezTo>
                    <a:cubicBezTo>
                      <a:pt x="1428" y="547"/>
                      <a:pt x="1425" y="551"/>
                      <a:pt x="1424" y="555"/>
                    </a:cubicBezTo>
                    <a:cubicBezTo>
                      <a:pt x="1422" y="561"/>
                      <a:pt x="1425" y="569"/>
                      <a:pt x="1420" y="572"/>
                    </a:cubicBezTo>
                    <a:cubicBezTo>
                      <a:pt x="1413" y="577"/>
                      <a:pt x="1403" y="575"/>
                      <a:pt x="1394" y="577"/>
                    </a:cubicBezTo>
                    <a:cubicBezTo>
                      <a:pt x="1417" y="633"/>
                      <a:pt x="1376" y="624"/>
                      <a:pt x="1338" y="628"/>
                    </a:cubicBezTo>
                    <a:cubicBezTo>
                      <a:pt x="1315" y="625"/>
                      <a:pt x="1300" y="619"/>
                      <a:pt x="1278" y="624"/>
                    </a:cubicBezTo>
                    <a:cubicBezTo>
                      <a:pt x="1273" y="640"/>
                      <a:pt x="1279" y="637"/>
                      <a:pt x="1265" y="637"/>
                    </a:cubicBezTo>
                    <a:cubicBezTo>
                      <a:pt x="1261" y="629"/>
                      <a:pt x="1261" y="618"/>
                      <a:pt x="1254" y="613"/>
                    </a:cubicBezTo>
                    <a:cubicBezTo>
                      <a:pt x="1249" y="610"/>
                      <a:pt x="1261" y="627"/>
                      <a:pt x="1257" y="632"/>
                    </a:cubicBezTo>
                    <a:cubicBezTo>
                      <a:pt x="1253" y="637"/>
                      <a:pt x="1239" y="637"/>
                      <a:pt x="1231" y="637"/>
                    </a:cubicBezTo>
                    <a:lnTo>
                      <a:pt x="211" y="658"/>
                    </a:lnTo>
                  </a:path>
                </a:pathLst>
              </a:custGeom>
              <a:solidFill>
                <a:srgbClr val="003300"/>
              </a:solidFill>
              <a:ln w="12700" cap="sq">
                <a:solidFill>
                  <a:schemeClr val="bg1"/>
                </a:solidFill>
                <a:round/>
                <a:headEnd type="none" w="sm" len="sm"/>
                <a:tailEnd type="none" w="sm" len="sm"/>
              </a:ln>
            </p:spPr>
            <p:txBody>
              <a:bodyPr/>
              <a:lstStyle/>
              <a:p>
                <a:endParaRPr lang="vi-VN"/>
              </a:p>
            </p:txBody>
          </p:sp>
          <p:sp>
            <p:nvSpPr>
              <p:cNvPr id="54" name="Freeform 15"/>
              <p:cNvSpPr>
                <a:spLocks/>
              </p:cNvSpPr>
              <p:nvPr/>
            </p:nvSpPr>
            <p:spPr bwMode="auto">
              <a:xfrm>
                <a:off x="3182" y="3983"/>
                <a:ext cx="1004" cy="330"/>
              </a:xfrm>
              <a:custGeom>
                <a:avLst/>
                <a:gdLst>
                  <a:gd name="T0" fmla="*/ 28 w 1004"/>
                  <a:gd name="T1" fmla="*/ 327 h 330"/>
                  <a:gd name="T2" fmla="*/ 247 w 1004"/>
                  <a:gd name="T3" fmla="*/ 323 h 330"/>
                  <a:gd name="T4" fmla="*/ 234 w 1004"/>
                  <a:gd name="T5" fmla="*/ 293 h 330"/>
                  <a:gd name="T6" fmla="*/ 178 w 1004"/>
                  <a:gd name="T7" fmla="*/ 284 h 330"/>
                  <a:gd name="T8" fmla="*/ 161 w 1004"/>
                  <a:gd name="T9" fmla="*/ 245 h 330"/>
                  <a:gd name="T10" fmla="*/ 170 w 1004"/>
                  <a:gd name="T11" fmla="*/ 181 h 330"/>
                  <a:gd name="T12" fmla="*/ 230 w 1004"/>
                  <a:gd name="T13" fmla="*/ 151 h 330"/>
                  <a:gd name="T14" fmla="*/ 303 w 1004"/>
                  <a:gd name="T15" fmla="*/ 159 h 330"/>
                  <a:gd name="T16" fmla="*/ 367 w 1004"/>
                  <a:gd name="T17" fmla="*/ 147 h 330"/>
                  <a:gd name="T18" fmla="*/ 453 w 1004"/>
                  <a:gd name="T19" fmla="*/ 142 h 330"/>
                  <a:gd name="T20" fmla="*/ 591 w 1004"/>
                  <a:gd name="T21" fmla="*/ 138 h 330"/>
                  <a:gd name="T22" fmla="*/ 664 w 1004"/>
                  <a:gd name="T23" fmla="*/ 138 h 330"/>
                  <a:gd name="T24" fmla="*/ 672 w 1004"/>
                  <a:gd name="T25" fmla="*/ 151 h 330"/>
                  <a:gd name="T26" fmla="*/ 685 w 1004"/>
                  <a:gd name="T27" fmla="*/ 159 h 330"/>
                  <a:gd name="T28" fmla="*/ 728 w 1004"/>
                  <a:gd name="T29" fmla="*/ 164 h 330"/>
                  <a:gd name="T30" fmla="*/ 771 w 1004"/>
                  <a:gd name="T31" fmla="*/ 164 h 330"/>
                  <a:gd name="T32" fmla="*/ 776 w 1004"/>
                  <a:gd name="T33" fmla="*/ 151 h 330"/>
                  <a:gd name="T34" fmla="*/ 853 w 1004"/>
                  <a:gd name="T35" fmla="*/ 147 h 330"/>
                  <a:gd name="T36" fmla="*/ 917 w 1004"/>
                  <a:gd name="T37" fmla="*/ 116 h 330"/>
                  <a:gd name="T38" fmla="*/ 939 w 1004"/>
                  <a:gd name="T39" fmla="*/ 99 h 330"/>
                  <a:gd name="T40" fmla="*/ 965 w 1004"/>
                  <a:gd name="T41" fmla="*/ 91 h 330"/>
                  <a:gd name="T42" fmla="*/ 995 w 1004"/>
                  <a:gd name="T43" fmla="*/ 39 h 330"/>
                  <a:gd name="T44" fmla="*/ 969 w 1004"/>
                  <a:gd name="T45" fmla="*/ 0 h 330"/>
                  <a:gd name="T46" fmla="*/ 909 w 1004"/>
                  <a:gd name="T47" fmla="*/ 35 h 330"/>
                  <a:gd name="T48" fmla="*/ 862 w 1004"/>
                  <a:gd name="T49" fmla="*/ 43 h 330"/>
                  <a:gd name="T50" fmla="*/ 823 w 1004"/>
                  <a:gd name="T51" fmla="*/ 73 h 330"/>
                  <a:gd name="T52" fmla="*/ 763 w 1004"/>
                  <a:gd name="T53" fmla="*/ 91 h 330"/>
                  <a:gd name="T54" fmla="*/ 737 w 1004"/>
                  <a:gd name="T55" fmla="*/ 86 h 330"/>
                  <a:gd name="T56" fmla="*/ 672 w 1004"/>
                  <a:gd name="T57" fmla="*/ 82 h 330"/>
                  <a:gd name="T58" fmla="*/ 651 w 1004"/>
                  <a:gd name="T59" fmla="*/ 61 h 330"/>
                  <a:gd name="T60" fmla="*/ 625 w 1004"/>
                  <a:gd name="T61" fmla="*/ 52 h 330"/>
                  <a:gd name="T62" fmla="*/ 586 w 1004"/>
                  <a:gd name="T63" fmla="*/ 69 h 330"/>
                  <a:gd name="T64" fmla="*/ 445 w 1004"/>
                  <a:gd name="T65" fmla="*/ 65 h 330"/>
                  <a:gd name="T66" fmla="*/ 436 w 1004"/>
                  <a:gd name="T67" fmla="*/ 52 h 330"/>
                  <a:gd name="T68" fmla="*/ 423 w 1004"/>
                  <a:gd name="T69" fmla="*/ 48 h 330"/>
                  <a:gd name="T70" fmla="*/ 367 w 1004"/>
                  <a:gd name="T71" fmla="*/ 43 h 330"/>
                  <a:gd name="T72" fmla="*/ 281 w 1004"/>
                  <a:gd name="T73" fmla="*/ 26 h 330"/>
                  <a:gd name="T74" fmla="*/ 260 w 1004"/>
                  <a:gd name="T75" fmla="*/ 65 h 330"/>
                  <a:gd name="T76" fmla="*/ 256 w 1004"/>
                  <a:gd name="T77" fmla="*/ 78 h 330"/>
                  <a:gd name="T78" fmla="*/ 217 w 1004"/>
                  <a:gd name="T79" fmla="*/ 91 h 330"/>
                  <a:gd name="T80" fmla="*/ 135 w 1004"/>
                  <a:gd name="T81" fmla="*/ 108 h 330"/>
                  <a:gd name="T82" fmla="*/ 109 w 1004"/>
                  <a:gd name="T83" fmla="*/ 142 h 330"/>
                  <a:gd name="T84" fmla="*/ 105 w 1004"/>
                  <a:gd name="T85" fmla="*/ 263 h 330"/>
                  <a:gd name="T86" fmla="*/ 49 w 1004"/>
                  <a:gd name="T87" fmla="*/ 276 h 330"/>
                  <a:gd name="T88" fmla="*/ 23 w 1004"/>
                  <a:gd name="T89" fmla="*/ 284 h 330"/>
                  <a:gd name="T90" fmla="*/ 10 w 1004"/>
                  <a:gd name="T91" fmla="*/ 293 h 330"/>
                  <a:gd name="T92" fmla="*/ 28 w 1004"/>
                  <a:gd name="T93" fmla="*/ 327 h 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004"/>
                  <a:gd name="T142" fmla="*/ 0 h 330"/>
                  <a:gd name="T143" fmla="*/ 1004 w 1004"/>
                  <a:gd name="T144" fmla="*/ 330 h 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004" h="330">
                    <a:moveTo>
                      <a:pt x="28" y="327"/>
                    </a:moveTo>
                    <a:cubicBezTo>
                      <a:pt x="101" y="326"/>
                      <a:pt x="174" y="330"/>
                      <a:pt x="247" y="323"/>
                    </a:cubicBezTo>
                    <a:cubicBezTo>
                      <a:pt x="258" y="322"/>
                      <a:pt x="244" y="297"/>
                      <a:pt x="234" y="293"/>
                    </a:cubicBezTo>
                    <a:cubicBezTo>
                      <a:pt x="216" y="286"/>
                      <a:pt x="196" y="288"/>
                      <a:pt x="178" y="284"/>
                    </a:cubicBezTo>
                    <a:cubicBezTo>
                      <a:pt x="170" y="271"/>
                      <a:pt x="165" y="259"/>
                      <a:pt x="161" y="245"/>
                    </a:cubicBezTo>
                    <a:cubicBezTo>
                      <a:pt x="163" y="228"/>
                      <a:pt x="175" y="196"/>
                      <a:pt x="170" y="181"/>
                    </a:cubicBezTo>
                    <a:cubicBezTo>
                      <a:pt x="177" y="144"/>
                      <a:pt x="190" y="155"/>
                      <a:pt x="230" y="151"/>
                    </a:cubicBezTo>
                    <a:cubicBezTo>
                      <a:pt x="261" y="142"/>
                      <a:pt x="274" y="141"/>
                      <a:pt x="303" y="159"/>
                    </a:cubicBezTo>
                    <a:cubicBezTo>
                      <a:pt x="327" y="156"/>
                      <a:pt x="344" y="152"/>
                      <a:pt x="367" y="147"/>
                    </a:cubicBezTo>
                    <a:cubicBezTo>
                      <a:pt x="395" y="128"/>
                      <a:pt x="421" y="136"/>
                      <a:pt x="453" y="142"/>
                    </a:cubicBezTo>
                    <a:cubicBezTo>
                      <a:pt x="483" y="154"/>
                      <a:pt x="567" y="139"/>
                      <a:pt x="591" y="138"/>
                    </a:cubicBezTo>
                    <a:cubicBezTo>
                      <a:pt x="618" y="130"/>
                      <a:pt x="621" y="127"/>
                      <a:pt x="664" y="138"/>
                    </a:cubicBezTo>
                    <a:cubicBezTo>
                      <a:pt x="669" y="139"/>
                      <a:pt x="668" y="147"/>
                      <a:pt x="672" y="151"/>
                    </a:cubicBezTo>
                    <a:cubicBezTo>
                      <a:pt x="676" y="155"/>
                      <a:pt x="680" y="158"/>
                      <a:pt x="685" y="159"/>
                    </a:cubicBezTo>
                    <a:cubicBezTo>
                      <a:pt x="699" y="162"/>
                      <a:pt x="714" y="162"/>
                      <a:pt x="728" y="164"/>
                    </a:cubicBezTo>
                    <a:cubicBezTo>
                      <a:pt x="744" y="169"/>
                      <a:pt x="752" y="173"/>
                      <a:pt x="771" y="164"/>
                    </a:cubicBezTo>
                    <a:cubicBezTo>
                      <a:pt x="775" y="162"/>
                      <a:pt x="771" y="152"/>
                      <a:pt x="776" y="151"/>
                    </a:cubicBezTo>
                    <a:cubicBezTo>
                      <a:pt x="801" y="146"/>
                      <a:pt x="827" y="148"/>
                      <a:pt x="853" y="147"/>
                    </a:cubicBezTo>
                    <a:cubicBezTo>
                      <a:pt x="871" y="121"/>
                      <a:pt x="887" y="121"/>
                      <a:pt x="917" y="116"/>
                    </a:cubicBezTo>
                    <a:cubicBezTo>
                      <a:pt x="928" y="102"/>
                      <a:pt x="922" y="105"/>
                      <a:pt x="939" y="99"/>
                    </a:cubicBezTo>
                    <a:cubicBezTo>
                      <a:pt x="948" y="96"/>
                      <a:pt x="965" y="91"/>
                      <a:pt x="965" y="91"/>
                    </a:cubicBezTo>
                    <a:cubicBezTo>
                      <a:pt x="970" y="70"/>
                      <a:pt x="978" y="51"/>
                      <a:pt x="995" y="39"/>
                    </a:cubicBezTo>
                    <a:cubicBezTo>
                      <a:pt x="1004" y="10"/>
                      <a:pt x="999" y="6"/>
                      <a:pt x="969" y="0"/>
                    </a:cubicBezTo>
                    <a:cubicBezTo>
                      <a:pt x="933" y="7"/>
                      <a:pt x="939" y="20"/>
                      <a:pt x="909" y="35"/>
                    </a:cubicBezTo>
                    <a:cubicBezTo>
                      <a:pt x="897" y="41"/>
                      <a:pt x="870" y="42"/>
                      <a:pt x="862" y="43"/>
                    </a:cubicBezTo>
                    <a:cubicBezTo>
                      <a:pt x="851" y="71"/>
                      <a:pt x="860" y="68"/>
                      <a:pt x="823" y="73"/>
                    </a:cubicBezTo>
                    <a:cubicBezTo>
                      <a:pt x="799" y="82"/>
                      <a:pt x="792" y="87"/>
                      <a:pt x="763" y="91"/>
                    </a:cubicBezTo>
                    <a:cubicBezTo>
                      <a:pt x="754" y="89"/>
                      <a:pt x="746" y="87"/>
                      <a:pt x="737" y="86"/>
                    </a:cubicBezTo>
                    <a:cubicBezTo>
                      <a:pt x="715" y="84"/>
                      <a:pt x="693" y="86"/>
                      <a:pt x="672" y="82"/>
                    </a:cubicBezTo>
                    <a:cubicBezTo>
                      <a:pt x="660" y="80"/>
                      <a:pt x="659" y="67"/>
                      <a:pt x="651" y="61"/>
                    </a:cubicBezTo>
                    <a:cubicBezTo>
                      <a:pt x="648" y="59"/>
                      <a:pt x="628" y="53"/>
                      <a:pt x="625" y="52"/>
                    </a:cubicBezTo>
                    <a:cubicBezTo>
                      <a:pt x="611" y="56"/>
                      <a:pt x="600" y="65"/>
                      <a:pt x="586" y="69"/>
                    </a:cubicBezTo>
                    <a:cubicBezTo>
                      <a:pt x="539" y="68"/>
                      <a:pt x="492" y="70"/>
                      <a:pt x="445" y="65"/>
                    </a:cubicBezTo>
                    <a:cubicBezTo>
                      <a:pt x="440" y="64"/>
                      <a:pt x="440" y="55"/>
                      <a:pt x="436" y="52"/>
                    </a:cubicBezTo>
                    <a:cubicBezTo>
                      <a:pt x="432" y="49"/>
                      <a:pt x="427" y="49"/>
                      <a:pt x="423" y="48"/>
                    </a:cubicBezTo>
                    <a:cubicBezTo>
                      <a:pt x="403" y="54"/>
                      <a:pt x="386" y="50"/>
                      <a:pt x="367" y="43"/>
                    </a:cubicBezTo>
                    <a:cubicBezTo>
                      <a:pt x="344" y="8"/>
                      <a:pt x="331" y="23"/>
                      <a:pt x="281" y="26"/>
                    </a:cubicBezTo>
                    <a:cubicBezTo>
                      <a:pt x="276" y="41"/>
                      <a:pt x="267" y="51"/>
                      <a:pt x="260" y="65"/>
                    </a:cubicBezTo>
                    <a:cubicBezTo>
                      <a:pt x="258" y="69"/>
                      <a:pt x="260" y="75"/>
                      <a:pt x="256" y="78"/>
                    </a:cubicBezTo>
                    <a:cubicBezTo>
                      <a:pt x="245" y="86"/>
                      <a:pt x="230" y="86"/>
                      <a:pt x="217" y="91"/>
                    </a:cubicBezTo>
                    <a:cubicBezTo>
                      <a:pt x="183" y="83"/>
                      <a:pt x="162" y="89"/>
                      <a:pt x="135" y="108"/>
                    </a:cubicBezTo>
                    <a:cubicBezTo>
                      <a:pt x="125" y="124"/>
                      <a:pt x="128" y="136"/>
                      <a:pt x="109" y="142"/>
                    </a:cubicBezTo>
                    <a:cubicBezTo>
                      <a:pt x="76" y="175"/>
                      <a:pt x="92" y="222"/>
                      <a:pt x="105" y="263"/>
                    </a:cubicBezTo>
                    <a:cubicBezTo>
                      <a:pt x="77" y="280"/>
                      <a:pt x="105" y="265"/>
                      <a:pt x="49" y="276"/>
                    </a:cubicBezTo>
                    <a:cubicBezTo>
                      <a:pt x="40" y="278"/>
                      <a:pt x="23" y="284"/>
                      <a:pt x="23" y="284"/>
                    </a:cubicBezTo>
                    <a:cubicBezTo>
                      <a:pt x="19" y="287"/>
                      <a:pt x="11" y="288"/>
                      <a:pt x="10" y="293"/>
                    </a:cubicBezTo>
                    <a:cubicBezTo>
                      <a:pt x="0" y="330"/>
                      <a:pt x="78" y="327"/>
                      <a:pt x="28" y="327"/>
                    </a:cubicBezTo>
                    <a:close/>
                  </a:path>
                </a:pathLst>
              </a:custGeom>
              <a:solidFill>
                <a:srgbClr val="003300"/>
              </a:solidFill>
              <a:ln w="12700" cap="sq">
                <a:solidFill>
                  <a:schemeClr val="bg1"/>
                </a:solidFill>
                <a:round/>
                <a:headEnd type="none" w="sm" len="sm"/>
                <a:tailEnd type="none" w="sm" len="sm"/>
              </a:ln>
            </p:spPr>
            <p:txBody>
              <a:bodyPr/>
              <a:lstStyle/>
              <a:p>
                <a:endParaRPr lang="vi-VN"/>
              </a:p>
            </p:txBody>
          </p:sp>
          <p:sp>
            <p:nvSpPr>
              <p:cNvPr id="55" name="Freeform 16"/>
              <p:cNvSpPr>
                <a:spLocks/>
              </p:cNvSpPr>
              <p:nvPr/>
            </p:nvSpPr>
            <p:spPr bwMode="auto">
              <a:xfrm>
                <a:off x="3542" y="4235"/>
                <a:ext cx="368" cy="95"/>
              </a:xfrm>
              <a:custGeom>
                <a:avLst/>
                <a:gdLst>
                  <a:gd name="T0" fmla="*/ 3 w 368"/>
                  <a:gd name="T1" fmla="*/ 79 h 95"/>
                  <a:gd name="T2" fmla="*/ 214 w 368"/>
                  <a:gd name="T3" fmla="*/ 75 h 95"/>
                  <a:gd name="T4" fmla="*/ 218 w 368"/>
                  <a:gd name="T5" fmla="*/ 62 h 95"/>
                  <a:gd name="T6" fmla="*/ 231 w 368"/>
                  <a:gd name="T7" fmla="*/ 54 h 95"/>
                  <a:gd name="T8" fmla="*/ 244 w 368"/>
                  <a:gd name="T9" fmla="*/ 54 h 95"/>
                  <a:gd name="T10" fmla="*/ 261 w 368"/>
                  <a:gd name="T11" fmla="*/ 49 h 95"/>
                  <a:gd name="T12" fmla="*/ 304 w 368"/>
                  <a:gd name="T13" fmla="*/ 49 h 95"/>
                  <a:gd name="T14" fmla="*/ 351 w 368"/>
                  <a:gd name="T15" fmla="*/ 45 h 95"/>
                  <a:gd name="T16" fmla="*/ 330 w 368"/>
                  <a:gd name="T17" fmla="*/ 2 h 95"/>
                  <a:gd name="T18" fmla="*/ 226 w 368"/>
                  <a:gd name="T19" fmla="*/ 6 h 95"/>
                  <a:gd name="T20" fmla="*/ 201 w 368"/>
                  <a:gd name="T21" fmla="*/ 24 h 95"/>
                  <a:gd name="T22" fmla="*/ 141 w 368"/>
                  <a:gd name="T23" fmla="*/ 24 h 95"/>
                  <a:gd name="T24" fmla="*/ 136 w 368"/>
                  <a:gd name="T25" fmla="*/ 36 h 95"/>
                  <a:gd name="T26" fmla="*/ 123 w 368"/>
                  <a:gd name="T27" fmla="*/ 41 h 95"/>
                  <a:gd name="T28" fmla="*/ 50 w 368"/>
                  <a:gd name="T29" fmla="*/ 24 h 95"/>
                  <a:gd name="T30" fmla="*/ 3 w 368"/>
                  <a:gd name="T31" fmla="*/ 54 h 95"/>
                  <a:gd name="T32" fmla="*/ 3 w 368"/>
                  <a:gd name="T33" fmla="*/ 79 h 9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68"/>
                  <a:gd name="T52" fmla="*/ 0 h 95"/>
                  <a:gd name="T53" fmla="*/ 368 w 368"/>
                  <a:gd name="T54" fmla="*/ 95 h 9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68" h="95">
                    <a:moveTo>
                      <a:pt x="3" y="79"/>
                    </a:moveTo>
                    <a:cubicBezTo>
                      <a:pt x="73" y="78"/>
                      <a:pt x="144" y="81"/>
                      <a:pt x="214" y="75"/>
                    </a:cubicBezTo>
                    <a:cubicBezTo>
                      <a:pt x="219" y="75"/>
                      <a:pt x="215" y="66"/>
                      <a:pt x="218" y="62"/>
                    </a:cubicBezTo>
                    <a:cubicBezTo>
                      <a:pt x="221" y="58"/>
                      <a:pt x="227" y="57"/>
                      <a:pt x="231" y="54"/>
                    </a:cubicBezTo>
                    <a:cubicBezTo>
                      <a:pt x="250" y="23"/>
                      <a:pt x="229" y="49"/>
                      <a:pt x="244" y="54"/>
                    </a:cubicBezTo>
                    <a:cubicBezTo>
                      <a:pt x="250" y="56"/>
                      <a:pt x="255" y="51"/>
                      <a:pt x="261" y="49"/>
                    </a:cubicBezTo>
                    <a:cubicBezTo>
                      <a:pt x="269" y="24"/>
                      <a:pt x="287" y="39"/>
                      <a:pt x="304" y="49"/>
                    </a:cubicBezTo>
                    <a:cubicBezTo>
                      <a:pt x="320" y="48"/>
                      <a:pt x="336" y="50"/>
                      <a:pt x="351" y="45"/>
                    </a:cubicBezTo>
                    <a:cubicBezTo>
                      <a:pt x="368" y="39"/>
                      <a:pt x="344" y="6"/>
                      <a:pt x="330" y="2"/>
                    </a:cubicBezTo>
                    <a:cubicBezTo>
                      <a:pt x="295" y="3"/>
                      <a:pt x="260" y="0"/>
                      <a:pt x="226" y="6"/>
                    </a:cubicBezTo>
                    <a:cubicBezTo>
                      <a:pt x="216" y="8"/>
                      <a:pt x="201" y="24"/>
                      <a:pt x="201" y="24"/>
                    </a:cubicBezTo>
                    <a:cubicBezTo>
                      <a:pt x="179" y="20"/>
                      <a:pt x="164" y="14"/>
                      <a:pt x="141" y="24"/>
                    </a:cubicBezTo>
                    <a:cubicBezTo>
                      <a:pt x="137" y="26"/>
                      <a:pt x="139" y="33"/>
                      <a:pt x="136" y="36"/>
                    </a:cubicBezTo>
                    <a:cubicBezTo>
                      <a:pt x="133" y="39"/>
                      <a:pt x="127" y="39"/>
                      <a:pt x="123" y="41"/>
                    </a:cubicBezTo>
                    <a:cubicBezTo>
                      <a:pt x="82" y="37"/>
                      <a:pt x="81" y="34"/>
                      <a:pt x="50" y="24"/>
                    </a:cubicBezTo>
                    <a:cubicBezTo>
                      <a:pt x="25" y="32"/>
                      <a:pt x="18" y="32"/>
                      <a:pt x="3" y="54"/>
                    </a:cubicBezTo>
                    <a:cubicBezTo>
                      <a:pt x="0" y="63"/>
                      <a:pt x="3" y="95"/>
                      <a:pt x="3" y="79"/>
                    </a:cubicBezTo>
                    <a:close/>
                  </a:path>
                </a:pathLst>
              </a:custGeom>
              <a:solidFill>
                <a:srgbClr val="003300"/>
              </a:solidFill>
              <a:ln w="12700" cap="sq">
                <a:solidFill>
                  <a:schemeClr val="bg1"/>
                </a:solidFill>
                <a:round/>
                <a:headEnd type="none" w="sm" len="sm"/>
                <a:tailEnd type="none" w="sm" len="sm"/>
              </a:ln>
            </p:spPr>
            <p:txBody>
              <a:bodyPr/>
              <a:lstStyle/>
              <a:p>
                <a:endParaRPr lang="vi-VN"/>
              </a:p>
            </p:txBody>
          </p:sp>
          <p:sp>
            <p:nvSpPr>
              <p:cNvPr id="56" name="Freeform 17"/>
              <p:cNvSpPr>
                <a:spLocks/>
              </p:cNvSpPr>
              <p:nvPr/>
            </p:nvSpPr>
            <p:spPr bwMode="auto">
              <a:xfrm>
                <a:off x="1628" y="3360"/>
                <a:ext cx="1590" cy="705"/>
              </a:xfrm>
              <a:custGeom>
                <a:avLst/>
                <a:gdLst>
                  <a:gd name="T0" fmla="*/ 30 w 1590"/>
                  <a:gd name="T1" fmla="*/ 602 h 705"/>
                  <a:gd name="T2" fmla="*/ 51 w 1590"/>
                  <a:gd name="T3" fmla="*/ 641 h 705"/>
                  <a:gd name="T4" fmla="*/ 228 w 1590"/>
                  <a:gd name="T5" fmla="*/ 705 h 705"/>
                  <a:gd name="T6" fmla="*/ 391 w 1590"/>
                  <a:gd name="T7" fmla="*/ 692 h 705"/>
                  <a:gd name="T8" fmla="*/ 412 w 1590"/>
                  <a:gd name="T9" fmla="*/ 671 h 705"/>
                  <a:gd name="T10" fmla="*/ 597 w 1590"/>
                  <a:gd name="T11" fmla="*/ 654 h 705"/>
                  <a:gd name="T12" fmla="*/ 808 w 1590"/>
                  <a:gd name="T13" fmla="*/ 636 h 705"/>
                  <a:gd name="T14" fmla="*/ 864 w 1590"/>
                  <a:gd name="T15" fmla="*/ 555 h 705"/>
                  <a:gd name="T16" fmla="*/ 924 w 1590"/>
                  <a:gd name="T17" fmla="*/ 464 h 705"/>
                  <a:gd name="T18" fmla="*/ 1006 w 1590"/>
                  <a:gd name="T19" fmla="*/ 408 h 705"/>
                  <a:gd name="T20" fmla="*/ 1113 w 1590"/>
                  <a:gd name="T21" fmla="*/ 310 h 705"/>
                  <a:gd name="T22" fmla="*/ 1298 w 1590"/>
                  <a:gd name="T23" fmla="*/ 310 h 705"/>
                  <a:gd name="T24" fmla="*/ 1427 w 1590"/>
                  <a:gd name="T25" fmla="*/ 323 h 705"/>
                  <a:gd name="T26" fmla="*/ 1479 w 1590"/>
                  <a:gd name="T27" fmla="*/ 310 h 705"/>
                  <a:gd name="T28" fmla="*/ 1405 w 1590"/>
                  <a:gd name="T29" fmla="*/ 258 h 705"/>
                  <a:gd name="T30" fmla="*/ 1547 w 1590"/>
                  <a:gd name="T31" fmla="*/ 228 h 705"/>
                  <a:gd name="T32" fmla="*/ 1582 w 1590"/>
                  <a:gd name="T33" fmla="*/ 215 h 705"/>
                  <a:gd name="T34" fmla="*/ 1491 w 1590"/>
                  <a:gd name="T35" fmla="*/ 172 h 705"/>
                  <a:gd name="T36" fmla="*/ 1375 w 1590"/>
                  <a:gd name="T37" fmla="*/ 108 h 705"/>
                  <a:gd name="T38" fmla="*/ 1332 w 1590"/>
                  <a:gd name="T39" fmla="*/ 86 h 705"/>
                  <a:gd name="T40" fmla="*/ 1276 w 1590"/>
                  <a:gd name="T41" fmla="*/ 22 h 705"/>
                  <a:gd name="T42" fmla="*/ 1199 w 1590"/>
                  <a:gd name="T43" fmla="*/ 43 h 705"/>
                  <a:gd name="T44" fmla="*/ 1148 w 1590"/>
                  <a:gd name="T45" fmla="*/ 30 h 705"/>
                  <a:gd name="T46" fmla="*/ 1087 w 1590"/>
                  <a:gd name="T47" fmla="*/ 95 h 705"/>
                  <a:gd name="T48" fmla="*/ 1031 w 1590"/>
                  <a:gd name="T49" fmla="*/ 151 h 705"/>
                  <a:gd name="T50" fmla="*/ 963 w 1590"/>
                  <a:gd name="T51" fmla="*/ 189 h 705"/>
                  <a:gd name="T52" fmla="*/ 924 w 1590"/>
                  <a:gd name="T53" fmla="*/ 245 h 705"/>
                  <a:gd name="T54" fmla="*/ 928 w 1590"/>
                  <a:gd name="T55" fmla="*/ 262 h 705"/>
                  <a:gd name="T56" fmla="*/ 958 w 1590"/>
                  <a:gd name="T57" fmla="*/ 288 h 705"/>
                  <a:gd name="T58" fmla="*/ 890 w 1590"/>
                  <a:gd name="T59" fmla="*/ 301 h 705"/>
                  <a:gd name="T60" fmla="*/ 782 w 1590"/>
                  <a:gd name="T61" fmla="*/ 335 h 705"/>
                  <a:gd name="T62" fmla="*/ 726 w 1590"/>
                  <a:gd name="T63" fmla="*/ 292 h 705"/>
                  <a:gd name="T64" fmla="*/ 679 w 1590"/>
                  <a:gd name="T65" fmla="*/ 344 h 705"/>
                  <a:gd name="T66" fmla="*/ 640 w 1590"/>
                  <a:gd name="T67" fmla="*/ 366 h 705"/>
                  <a:gd name="T68" fmla="*/ 494 w 1590"/>
                  <a:gd name="T69" fmla="*/ 426 h 705"/>
                  <a:gd name="T70" fmla="*/ 400 w 1590"/>
                  <a:gd name="T71" fmla="*/ 464 h 705"/>
                  <a:gd name="T72" fmla="*/ 335 w 1590"/>
                  <a:gd name="T73" fmla="*/ 516 h 705"/>
                  <a:gd name="T74" fmla="*/ 296 w 1590"/>
                  <a:gd name="T75" fmla="*/ 507 h 705"/>
                  <a:gd name="T76" fmla="*/ 262 w 1590"/>
                  <a:gd name="T77" fmla="*/ 572 h 705"/>
                  <a:gd name="T78" fmla="*/ 245 w 1590"/>
                  <a:gd name="T79" fmla="*/ 628 h 705"/>
                  <a:gd name="T80" fmla="*/ 241 w 1590"/>
                  <a:gd name="T81" fmla="*/ 649 h 705"/>
                  <a:gd name="T82" fmla="*/ 167 w 1590"/>
                  <a:gd name="T83" fmla="*/ 636 h 705"/>
                  <a:gd name="T84" fmla="*/ 107 w 1590"/>
                  <a:gd name="T85" fmla="*/ 619 h 705"/>
                  <a:gd name="T86" fmla="*/ 56 w 1590"/>
                  <a:gd name="T87" fmla="*/ 602 h 705"/>
                  <a:gd name="T88" fmla="*/ 8 w 1590"/>
                  <a:gd name="T89" fmla="*/ 602 h 70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590"/>
                  <a:gd name="T136" fmla="*/ 0 h 705"/>
                  <a:gd name="T137" fmla="*/ 1590 w 1590"/>
                  <a:gd name="T138" fmla="*/ 705 h 70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590" h="705">
                    <a:moveTo>
                      <a:pt x="17" y="611"/>
                    </a:moveTo>
                    <a:cubicBezTo>
                      <a:pt x="21" y="608"/>
                      <a:pt x="25" y="601"/>
                      <a:pt x="30" y="602"/>
                    </a:cubicBezTo>
                    <a:cubicBezTo>
                      <a:pt x="34" y="603"/>
                      <a:pt x="32" y="611"/>
                      <a:pt x="34" y="615"/>
                    </a:cubicBezTo>
                    <a:cubicBezTo>
                      <a:pt x="39" y="624"/>
                      <a:pt x="45" y="632"/>
                      <a:pt x="51" y="641"/>
                    </a:cubicBezTo>
                    <a:cubicBezTo>
                      <a:pt x="75" y="676"/>
                      <a:pt x="75" y="686"/>
                      <a:pt x="120" y="692"/>
                    </a:cubicBezTo>
                    <a:cubicBezTo>
                      <a:pt x="154" y="702"/>
                      <a:pt x="193" y="702"/>
                      <a:pt x="228" y="705"/>
                    </a:cubicBezTo>
                    <a:cubicBezTo>
                      <a:pt x="266" y="700"/>
                      <a:pt x="270" y="691"/>
                      <a:pt x="309" y="696"/>
                    </a:cubicBezTo>
                    <a:cubicBezTo>
                      <a:pt x="336" y="695"/>
                      <a:pt x="364" y="694"/>
                      <a:pt x="391" y="692"/>
                    </a:cubicBezTo>
                    <a:cubicBezTo>
                      <a:pt x="397" y="692"/>
                      <a:pt x="404" y="692"/>
                      <a:pt x="408" y="688"/>
                    </a:cubicBezTo>
                    <a:cubicBezTo>
                      <a:pt x="412" y="684"/>
                      <a:pt x="409" y="676"/>
                      <a:pt x="412" y="671"/>
                    </a:cubicBezTo>
                    <a:cubicBezTo>
                      <a:pt x="423" y="655"/>
                      <a:pt x="460" y="652"/>
                      <a:pt x="477" y="649"/>
                    </a:cubicBezTo>
                    <a:cubicBezTo>
                      <a:pt x="513" y="627"/>
                      <a:pt x="562" y="630"/>
                      <a:pt x="597" y="654"/>
                    </a:cubicBezTo>
                    <a:cubicBezTo>
                      <a:pt x="666" y="652"/>
                      <a:pt x="735" y="655"/>
                      <a:pt x="804" y="649"/>
                    </a:cubicBezTo>
                    <a:cubicBezTo>
                      <a:pt x="809" y="649"/>
                      <a:pt x="804" y="639"/>
                      <a:pt x="808" y="636"/>
                    </a:cubicBezTo>
                    <a:cubicBezTo>
                      <a:pt x="816" y="629"/>
                      <a:pt x="828" y="631"/>
                      <a:pt x="838" y="628"/>
                    </a:cubicBezTo>
                    <a:cubicBezTo>
                      <a:pt x="865" y="609"/>
                      <a:pt x="846" y="579"/>
                      <a:pt x="864" y="555"/>
                    </a:cubicBezTo>
                    <a:cubicBezTo>
                      <a:pt x="872" y="544"/>
                      <a:pt x="891" y="542"/>
                      <a:pt x="903" y="537"/>
                    </a:cubicBezTo>
                    <a:cubicBezTo>
                      <a:pt x="914" y="521"/>
                      <a:pt x="912" y="472"/>
                      <a:pt x="924" y="464"/>
                    </a:cubicBezTo>
                    <a:cubicBezTo>
                      <a:pt x="937" y="455"/>
                      <a:pt x="962" y="452"/>
                      <a:pt x="976" y="443"/>
                    </a:cubicBezTo>
                    <a:cubicBezTo>
                      <a:pt x="985" y="428"/>
                      <a:pt x="991" y="418"/>
                      <a:pt x="1006" y="408"/>
                    </a:cubicBezTo>
                    <a:cubicBezTo>
                      <a:pt x="1000" y="393"/>
                      <a:pt x="997" y="389"/>
                      <a:pt x="997" y="370"/>
                    </a:cubicBezTo>
                    <a:cubicBezTo>
                      <a:pt x="997" y="294"/>
                      <a:pt x="1045" y="311"/>
                      <a:pt x="1113" y="310"/>
                    </a:cubicBezTo>
                    <a:cubicBezTo>
                      <a:pt x="1156" y="309"/>
                      <a:pt x="1199" y="310"/>
                      <a:pt x="1242" y="310"/>
                    </a:cubicBezTo>
                    <a:cubicBezTo>
                      <a:pt x="1261" y="295"/>
                      <a:pt x="1273" y="306"/>
                      <a:pt x="1298" y="310"/>
                    </a:cubicBezTo>
                    <a:cubicBezTo>
                      <a:pt x="1306" y="336"/>
                      <a:pt x="1330" y="335"/>
                      <a:pt x="1354" y="340"/>
                    </a:cubicBezTo>
                    <a:cubicBezTo>
                      <a:pt x="1379" y="334"/>
                      <a:pt x="1402" y="327"/>
                      <a:pt x="1427" y="323"/>
                    </a:cubicBezTo>
                    <a:cubicBezTo>
                      <a:pt x="1431" y="320"/>
                      <a:pt x="1435" y="315"/>
                      <a:pt x="1440" y="314"/>
                    </a:cubicBezTo>
                    <a:cubicBezTo>
                      <a:pt x="1453" y="311"/>
                      <a:pt x="1467" y="316"/>
                      <a:pt x="1479" y="310"/>
                    </a:cubicBezTo>
                    <a:cubicBezTo>
                      <a:pt x="1493" y="303"/>
                      <a:pt x="1449" y="284"/>
                      <a:pt x="1448" y="284"/>
                    </a:cubicBezTo>
                    <a:cubicBezTo>
                      <a:pt x="1442" y="265"/>
                      <a:pt x="1424" y="264"/>
                      <a:pt x="1405" y="258"/>
                    </a:cubicBezTo>
                    <a:cubicBezTo>
                      <a:pt x="1425" y="244"/>
                      <a:pt x="1443" y="251"/>
                      <a:pt x="1466" y="258"/>
                    </a:cubicBezTo>
                    <a:cubicBezTo>
                      <a:pt x="1514" y="252"/>
                      <a:pt x="1495" y="235"/>
                      <a:pt x="1547" y="228"/>
                    </a:cubicBezTo>
                    <a:cubicBezTo>
                      <a:pt x="1551" y="225"/>
                      <a:pt x="1555" y="221"/>
                      <a:pt x="1560" y="219"/>
                    </a:cubicBezTo>
                    <a:cubicBezTo>
                      <a:pt x="1567" y="216"/>
                      <a:pt x="1577" y="220"/>
                      <a:pt x="1582" y="215"/>
                    </a:cubicBezTo>
                    <a:cubicBezTo>
                      <a:pt x="1590" y="207"/>
                      <a:pt x="1564" y="194"/>
                      <a:pt x="1564" y="194"/>
                    </a:cubicBezTo>
                    <a:cubicBezTo>
                      <a:pt x="1543" y="183"/>
                      <a:pt x="1514" y="179"/>
                      <a:pt x="1491" y="172"/>
                    </a:cubicBezTo>
                    <a:cubicBezTo>
                      <a:pt x="1450" y="141"/>
                      <a:pt x="1444" y="146"/>
                      <a:pt x="1380" y="142"/>
                    </a:cubicBezTo>
                    <a:cubicBezTo>
                      <a:pt x="1400" y="128"/>
                      <a:pt x="1393" y="119"/>
                      <a:pt x="1375" y="108"/>
                    </a:cubicBezTo>
                    <a:cubicBezTo>
                      <a:pt x="1353" y="113"/>
                      <a:pt x="1347" y="110"/>
                      <a:pt x="1341" y="133"/>
                    </a:cubicBezTo>
                    <a:cubicBezTo>
                      <a:pt x="1316" y="125"/>
                      <a:pt x="1326" y="107"/>
                      <a:pt x="1332" y="86"/>
                    </a:cubicBezTo>
                    <a:cubicBezTo>
                      <a:pt x="1323" y="40"/>
                      <a:pt x="1331" y="53"/>
                      <a:pt x="1268" y="47"/>
                    </a:cubicBezTo>
                    <a:cubicBezTo>
                      <a:pt x="1243" y="39"/>
                      <a:pt x="1264" y="41"/>
                      <a:pt x="1276" y="22"/>
                    </a:cubicBezTo>
                    <a:cubicBezTo>
                      <a:pt x="1263" y="13"/>
                      <a:pt x="1251" y="9"/>
                      <a:pt x="1238" y="0"/>
                    </a:cubicBezTo>
                    <a:cubicBezTo>
                      <a:pt x="1203" y="8"/>
                      <a:pt x="1204" y="1"/>
                      <a:pt x="1199" y="43"/>
                    </a:cubicBezTo>
                    <a:cubicBezTo>
                      <a:pt x="1190" y="13"/>
                      <a:pt x="1200" y="20"/>
                      <a:pt x="1178" y="13"/>
                    </a:cubicBezTo>
                    <a:cubicBezTo>
                      <a:pt x="1154" y="48"/>
                      <a:pt x="1190" y="3"/>
                      <a:pt x="1148" y="30"/>
                    </a:cubicBezTo>
                    <a:cubicBezTo>
                      <a:pt x="1133" y="40"/>
                      <a:pt x="1149" y="63"/>
                      <a:pt x="1117" y="73"/>
                    </a:cubicBezTo>
                    <a:cubicBezTo>
                      <a:pt x="1107" y="89"/>
                      <a:pt x="1107" y="101"/>
                      <a:pt x="1087" y="95"/>
                    </a:cubicBezTo>
                    <a:cubicBezTo>
                      <a:pt x="1070" y="100"/>
                      <a:pt x="1063" y="106"/>
                      <a:pt x="1053" y="120"/>
                    </a:cubicBezTo>
                    <a:cubicBezTo>
                      <a:pt x="1048" y="137"/>
                      <a:pt x="1049" y="144"/>
                      <a:pt x="1031" y="151"/>
                    </a:cubicBezTo>
                    <a:cubicBezTo>
                      <a:pt x="1023" y="184"/>
                      <a:pt x="1034" y="160"/>
                      <a:pt x="988" y="172"/>
                    </a:cubicBezTo>
                    <a:cubicBezTo>
                      <a:pt x="978" y="174"/>
                      <a:pt x="972" y="184"/>
                      <a:pt x="963" y="189"/>
                    </a:cubicBezTo>
                    <a:cubicBezTo>
                      <a:pt x="945" y="215"/>
                      <a:pt x="959" y="215"/>
                      <a:pt x="988" y="219"/>
                    </a:cubicBezTo>
                    <a:cubicBezTo>
                      <a:pt x="981" y="252"/>
                      <a:pt x="960" y="242"/>
                      <a:pt x="924" y="245"/>
                    </a:cubicBezTo>
                    <a:cubicBezTo>
                      <a:pt x="921" y="249"/>
                      <a:pt x="914" y="253"/>
                      <a:pt x="915" y="258"/>
                    </a:cubicBezTo>
                    <a:cubicBezTo>
                      <a:pt x="916" y="262"/>
                      <a:pt x="925" y="259"/>
                      <a:pt x="928" y="262"/>
                    </a:cubicBezTo>
                    <a:cubicBezTo>
                      <a:pt x="931" y="265"/>
                      <a:pt x="930" y="272"/>
                      <a:pt x="933" y="275"/>
                    </a:cubicBezTo>
                    <a:cubicBezTo>
                      <a:pt x="940" y="282"/>
                      <a:pt x="950" y="283"/>
                      <a:pt x="958" y="288"/>
                    </a:cubicBezTo>
                    <a:cubicBezTo>
                      <a:pt x="954" y="316"/>
                      <a:pt x="954" y="319"/>
                      <a:pt x="928" y="327"/>
                    </a:cubicBezTo>
                    <a:cubicBezTo>
                      <a:pt x="908" y="322"/>
                      <a:pt x="901" y="319"/>
                      <a:pt x="890" y="301"/>
                    </a:cubicBezTo>
                    <a:cubicBezTo>
                      <a:pt x="873" y="345"/>
                      <a:pt x="873" y="334"/>
                      <a:pt x="829" y="348"/>
                    </a:cubicBezTo>
                    <a:cubicBezTo>
                      <a:pt x="790" y="339"/>
                      <a:pt x="806" y="344"/>
                      <a:pt x="782" y="335"/>
                    </a:cubicBezTo>
                    <a:cubicBezTo>
                      <a:pt x="777" y="327"/>
                      <a:pt x="776" y="317"/>
                      <a:pt x="769" y="310"/>
                    </a:cubicBezTo>
                    <a:cubicBezTo>
                      <a:pt x="761" y="302"/>
                      <a:pt x="737" y="296"/>
                      <a:pt x="726" y="292"/>
                    </a:cubicBezTo>
                    <a:cubicBezTo>
                      <a:pt x="720" y="311"/>
                      <a:pt x="711" y="329"/>
                      <a:pt x="692" y="335"/>
                    </a:cubicBezTo>
                    <a:cubicBezTo>
                      <a:pt x="688" y="338"/>
                      <a:pt x="684" y="342"/>
                      <a:pt x="679" y="344"/>
                    </a:cubicBezTo>
                    <a:cubicBezTo>
                      <a:pt x="675" y="346"/>
                      <a:pt x="670" y="346"/>
                      <a:pt x="666" y="348"/>
                    </a:cubicBezTo>
                    <a:cubicBezTo>
                      <a:pt x="657" y="353"/>
                      <a:pt x="640" y="366"/>
                      <a:pt x="640" y="366"/>
                    </a:cubicBezTo>
                    <a:cubicBezTo>
                      <a:pt x="625" y="388"/>
                      <a:pt x="601" y="388"/>
                      <a:pt x="576" y="391"/>
                    </a:cubicBezTo>
                    <a:cubicBezTo>
                      <a:pt x="564" y="430"/>
                      <a:pt x="530" y="423"/>
                      <a:pt x="494" y="426"/>
                    </a:cubicBezTo>
                    <a:cubicBezTo>
                      <a:pt x="479" y="435"/>
                      <a:pt x="482" y="457"/>
                      <a:pt x="464" y="460"/>
                    </a:cubicBezTo>
                    <a:cubicBezTo>
                      <a:pt x="443" y="464"/>
                      <a:pt x="421" y="463"/>
                      <a:pt x="400" y="464"/>
                    </a:cubicBezTo>
                    <a:cubicBezTo>
                      <a:pt x="385" y="470"/>
                      <a:pt x="374" y="473"/>
                      <a:pt x="361" y="482"/>
                    </a:cubicBezTo>
                    <a:cubicBezTo>
                      <a:pt x="356" y="501"/>
                      <a:pt x="355" y="510"/>
                      <a:pt x="335" y="516"/>
                    </a:cubicBezTo>
                    <a:cubicBezTo>
                      <a:pt x="326" y="515"/>
                      <a:pt x="318" y="514"/>
                      <a:pt x="309" y="512"/>
                    </a:cubicBezTo>
                    <a:cubicBezTo>
                      <a:pt x="304" y="511"/>
                      <a:pt x="300" y="505"/>
                      <a:pt x="296" y="507"/>
                    </a:cubicBezTo>
                    <a:cubicBezTo>
                      <a:pt x="292" y="509"/>
                      <a:pt x="294" y="516"/>
                      <a:pt x="292" y="520"/>
                    </a:cubicBezTo>
                    <a:cubicBezTo>
                      <a:pt x="283" y="539"/>
                      <a:pt x="277" y="557"/>
                      <a:pt x="262" y="572"/>
                    </a:cubicBezTo>
                    <a:cubicBezTo>
                      <a:pt x="256" y="602"/>
                      <a:pt x="248" y="591"/>
                      <a:pt x="241" y="615"/>
                    </a:cubicBezTo>
                    <a:cubicBezTo>
                      <a:pt x="242" y="619"/>
                      <a:pt x="241" y="625"/>
                      <a:pt x="245" y="628"/>
                    </a:cubicBezTo>
                    <a:cubicBezTo>
                      <a:pt x="252" y="633"/>
                      <a:pt x="271" y="636"/>
                      <a:pt x="271" y="636"/>
                    </a:cubicBezTo>
                    <a:cubicBezTo>
                      <a:pt x="293" y="671"/>
                      <a:pt x="255" y="655"/>
                      <a:pt x="241" y="649"/>
                    </a:cubicBezTo>
                    <a:cubicBezTo>
                      <a:pt x="225" y="627"/>
                      <a:pt x="212" y="632"/>
                      <a:pt x="189" y="641"/>
                    </a:cubicBezTo>
                    <a:cubicBezTo>
                      <a:pt x="182" y="639"/>
                      <a:pt x="171" y="642"/>
                      <a:pt x="167" y="636"/>
                    </a:cubicBezTo>
                    <a:cubicBezTo>
                      <a:pt x="161" y="628"/>
                      <a:pt x="171" y="612"/>
                      <a:pt x="163" y="606"/>
                    </a:cubicBezTo>
                    <a:cubicBezTo>
                      <a:pt x="159" y="602"/>
                      <a:pt x="115" y="617"/>
                      <a:pt x="107" y="619"/>
                    </a:cubicBezTo>
                    <a:cubicBezTo>
                      <a:pt x="91" y="618"/>
                      <a:pt x="75" y="620"/>
                      <a:pt x="60" y="615"/>
                    </a:cubicBezTo>
                    <a:cubicBezTo>
                      <a:pt x="56" y="614"/>
                      <a:pt x="58" y="606"/>
                      <a:pt x="56" y="602"/>
                    </a:cubicBezTo>
                    <a:cubicBezTo>
                      <a:pt x="48" y="586"/>
                      <a:pt x="49" y="590"/>
                      <a:pt x="34" y="585"/>
                    </a:cubicBezTo>
                    <a:cubicBezTo>
                      <a:pt x="32" y="585"/>
                      <a:pt x="0" y="585"/>
                      <a:pt x="8" y="602"/>
                    </a:cubicBezTo>
                    <a:cubicBezTo>
                      <a:pt x="15" y="617"/>
                      <a:pt x="28" y="598"/>
                      <a:pt x="17" y="611"/>
                    </a:cubicBezTo>
                    <a:close/>
                  </a:path>
                </a:pathLst>
              </a:custGeom>
              <a:solidFill>
                <a:srgbClr val="FF00FF"/>
              </a:solidFill>
              <a:ln w="12700" cap="sq">
                <a:solidFill>
                  <a:schemeClr val="bg1"/>
                </a:solidFill>
                <a:round/>
                <a:headEnd type="none" w="sm" len="sm"/>
                <a:tailEnd type="none" w="sm" len="sm"/>
              </a:ln>
            </p:spPr>
            <p:txBody>
              <a:bodyPr/>
              <a:lstStyle/>
              <a:p>
                <a:endParaRPr lang="vi-VN"/>
              </a:p>
            </p:txBody>
          </p:sp>
          <p:sp>
            <p:nvSpPr>
              <p:cNvPr id="57" name="Freeform 18"/>
              <p:cNvSpPr>
                <a:spLocks/>
              </p:cNvSpPr>
              <p:nvPr/>
            </p:nvSpPr>
            <p:spPr bwMode="auto">
              <a:xfrm>
                <a:off x="2376" y="3608"/>
                <a:ext cx="205" cy="107"/>
              </a:xfrm>
              <a:custGeom>
                <a:avLst/>
                <a:gdLst>
                  <a:gd name="T0" fmla="*/ 0 w 205"/>
                  <a:gd name="T1" fmla="*/ 40 h 107"/>
                  <a:gd name="T2" fmla="*/ 30 w 205"/>
                  <a:gd name="T3" fmla="*/ 66 h 107"/>
                  <a:gd name="T4" fmla="*/ 94 w 205"/>
                  <a:gd name="T5" fmla="*/ 100 h 107"/>
                  <a:gd name="T6" fmla="*/ 129 w 205"/>
                  <a:gd name="T7" fmla="*/ 87 h 107"/>
                  <a:gd name="T8" fmla="*/ 150 w 205"/>
                  <a:gd name="T9" fmla="*/ 62 h 107"/>
                  <a:gd name="T10" fmla="*/ 202 w 205"/>
                  <a:gd name="T11" fmla="*/ 75 h 107"/>
                  <a:gd name="T12" fmla="*/ 180 w 205"/>
                  <a:gd name="T13" fmla="*/ 23 h 107"/>
                  <a:gd name="T14" fmla="*/ 142 w 205"/>
                  <a:gd name="T15" fmla="*/ 1 h 107"/>
                  <a:gd name="T16" fmla="*/ 90 w 205"/>
                  <a:gd name="T17" fmla="*/ 6 h 107"/>
                  <a:gd name="T18" fmla="*/ 86 w 205"/>
                  <a:gd name="T19" fmla="*/ 23 h 107"/>
                  <a:gd name="T20" fmla="*/ 73 w 205"/>
                  <a:gd name="T21" fmla="*/ 27 h 107"/>
                  <a:gd name="T22" fmla="*/ 0 w 205"/>
                  <a:gd name="T23" fmla="*/ 40 h 1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5"/>
                  <a:gd name="T37" fmla="*/ 0 h 107"/>
                  <a:gd name="T38" fmla="*/ 205 w 205"/>
                  <a:gd name="T39" fmla="*/ 107 h 10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5" h="107">
                    <a:moveTo>
                      <a:pt x="0" y="40"/>
                    </a:moveTo>
                    <a:cubicBezTo>
                      <a:pt x="15" y="51"/>
                      <a:pt x="24" y="48"/>
                      <a:pt x="30" y="66"/>
                    </a:cubicBezTo>
                    <a:cubicBezTo>
                      <a:pt x="19" y="102"/>
                      <a:pt x="74" y="98"/>
                      <a:pt x="94" y="100"/>
                    </a:cubicBezTo>
                    <a:cubicBezTo>
                      <a:pt x="113" y="107"/>
                      <a:pt x="118" y="103"/>
                      <a:pt x="129" y="87"/>
                    </a:cubicBezTo>
                    <a:cubicBezTo>
                      <a:pt x="134" y="66"/>
                      <a:pt x="127" y="53"/>
                      <a:pt x="150" y="62"/>
                    </a:cubicBezTo>
                    <a:cubicBezTo>
                      <a:pt x="166" y="85"/>
                      <a:pt x="174" y="79"/>
                      <a:pt x="202" y="75"/>
                    </a:cubicBezTo>
                    <a:cubicBezTo>
                      <a:pt x="199" y="50"/>
                      <a:pt x="205" y="31"/>
                      <a:pt x="180" y="23"/>
                    </a:cubicBezTo>
                    <a:cubicBezTo>
                      <a:pt x="151" y="3"/>
                      <a:pt x="164" y="10"/>
                      <a:pt x="142" y="1"/>
                    </a:cubicBezTo>
                    <a:cubicBezTo>
                      <a:pt x="125" y="3"/>
                      <a:pt x="106" y="0"/>
                      <a:pt x="90" y="6"/>
                    </a:cubicBezTo>
                    <a:cubicBezTo>
                      <a:pt x="85" y="8"/>
                      <a:pt x="90" y="18"/>
                      <a:pt x="86" y="23"/>
                    </a:cubicBezTo>
                    <a:cubicBezTo>
                      <a:pt x="83" y="27"/>
                      <a:pt x="77" y="26"/>
                      <a:pt x="73" y="27"/>
                    </a:cubicBezTo>
                    <a:cubicBezTo>
                      <a:pt x="53" y="41"/>
                      <a:pt x="0" y="40"/>
                      <a:pt x="0" y="40"/>
                    </a:cubicBezTo>
                    <a:close/>
                  </a:path>
                </a:pathLst>
              </a:custGeom>
              <a:solidFill>
                <a:srgbClr val="669900"/>
              </a:solidFill>
              <a:ln w="12700" cap="sq">
                <a:solidFill>
                  <a:schemeClr val="bg1"/>
                </a:solidFill>
                <a:round/>
                <a:headEnd type="none" w="sm" len="sm"/>
                <a:tailEnd type="none" w="sm" len="sm"/>
              </a:ln>
            </p:spPr>
            <p:txBody>
              <a:bodyPr/>
              <a:lstStyle/>
              <a:p>
                <a:endParaRPr lang="vi-VN"/>
              </a:p>
            </p:txBody>
          </p:sp>
          <p:sp>
            <p:nvSpPr>
              <p:cNvPr id="58" name="Freeform 19"/>
              <p:cNvSpPr>
                <a:spLocks/>
              </p:cNvSpPr>
              <p:nvPr/>
            </p:nvSpPr>
            <p:spPr bwMode="auto">
              <a:xfrm>
                <a:off x="3268" y="1997"/>
                <a:ext cx="573" cy="981"/>
              </a:xfrm>
              <a:custGeom>
                <a:avLst/>
                <a:gdLst>
                  <a:gd name="T0" fmla="*/ 384 w 573"/>
                  <a:gd name="T1" fmla="*/ 22 h 981"/>
                  <a:gd name="T2" fmla="*/ 243 w 573"/>
                  <a:gd name="T3" fmla="*/ 9 h 981"/>
                  <a:gd name="T4" fmla="*/ 122 w 573"/>
                  <a:gd name="T5" fmla="*/ 86 h 981"/>
                  <a:gd name="T6" fmla="*/ 105 w 573"/>
                  <a:gd name="T7" fmla="*/ 181 h 981"/>
                  <a:gd name="T8" fmla="*/ 122 w 573"/>
                  <a:gd name="T9" fmla="*/ 310 h 981"/>
                  <a:gd name="T10" fmla="*/ 71 w 573"/>
                  <a:gd name="T11" fmla="*/ 306 h 981"/>
                  <a:gd name="T12" fmla="*/ 23 w 573"/>
                  <a:gd name="T13" fmla="*/ 357 h 981"/>
                  <a:gd name="T14" fmla="*/ 96 w 573"/>
                  <a:gd name="T15" fmla="*/ 491 h 981"/>
                  <a:gd name="T16" fmla="*/ 161 w 573"/>
                  <a:gd name="T17" fmla="*/ 508 h 981"/>
                  <a:gd name="T18" fmla="*/ 204 w 573"/>
                  <a:gd name="T19" fmla="*/ 491 h 981"/>
                  <a:gd name="T20" fmla="*/ 165 w 573"/>
                  <a:gd name="T21" fmla="*/ 516 h 981"/>
                  <a:gd name="T22" fmla="*/ 187 w 573"/>
                  <a:gd name="T23" fmla="*/ 589 h 981"/>
                  <a:gd name="T24" fmla="*/ 109 w 573"/>
                  <a:gd name="T25" fmla="*/ 619 h 981"/>
                  <a:gd name="T26" fmla="*/ 165 w 573"/>
                  <a:gd name="T27" fmla="*/ 675 h 981"/>
                  <a:gd name="T28" fmla="*/ 243 w 573"/>
                  <a:gd name="T29" fmla="*/ 817 h 981"/>
                  <a:gd name="T30" fmla="*/ 320 w 573"/>
                  <a:gd name="T31" fmla="*/ 834 h 981"/>
                  <a:gd name="T32" fmla="*/ 376 w 573"/>
                  <a:gd name="T33" fmla="*/ 972 h 981"/>
                  <a:gd name="T34" fmla="*/ 462 w 573"/>
                  <a:gd name="T35" fmla="*/ 981 h 981"/>
                  <a:gd name="T36" fmla="*/ 552 w 573"/>
                  <a:gd name="T37" fmla="*/ 912 h 981"/>
                  <a:gd name="T38" fmla="*/ 492 w 573"/>
                  <a:gd name="T39" fmla="*/ 843 h 981"/>
                  <a:gd name="T40" fmla="*/ 513 w 573"/>
                  <a:gd name="T41" fmla="*/ 809 h 981"/>
                  <a:gd name="T42" fmla="*/ 462 w 573"/>
                  <a:gd name="T43" fmla="*/ 774 h 981"/>
                  <a:gd name="T44" fmla="*/ 393 w 573"/>
                  <a:gd name="T45" fmla="*/ 774 h 981"/>
                  <a:gd name="T46" fmla="*/ 402 w 573"/>
                  <a:gd name="T47" fmla="*/ 705 h 981"/>
                  <a:gd name="T48" fmla="*/ 320 w 573"/>
                  <a:gd name="T49" fmla="*/ 748 h 981"/>
                  <a:gd name="T50" fmla="*/ 298 w 573"/>
                  <a:gd name="T51" fmla="*/ 662 h 981"/>
                  <a:gd name="T52" fmla="*/ 311 w 573"/>
                  <a:gd name="T53" fmla="*/ 594 h 981"/>
                  <a:gd name="T54" fmla="*/ 397 w 573"/>
                  <a:gd name="T55" fmla="*/ 602 h 981"/>
                  <a:gd name="T56" fmla="*/ 367 w 573"/>
                  <a:gd name="T57" fmla="*/ 658 h 981"/>
                  <a:gd name="T58" fmla="*/ 406 w 573"/>
                  <a:gd name="T59" fmla="*/ 641 h 981"/>
                  <a:gd name="T60" fmla="*/ 432 w 573"/>
                  <a:gd name="T61" fmla="*/ 611 h 981"/>
                  <a:gd name="T62" fmla="*/ 488 w 573"/>
                  <a:gd name="T63" fmla="*/ 667 h 981"/>
                  <a:gd name="T64" fmla="*/ 462 w 573"/>
                  <a:gd name="T65" fmla="*/ 581 h 981"/>
                  <a:gd name="T66" fmla="*/ 341 w 573"/>
                  <a:gd name="T67" fmla="*/ 525 h 981"/>
                  <a:gd name="T68" fmla="*/ 359 w 573"/>
                  <a:gd name="T69" fmla="*/ 465 h 981"/>
                  <a:gd name="T70" fmla="*/ 402 w 573"/>
                  <a:gd name="T71" fmla="*/ 486 h 981"/>
                  <a:gd name="T72" fmla="*/ 303 w 573"/>
                  <a:gd name="T73" fmla="*/ 396 h 981"/>
                  <a:gd name="T74" fmla="*/ 329 w 573"/>
                  <a:gd name="T75" fmla="*/ 344 h 981"/>
                  <a:gd name="T76" fmla="*/ 423 w 573"/>
                  <a:gd name="T77" fmla="*/ 276 h 981"/>
                  <a:gd name="T78" fmla="*/ 475 w 573"/>
                  <a:gd name="T79" fmla="*/ 228 h 981"/>
                  <a:gd name="T80" fmla="*/ 427 w 573"/>
                  <a:gd name="T81" fmla="*/ 138 h 981"/>
                  <a:gd name="T82" fmla="*/ 423 w 573"/>
                  <a:gd name="T83" fmla="*/ 18 h 98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3"/>
                  <a:gd name="T127" fmla="*/ 0 h 981"/>
                  <a:gd name="T128" fmla="*/ 573 w 573"/>
                  <a:gd name="T129" fmla="*/ 981 h 98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3" h="981">
                    <a:moveTo>
                      <a:pt x="423" y="18"/>
                    </a:moveTo>
                    <a:cubicBezTo>
                      <a:pt x="410" y="19"/>
                      <a:pt x="397" y="19"/>
                      <a:pt x="384" y="22"/>
                    </a:cubicBezTo>
                    <a:cubicBezTo>
                      <a:pt x="370" y="26"/>
                      <a:pt x="365" y="42"/>
                      <a:pt x="350" y="48"/>
                    </a:cubicBezTo>
                    <a:cubicBezTo>
                      <a:pt x="313" y="34"/>
                      <a:pt x="283" y="15"/>
                      <a:pt x="243" y="9"/>
                    </a:cubicBezTo>
                    <a:cubicBezTo>
                      <a:pt x="105" y="16"/>
                      <a:pt x="198" y="0"/>
                      <a:pt x="148" y="35"/>
                    </a:cubicBezTo>
                    <a:cubicBezTo>
                      <a:pt x="140" y="61"/>
                      <a:pt x="143" y="73"/>
                      <a:pt x="122" y="86"/>
                    </a:cubicBezTo>
                    <a:cubicBezTo>
                      <a:pt x="116" y="105"/>
                      <a:pt x="116" y="124"/>
                      <a:pt x="109" y="142"/>
                    </a:cubicBezTo>
                    <a:cubicBezTo>
                      <a:pt x="115" y="163"/>
                      <a:pt x="129" y="174"/>
                      <a:pt x="105" y="181"/>
                    </a:cubicBezTo>
                    <a:cubicBezTo>
                      <a:pt x="99" y="201"/>
                      <a:pt x="109" y="202"/>
                      <a:pt x="127" y="207"/>
                    </a:cubicBezTo>
                    <a:cubicBezTo>
                      <a:pt x="87" y="219"/>
                      <a:pt x="115" y="278"/>
                      <a:pt x="122" y="310"/>
                    </a:cubicBezTo>
                    <a:cubicBezTo>
                      <a:pt x="117" y="313"/>
                      <a:pt x="104" y="325"/>
                      <a:pt x="96" y="323"/>
                    </a:cubicBezTo>
                    <a:cubicBezTo>
                      <a:pt x="86" y="321"/>
                      <a:pt x="80" y="311"/>
                      <a:pt x="71" y="306"/>
                    </a:cubicBezTo>
                    <a:cubicBezTo>
                      <a:pt x="58" y="300"/>
                      <a:pt x="51" y="300"/>
                      <a:pt x="36" y="297"/>
                    </a:cubicBezTo>
                    <a:cubicBezTo>
                      <a:pt x="0" y="305"/>
                      <a:pt x="17" y="328"/>
                      <a:pt x="23" y="357"/>
                    </a:cubicBezTo>
                    <a:cubicBezTo>
                      <a:pt x="30" y="392"/>
                      <a:pt x="42" y="423"/>
                      <a:pt x="62" y="452"/>
                    </a:cubicBezTo>
                    <a:cubicBezTo>
                      <a:pt x="72" y="485"/>
                      <a:pt x="58" y="483"/>
                      <a:pt x="96" y="491"/>
                    </a:cubicBezTo>
                    <a:cubicBezTo>
                      <a:pt x="103" y="507"/>
                      <a:pt x="111" y="507"/>
                      <a:pt x="127" y="512"/>
                    </a:cubicBezTo>
                    <a:cubicBezTo>
                      <a:pt x="138" y="511"/>
                      <a:pt x="152" y="514"/>
                      <a:pt x="161" y="508"/>
                    </a:cubicBezTo>
                    <a:cubicBezTo>
                      <a:pt x="167" y="504"/>
                      <a:pt x="158" y="489"/>
                      <a:pt x="165" y="486"/>
                    </a:cubicBezTo>
                    <a:cubicBezTo>
                      <a:pt x="177" y="481"/>
                      <a:pt x="191" y="489"/>
                      <a:pt x="204" y="491"/>
                    </a:cubicBezTo>
                    <a:cubicBezTo>
                      <a:pt x="203" y="497"/>
                      <a:pt x="205" y="505"/>
                      <a:pt x="200" y="508"/>
                    </a:cubicBezTo>
                    <a:cubicBezTo>
                      <a:pt x="190" y="514"/>
                      <a:pt x="165" y="516"/>
                      <a:pt x="165" y="516"/>
                    </a:cubicBezTo>
                    <a:cubicBezTo>
                      <a:pt x="154" y="534"/>
                      <a:pt x="135" y="540"/>
                      <a:pt x="122" y="559"/>
                    </a:cubicBezTo>
                    <a:cubicBezTo>
                      <a:pt x="132" y="595"/>
                      <a:pt x="146" y="586"/>
                      <a:pt x="187" y="589"/>
                    </a:cubicBezTo>
                    <a:cubicBezTo>
                      <a:pt x="178" y="595"/>
                      <a:pt x="174" y="605"/>
                      <a:pt x="165" y="611"/>
                    </a:cubicBezTo>
                    <a:cubicBezTo>
                      <a:pt x="149" y="621"/>
                      <a:pt x="128" y="617"/>
                      <a:pt x="109" y="619"/>
                    </a:cubicBezTo>
                    <a:cubicBezTo>
                      <a:pt x="116" y="638"/>
                      <a:pt x="125" y="636"/>
                      <a:pt x="144" y="641"/>
                    </a:cubicBezTo>
                    <a:cubicBezTo>
                      <a:pt x="153" y="672"/>
                      <a:pt x="144" y="662"/>
                      <a:pt x="165" y="675"/>
                    </a:cubicBezTo>
                    <a:cubicBezTo>
                      <a:pt x="173" y="695"/>
                      <a:pt x="182" y="711"/>
                      <a:pt x="200" y="723"/>
                    </a:cubicBezTo>
                    <a:cubicBezTo>
                      <a:pt x="209" y="763"/>
                      <a:pt x="213" y="787"/>
                      <a:pt x="243" y="817"/>
                    </a:cubicBezTo>
                    <a:cubicBezTo>
                      <a:pt x="248" y="881"/>
                      <a:pt x="240" y="875"/>
                      <a:pt x="298" y="869"/>
                    </a:cubicBezTo>
                    <a:cubicBezTo>
                      <a:pt x="305" y="850"/>
                      <a:pt x="295" y="826"/>
                      <a:pt x="320" y="834"/>
                    </a:cubicBezTo>
                    <a:cubicBezTo>
                      <a:pt x="334" y="878"/>
                      <a:pt x="311" y="871"/>
                      <a:pt x="363" y="877"/>
                    </a:cubicBezTo>
                    <a:cubicBezTo>
                      <a:pt x="396" y="900"/>
                      <a:pt x="388" y="934"/>
                      <a:pt x="376" y="972"/>
                    </a:cubicBezTo>
                    <a:cubicBezTo>
                      <a:pt x="402" y="980"/>
                      <a:pt x="427" y="978"/>
                      <a:pt x="449" y="963"/>
                    </a:cubicBezTo>
                    <a:cubicBezTo>
                      <a:pt x="458" y="915"/>
                      <a:pt x="460" y="968"/>
                      <a:pt x="462" y="981"/>
                    </a:cubicBezTo>
                    <a:cubicBezTo>
                      <a:pt x="499" y="970"/>
                      <a:pt x="473" y="949"/>
                      <a:pt x="496" y="925"/>
                    </a:cubicBezTo>
                    <a:cubicBezTo>
                      <a:pt x="512" y="909"/>
                      <a:pt x="529" y="914"/>
                      <a:pt x="552" y="912"/>
                    </a:cubicBezTo>
                    <a:cubicBezTo>
                      <a:pt x="555" y="895"/>
                      <a:pt x="573" y="853"/>
                      <a:pt x="543" y="847"/>
                    </a:cubicBezTo>
                    <a:cubicBezTo>
                      <a:pt x="526" y="844"/>
                      <a:pt x="509" y="844"/>
                      <a:pt x="492" y="843"/>
                    </a:cubicBezTo>
                    <a:cubicBezTo>
                      <a:pt x="502" y="810"/>
                      <a:pt x="487" y="849"/>
                      <a:pt x="509" y="822"/>
                    </a:cubicBezTo>
                    <a:cubicBezTo>
                      <a:pt x="512" y="818"/>
                      <a:pt x="509" y="811"/>
                      <a:pt x="513" y="809"/>
                    </a:cubicBezTo>
                    <a:cubicBezTo>
                      <a:pt x="525" y="804"/>
                      <a:pt x="539" y="806"/>
                      <a:pt x="552" y="804"/>
                    </a:cubicBezTo>
                    <a:cubicBezTo>
                      <a:pt x="542" y="752"/>
                      <a:pt x="521" y="771"/>
                      <a:pt x="462" y="774"/>
                    </a:cubicBezTo>
                    <a:cubicBezTo>
                      <a:pt x="457" y="792"/>
                      <a:pt x="449" y="795"/>
                      <a:pt x="432" y="800"/>
                    </a:cubicBezTo>
                    <a:cubicBezTo>
                      <a:pt x="407" y="795"/>
                      <a:pt x="399" y="799"/>
                      <a:pt x="393" y="774"/>
                    </a:cubicBezTo>
                    <a:cubicBezTo>
                      <a:pt x="406" y="761"/>
                      <a:pt x="418" y="757"/>
                      <a:pt x="423" y="740"/>
                    </a:cubicBezTo>
                    <a:cubicBezTo>
                      <a:pt x="413" y="709"/>
                      <a:pt x="422" y="719"/>
                      <a:pt x="402" y="705"/>
                    </a:cubicBezTo>
                    <a:cubicBezTo>
                      <a:pt x="382" y="711"/>
                      <a:pt x="375" y="714"/>
                      <a:pt x="363" y="731"/>
                    </a:cubicBezTo>
                    <a:cubicBezTo>
                      <a:pt x="355" y="757"/>
                      <a:pt x="346" y="753"/>
                      <a:pt x="320" y="748"/>
                    </a:cubicBezTo>
                    <a:cubicBezTo>
                      <a:pt x="303" y="733"/>
                      <a:pt x="292" y="709"/>
                      <a:pt x="320" y="701"/>
                    </a:cubicBezTo>
                    <a:cubicBezTo>
                      <a:pt x="340" y="672"/>
                      <a:pt x="319" y="674"/>
                      <a:pt x="298" y="662"/>
                    </a:cubicBezTo>
                    <a:cubicBezTo>
                      <a:pt x="289" y="657"/>
                      <a:pt x="273" y="645"/>
                      <a:pt x="273" y="645"/>
                    </a:cubicBezTo>
                    <a:cubicBezTo>
                      <a:pt x="262" y="617"/>
                      <a:pt x="290" y="607"/>
                      <a:pt x="311" y="594"/>
                    </a:cubicBezTo>
                    <a:cubicBezTo>
                      <a:pt x="327" y="570"/>
                      <a:pt x="337" y="577"/>
                      <a:pt x="367" y="581"/>
                    </a:cubicBezTo>
                    <a:cubicBezTo>
                      <a:pt x="387" y="587"/>
                      <a:pt x="377" y="596"/>
                      <a:pt x="397" y="602"/>
                    </a:cubicBezTo>
                    <a:cubicBezTo>
                      <a:pt x="427" y="623"/>
                      <a:pt x="398" y="619"/>
                      <a:pt x="384" y="615"/>
                    </a:cubicBezTo>
                    <a:cubicBezTo>
                      <a:pt x="341" y="586"/>
                      <a:pt x="333" y="637"/>
                      <a:pt x="367" y="658"/>
                    </a:cubicBezTo>
                    <a:cubicBezTo>
                      <a:pt x="381" y="657"/>
                      <a:pt x="397" y="660"/>
                      <a:pt x="410" y="654"/>
                    </a:cubicBezTo>
                    <a:cubicBezTo>
                      <a:pt x="414" y="652"/>
                      <a:pt x="403" y="644"/>
                      <a:pt x="406" y="641"/>
                    </a:cubicBezTo>
                    <a:cubicBezTo>
                      <a:pt x="411" y="636"/>
                      <a:pt x="420" y="638"/>
                      <a:pt x="427" y="637"/>
                    </a:cubicBezTo>
                    <a:cubicBezTo>
                      <a:pt x="429" y="628"/>
                      <a:pt x="426" y="617"/>
                      <a:pt x="432" y="611"/>
                    </a:cubicBezTo>
                    <a:cubicBezTo>
                      <a:pt x="436" y="607"/>
                      <a:pt x="441" y="615"/>
                      <a:pt x="445" y="619"/>
                    </a:cubicBezTo>
                    <a:cubicBezTo>
                      <a:pt x="461" y="635"/>
                      <a:pt x="468" y="653"/>
                      <a:pt x="488" y="667"/>
                    </a:cubicBezTo>
                    <a:cubicBezTo>
                      <a:pt x="503" y="643"/>
                      <a:pt x="494" y="631"/>
                      <a:pt x="479" y="611"/>
                    </a:cubicBezTo>
                    <a:cubicBezTo>
                      <a:pt x="478" y="609"/>
                      <a:pt x="465" y="584"/>
                      <a:pt x="462" y="581"/>
                    </a:cubicBezTo>
                    <a:cubicBezTo>
                      <a:pt x="447" y="569"/>
                      <a:pt x="410" y="567"/>
                      <a:pt x="393" y="564"/>
                    </a:cubicBezTo>
                    <a:cubicBezTo>
                      <a:pt x="372" y="556"/>
                      <a:pt x="359" y="538"/>
                      <a:pt x="341" y="525"/>
                    </a:cubicBezTo>
                    <a:cubicBezTo>
                      <a:pt x="333" y="500"/>
                      <a:pt x="322" y="477"/>
                      <a:pt x="346" y="460"/>
                    </a:cubicBezTo>
                    <a:cubicBezTo>
                      <a:pt x="350" y="462"/>
                      <a:pt x="357" y="461"/>
                      <a:pt x="359" y="465"/>
                    </a:cubicBezTo>
                    <a:cubicBezTo>
                      <a:pt x="363" y="473"/>
                      <a:pt x="355" y="487"/>
                      <a:pt x="363" y="491"/>
                    </a:cubicBezTo>
                    <a:cubicBezTo>
                      <a:pt x="375" y="497"/>
                      <a:pt x="389" y="488"/>
                      <a:pt x="402" y="486"/>
                    </a:cubicBezTo>
                    <a:cubicBezTo>
                      <a:pt x="392" y="428"/>
                      <a:pt x="393" y="443"/>
                      <a:pt x="320" y="439"/>
                    </a:cubicBezTo>
                    <a:cubicBezTo>
                      <a:pt x="312" y="428"/>
                      <a:pt x="283" y="413"/>
                      <a:pt x="303" y="396"/>
                    </a:cubicBezTo>
                    <a:cubicBezTo>
                      <a:pt x="311" y="389"/>
                      <a:pt x="333" y="387"/>
                      <a:pt x="333" y="387"/>
                    </a:cubicBezTo>
                    <a:cubicBezTo>
                      <a:pt x="338" y="370"/>
                      <a:pt x="334" y="360"/>
                      <a:pt x="329" y="344"/>
                    </a:cubicBezTo>
                    <a:cubicBezTo>
                      <a:pt x="345" y="318"/>
                      <a:pt x="365" y="326"/>
                      <a:pt x="397" y="323"/>
                    </a:cubicBezTo>
                    <a:cubicBezTo>
                      <a:pt x="427" y="314"/>
                      <a:pt x="410" y="302"/>
                      <a:pt x="423" y="276"/>
                    </a:cubicBezTo>
                    <a:cubicBezTo>
                      <a:pt x="427" y="267"/>
                      <a:pt x="441" y="268"/>
                      <a:pt x="449" y="263"/>
                    </a:cubicBezTo>
                    <a:cubicBezTo>
                      <a:pt x="454" y="246"/>
                      <a:pt x="460" y="238"/>
                      <a:pt x="475" y="228"/>
                    </a:cubicBezTo>
                    <a:cubicBezTo>
                      <a:pt x="488" y="208"/>
                      <a:pt x="485" y="181"/>
                      <a:pt x="462" y="172"/>
                    </a:cubicBezTo>
                    <a:cubicBezTo>
                      <a:pt x="452" y="153"/>
                      <a:pt x="444" y="150"/>
                      <a:pt x="427" y="138"/>
                    </a:cubicBezTo>
                    <a:cubicBezTo>
                      <a:pt x="419" y="113"/>
                      <a:pt x="405" y="90"/>
                      <a:pt x="440" y="82"/>
                    </a:cubicBezTo>
                    <a:cubicBezTo>
                      <a:pt x="465" y="46"/>
                      <a:pt x="455" y="32"/>
                      <a:pt x="423" y="18"/>
                    </a:cubicBez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59" name="Freeform 20"/>
              <p:cNvSpPr>
                <a:spLocks/>
              </p:cNvSpPr>
              <p:nvPr/>
            </p:nvSpPr>
            <p:spPr bwMode="auto">
              <a:xfrm>
                <a:off x="3683" y="2511"/>
                <a:ext cx="498" cy="524"/>
              </a:xfrm>
              <a:custGeom>
                <a:avLst/>
                <a:gdLst>
                  <a:gd name="T0" fmla="*/ 8 w 498"/>
                  <a:gd name="T1" fmla="*/ 37 h 524"/>
                  <a:gd name="T2" fmla="*/ 81 w 498"/>
                  <a:gd name="T3" fmla="*/ 58 h 524"/>
                  <a:gd name="T4" fmla="*/ 94 w 498"/>
                  <a:gd name="T5" fmla="*/ 67 h 524"/>
                  <a:gd name="T6" fmla="*/ 111 w 498"/>
                  <a:gd name="T7" fmla="*/ 71 h 524"/>
                  <a:gd name="T8" fmla="*/ 116 w 498"/>
                  <a:gd name="T9" fmla="*/ 110 h 524"/>
                  <a:gd name="T10" fmla="*/ 159 w 498"/>
                  <a:gd name="T11" fmla="*/ 123 h 524"/>
                  <a:gd name="T12" fmla="*/ 184 w 498"/>
                  <a:gd name="T13" fmla="*/ 157 h 524"/>
                  <a:gd name="T14" fmla="*/ 171 w 498"/>
                  <a:gd name="T15" fmla="*/ 166 h 524"/>
                  <a:gd name="T16" fmla="*/ 159 w 498"/>
                  <a:gd name="T17" fmla="*/ 157 h 524"/>
                  <a:gd name="T18" fmla="*/ 98 w 498"/>
                  <a:gd name="T19" fmla="*/ 161 h 524"/>
                  <a:gd name="T20" fmla="*/ 133 w 498"/>
                  <a:gd name="T21" fmla="*/ 183 h 524"/>
                  <a:gd name="T22" fmla="*/ 98 w 498"/>
                  <a:gd name="T23" fmla="*/ 213 h 524"/>
                  <a:gd name="T24" fmla="*/ 163 w 498"/>
                  <a:gd name="T25" fmla="*/ 243 h 524"/>
                  <a:gd name="T26" fmla="*/ 197 w 498"/>
                  <a:gd name="T27" fmla="*/ 196 h 524"/>
                  <a:gd name="T28" fmla="*/ 223 w 498"/>
                  <a:gd name="T29" fmla="*/ 174 h 524"/>
                  <a:gd name="T30" fmla="*/ 262 w 498"/>
                  <a:gd name="T31" fmla="*/ 209 h 524"/>
                  <a:gd name="T32" fmla="*/ 219 w 498"/>
                  <a:gd name="T33" fmla="*/ 277 h 524"/>
                  <a:gd name="T34" fmla="*/ 232 w 498"/>
                  <a:gd name="T35" fmla="*/ 338 h 524"/>
                  <a:gd name="T36" fmla="*/ 296 w 498"/>
                  <a:gd name="T37" fmla="*/ 273 h 524"/>
                  <a:gd name="T38" fmla="*/ 322 w 498"/>
                  <a:gd name="T39" fmla="*/ 355 h 524"/>
                  <a:gd name="T40" fmla="*/ 369 w 498"/>
                  <a:gd name="T41" fmla="*/ 363 h 524"/>
                  <a:gd name="T42" fmla="*/ 365 w 498"/>
                  <a:gd name="T43" fmla="*/ 428 h 524"/>
                  <a:gd name="T44" fmla="*/ 404 w 498"/>
                  <a:gd name="T45" fmla="*/ 454 h 524"/>
                  <a:gd name="T46" fmla="*/ 408 w 498"/>
                  <a:gd name="T47" fmla="*/ 484 h 524"/>
                  <a:gd name="T48" fmla="*/ 421 w 498"/>
                  <a:gd name="T49" fmla="*/ 488 h 524"/>
                  <a:gd name="T50" fmla="*/ 447 w 498"/>
                  <a:gd name="T51" fmla="*/ 522 h 524"/>
                  <a:gd name="T52" fmla="*/ 472 w 498"/>
                  <a:gd name="T53" fmla="*/ 492 h 524"/>
                  <a:gd name="T54" fmla="*/ 472 w 498"/>
                  <a:gd name="T55" fmla="*/ 492 h 524"/>
                  <a:gd name="T56" fmla="*/ 498 w 498"/>
                  <a:gd name="T57" fmla="*/ 484 h 524"/>
                  <a:gd name="T58" fmla="*/ 472 w 498"/>
                  <a:gd name="T59" fmla="*/ 415 h 524"/>
                  <a:gd name="T60" fmla="*/ 425 w 498"/>
                  <a:gd name="T61" fmla="*/ 351 h 524"/>
                  <a:gd name="T62" fmla="*/ 442 w 498"/>
                  <a:gd name="T63" fmla="*/ 316 h 524"/>
                  <a:gd name="T64" fmla="*/ 365 w 498"/>
                  <a:gd name="T65" fmla="*/ 252 h 524"/>
                  <a:gd name="T66" fmla="*/ 322 w 498"/>
                  <a:gd name="T67" fmla="*/ 204 h 524"/>
                  <a:gd name="T68" fmla="*/ 339 w 498"/>
                  <a:gd name="T69" fmla="*/ 179 h 524"/>
                  <a:gd name="T70" fmla="*/ 288 w 498"/>
                  <a:gd name="T71" fmla="*/ 148 h 524"/>
                  <a:gd name="T72" fmla="*/ 240 w 498"/>
                  <a:gd name="T73" fmla="*/ 114 h 524"/>
                  <a:gd name="T74" fmla="*/ 253 w 498"/>
                  <a:gd name="T75" fmla="*/ 75 h 524"/>
                  <a:gd name="T76" fmla="*/ 266 w 498"/>
                  <a:gd name="T77" fmla="*/ 80 h 524"/>
                  <a:gd name="T78" fmla="*/ 275 w 498"/>
                  <a:gd name="T79" fmla="*/ 93 h 524"/>
                  <a:gd name="T80" fmla="*/ 309 w 498"/>
                  <a:gd name="T81" fmla="*/ 101 h 524"/>
                  <a:gd name="T82" fmla="*/ 373 w 498"/>
                  <a:gd name="T83" fmla="*/ 88 h 524"/>
                  <a:gd name="T84" fmla="*/ 361 w 498"/>
                  <a:gd name="T85" fmla="*/ 54 h 524"/>
                  <a:gd name="T86" fmla="*/ 343 w 498"/>
                  <a:gd name="T87" fmla="*/ 28 h 524"/>
                  <a:gd name="T88" fmla="*/ 292 w 498"/>
                  <a:gd name="T89" fmla="*/ 63 h 524"/>
                  <a:gd name="T90" fmla="*/ 223 w 498"/>
                  <a:gd name="T91" fmla="*/ 41 h 524"/>
                  <a:gd name="T92" fmla="*/ 184 w 498"/>
                  <a:gd name="T93" fmla="*/ 28 h 524"/>
                  <a:gd name="T94" fmla="*/ 167 w 498"/>
                  <a:gd name="T95" fmla="*/ 58 h 524"/>
                  <a:gd name="T96" fmla="*/ 111 w 498"/>
                  <a:gd name="T97" fmla="*/ 20 h 524"/>
                  <a:gd name="T98" fmla="*/ 68 w 498"/>
                  <a:gd name="T99" fmla="*/ 7 h 524"/>
                  <a:gd name="T100" fmla="*/ 0 w 498"/>
                  <a:gd name="T101" fmla="*/ 28 h 524"/>
                  <a:gd name="T102" fmla="*/ 8 w 498"/>
                  <a:gd name="T103" fmla="*/ 37 h 52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98"/>
                  <a:gd name="T157" fmla="*/ 0 h 524"/>
                  <a:gd name="T158" fmla="*/ 498 w 498"/>
                  <a:gd name="T159" fmla="*/ 524 h 52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98" h="524">
                    <a:moveTo>
                      <a:pt x="8" y="37"/>
                    </a:moveTo>
                    <a:cubicBezTo>
                      <a:pt x="39" y="56"/>
                      <a:pt x="35" y="54"/>
                      <a:pt x="81" y="58"/>
                    </a:cubicBezTo>
                    <a:cubicBezTo>
                      <a:pt x="85" y="61"/>
                      <a:pt x="89" y="65"/>
                      <a:pt x="94" y="67"/>
                    </a:cubicBezTo>
                    <a:cubicBezTo>
                      <a:pt x="99" y="69"/>
                      <a:pt x="108" y="66"/>
                      <a:pt x="111" y="71"/>
                    </a:cubicBezTo>
                    <a:cubicBezTo>
                      <a:pt x="117" y="83"/>
                      <a:pt x="110" y="98"/>
                      <a:pt x="116" y="110"/>
                    </a:cubicBezTo>
                    <a:cubicBezTo>
                      <a:pt x="117" y="112"/>
                      <a:pt x="154" y="121"/>
                      <a:pt x="159" y="123"/>
                    </a:cubicBezTo>
                    <a:cubicBezTo>
                      <a:pt x="168" y="138"/>
                      <a:pt x="179" y="140"/>
                      <a:pt x="184" y="157"/>
                    </a:cubicBezTo>
                    <a:cubicBezTo>
                      <a:pt x="180" y="160"/>
                      <a:pt x="176" y="166"/>
                      <a:pt x="171" y="166"/>
                    </a:cubicBezTo>
                    <a:cubicBezTo>
                      <a:pt x="166" y="166"/>
                      <a:pt x="164" y="157"/>
                      <a:pt x="159" y="157"/>
                    </a:cubicBezTo>
                    <a:cubicBezTo>
                      <a:pt x="139" y="156"/>
                      <a:pt x="118" y="160"/>
                      <a:pt x="98" y="161"/>
                    </a:cubicBezTo>
                    <a:cubicBezTo>
                      <a:pt x="115" y="168"/>
                      <a:pt x="122" y="167"/>
                      <a:pt x="133" y="183"/>
                    </a:cubicBezTo>
                    <a:cubicBezTo>
                      <a:pt x="126" y="202"/>
                      <a:pt x="113" y="198"/>
                      <a:pt x="98" y="213"/>
                    </a:cubicBezTo>
                    <a:cubicBezTo>
                      <a:pt x="108" y="257"/>
                      <a:pt x="126" y="232"/>
                      <a:pt x="163" y="243"/>
                    </a:cubicBezTo>
                    <a:cubicBezTo>
                      <a:pt x="191" y="236"/>
                      <a:pt x="189" y="221"/>
                      <a:pt x="197" y="196"/>
                    </a:cubicBezTo>
                    <a:cubicBezTo>
                      <a:pt x="192" y="167"/>
                      <a:pt x="197" y="168"/>
                      <a:pt x="223" y="174"/>
                    </a:cubicBezTo>
                    <a:cubicBezTo>
                      <a:pt x="246" y="208"/>
                      <a:pt x="213" y="239"/>
                      <a:pt x="262" y="209"/>
                    </a:cubicBezTo>
                    <a:cubicBezTo>
                      <a:pt x="291" y="256"/>
                      <a:pt x="246" y="260"/>
                      <a:pt x="219" y="277"/>
                    </a:cubicBezTo>
                    <a:cubicBezTo>
                      <a:pt x="210" y="301"/>
                      <a:pt x="210" y="323"/>
                      <a:pt x="232" y="338"/>
                    </a:cubicBezTo>
                    <a:cubicBezTo>
                      <a:pt x="298" y="331"/>
                      <a:pt x="290" y="338"/>
                      <a:pt x="296" y="273"/>
                    </a:cubicBezTo>
                    <a:cubicBezTo>
                      <a:pt x="300" y="286"/>
                      <a:pt x="308" y="349"/>
                      <a:pt x="322" y="355"/>
                    </a:cubicBezTo>
                    <a:cubicBezTo>
                      <a:pt x="337" y="361"/>
                      <a:pt x="354" y="359"/>
                      <a:pt x="369" y="363"/>
                    </a:cubicBezTo>
                    <a:cubicBezTo>
                      <a:pt x="359" y="408"/>
                      <a:pt x="359" y="386"/>
                      <a:pt x="365" y="428"/>
                    </a:cubicBezTo>
                    <a:cubicBezTo>
                      <a:pt x="401" y="424"/>
                      <a:pt x="415" y="418"/>
                      <a:pt x="404" y="454"/>
                    </a:cubicBezTo>
                    <a:cubicBezTo>
                      <a:pt x="405" y="464"/>
                      <a:pt x="403" y="475"/>
                      <a:pt x="408" y="484"/>
                    </a:cubicBezTo>
                    <a:cubicBezTo>
                      <a:pt x="410" y="488"/>
                      <a:pt x="418" y="484"/>
                      <a:pt x="421" y="488"/>
                    </a:cubicBezTo>
                    <a:cubicBezTo>
                      <a:pt x="434" y="504"/>
                      <a:pt x="422" y="514"/>
                      <a:pt x="447" y="522"/>
                    </a:cubicBezTo>
                    <a:cubicBezTo>
                      <a:pt x="473" y="516"/>
                      <a:pt x="462" y="524"/>
                      <a:pt x="472" y="492"/>
                    </a:cubicBezTo>
                    <a:cubicBezTo>
                      <a:pt x="481" y="489"/>
                      <a:pt x="498" y="484"/>
                      <a:pt x="498" y="484"/>
                    </a:cubicBezTo>
                    <a:cubicBezTo>
                      <a:pt x="489" y="456"/>
                      <a:pt x="497" y="433"/>
                      <a:pt x="472" y="415"/>
                    </a:cubicBezTo>
                    <a:cubicBezTo>
                      <a:pt x="452" y="382"/>
                      <a:pt x="461" y="373"/>
                      <a:pt x="425" y="351"/>
                    </a:cubicBezTo>
                    <a:cubicBezTo>
                      <a:pt x="418" y="329"/>
                      <a:pt x="419" y="321"/>
                      <a:pt x="442" y="316"/>
                    </a:cubicBezTo>
                    <a:cubicBezTo>
                      <a:pt x="465" y="255"/>
                      <a:pt x="403" y="255"/>
                      <a:pt x="365" y="252"/>
                    </a:cubicBezTo>
                    <a:cubicBezTo>
                      <a:pt x="360" y="204"/>
                      <a:pt x="364" y="212"/>
                      <a:pt x="322" y="204"/>
                    </a:cubicBezTo>
                    <a:cubicBezTo>
                      <a:pt x="328" y="196"/>
                      <a:pt x="333" y="187"/>
                      <a:pt x="339" y="179"/>
                    </a:cubicBezTo>
                    <a:cubicBezTo>
                      <a:pt x="354" y="157"/>
                      <a:pt x="300" y="151"/>
                      <a:pt x="288" y="148"/>
                    </a:cubicBezTo>
                    <a:cubicBezTo>
                      <a:pt x="265" y="134"/>
                      <a:pt x="272" y="122"/>
                      <a:pt x="240" y="114"/>
                    </a:cubicBezTo>
                    <a:cubicBezTo>
                      <a:pt x="234" y="95"/>
                      <a:pt x="233" y="83"/>
                      <a:pt x="253" y="75"/>
                    </a:cubicBezTo>
                    <a:cubicBezTo>
                      <a:pt x="257" y="77"/>
                      <a:pt x="262" y="77"/>
                      <a:pt x="266" y="80"/>
                    </a:cubicBezTo>
                    <a:cubicBezTo>
                      <a:pt x="270" y="83"/>
                      <a:pt x="270" y="91"/>
                      <a:pt x="275" y="93"/>
                    </a:cubicBezTo>
                    <a:cubicBezTo>
                      <a:pt x="285" y="98"/>
                      <a:pt x="309" y="101"/>
                      <a:pt x="309" y="101"/>
                    </a:cubicBezTo>
                    <a:cubicBezTo>
                      <a:pt x="333" y="118"/>
                      <a:pt x="365" y="120"/>
                      <a:pt x="373" y="88"/>
                    </a:cubicBezTo>
                    <a:cubicBezTo>
                      <a:pt x="369" y="65"/>
                      <a:pt x="372" y="71"/>
                      <a:pt x="361" y="54"/>
                    </a:cubicBezTo>
                    <a:cubicBezTo>
                      <a:pt x="355" y="45"/>
                      <a:pt x="343" y="28"/>
                      <a:pt x="343" y="28"/>
                    </a:cubicBezTo>
                    <a:cubicBezTo>
                      <a:pt x="306" y="35"/>
                      <a:pt x="327" y="49"/>
                      <a:pt x="292" y="63"/>
                    </a:cubicBezTo>
                    <a:cubicBezTo>
                      <a:pt x="267" y="53"/>
                      <a:pt x="250" y="45"/>
                      <a:pt x="223" y="41"/>
                    </a:cubicBezTo>
                    <a:cubicBezTo>
                      <a:pt x="210" y="37"/>
                      <a:pt x="197" y="32"/>
                      <a:pt x="184" y="28"/>
                    </a:cubicBezTo>
                    <a:cubicBezTo>
                      <a:pt x="157" y="34"/>
                      <a:pt x="174" y="36"/>
                      <a:pt x="167" y="58"/>
                    </a:cubicBezTo>
                    <a:cubicBezTo>
                      <a:pt x="137" y="52"/>
                      <a:pt x="136" y="36"/>
                      <a:pt x="111" y="20"/>
                    </a:cubicBezTo>
                    <a:cubicBezTo>
                      <a:pt x="100" y="13"/>
                      <a:pt x="81" y="10"/>
                      <a:pt x="68" y="7"/>
                    </a:cubicBezTo>
                    <a:cubicBezTo>
                      <a:pt x="40" y="9"/>
                      <a:pt x="9" y="0"/>
                      <a:pt x="0" y="28"/>
                    </a:cubicBezTo>
                    <a:cubicBezTo>
                      <a:pt x="13" y="38"/>
                      <a:pt x="17" y="37"/>
                      <a:pt x="8" y="37"/>
                    </a:cubicBez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60" name="Freeform 21"/>
              <p:cNvSpPr>
                <a:spLocks/>
              </p:cNvSpPr>
              <p:nvPr/>
            </p:nvSpPr>
            <p:spPr bwMode="auto">
              <a:xfrm>
                <a:off x="3793" y="2785"/>
                <a:ext cx="178" cy="142"/>
              </a:xfrm>
              <a:custGeom>
                <a:avLst/>
                <a:gdLst>
                  <a:gd name="T0" fmla="*/ 87 w 178"/>
                  <a:gd name="T1" fmla="*/ 29 h 142"/>
                  <a:gd name="T2" fmla="*/ 49 w 178"/>
                  <a:gd name="T3" fmla="*/ 25 h 142"/>
                  <a:gd name="T4" fmla="*/ 18 w 178"/>
                  <a:gd name="T5" fmla="*/ 34 h 142"/>
                  <a:gd name="T6" fmla="*/ 49 w 178"/>
                  <a:gd name="T7" fmla="*/ 51 h 142"/>
                  <a:gd name="T8" fmla="*/ 74 w 178"/>
                  <a:gd name="T9" fmla="*/ 81 h 142"/>
                  <a:gd name="T10" fmla="*/ 87 w 178"/>
                  <a:gd name="T11" fmla="*/ 124 h 142"/>
                  <a:gd name="T12" fmla="*/ 143 w 178"/>
                  <a:gd name="T13" fmla="*/ 137 h 142"/>
                  <a:gd name="T14" fmla="*/ 178 w 178"/>
                  <a:gd name="T15" fmla="*/ 107 h 142"/>
                  <a:gd name="T16" fmla="*/ 92 w 178"/>
                  <a:gd name="T17" fmla="*/ 72 h 142"/>
                  <a:gd name="T18" fmla="*/ 87 w 178"/>
                  <a:gd name="T19" fmla="*/ 29 h 14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8"/>
                  <a:gd name="T31" fmla="*/ 0 h 142"/>
                  <a:gd name="T32" fmla="*/ 178 w 178"/>
                  <a:gd name="T33" fmla="*/ 142 h 14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8" h="142">
                    <a:moveTo>
                      <a:pt x="87" y="29"/>
                    </a:moveTo>
                    <a:cubicBezTo>
                      <a:pt x="68" y="18"/>
                      <a:pt x="76" y="19"/>
                      <a:pt x="49" y="25"/>
                    </a:cubicBezTo>
                    <a:cubicBezTo>
                      <a:pt x="39" y="27"/>
                      <a:pt x="18" y="34"/>
                      <a:pt x="18" y="34"/>
                    </a:cubicBezTo>
                    <a:cubicBezTo>
                      <a:pt x="36" y="76"/>
                      <a:pt x="0" y="0"/>
                      <a:pt x="49" y="51"/>
                    </a:cubicBezTo>
                    <a:cubicBezTo>
                      <a:pt x="87" y="90"/>
                      <a:pt x="18" y="70"/>
                      <a:pt x="74" y="81"/>
                    </a:cubicBezTo>
                    <a:cubicBezTo>
                      <a:pt x="57" y="109"/>
                      <a:pt x="44" y="114"/>
                      <a:pt x="87" y="124"/>
                    </a:cubicBezTo>
                    <a:cubicBezTo>
                      <a:pt x="112" y="140"/>
                      <a:pt x="109" y="142"/>
                      <a:pt x="143" y="137"/>
                    </a:cubicBezTo>
                    <a:cubicBezTo>
                      <a:pt x="173" y="116"/>
                      <a:pt x="163" y="127"/>
                      <a:pt x="178" y="107"/>
                    </a:cubicBezTo>
                    <a:cubicBezTo>
                      <a:pt x="162" y="65"/>
                      <a:pt x="141" y="76"/>
                      <a:pt x="92" y="72"/>
                    </a:cubicBezTo>
                    <a:cubicBezTo>
                      <a:pt x="85" y="55"/>
                      <a:pt x="93" y="48"/>
                      <a:pt x="87" y="29"/>
                    </a:cubicBez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61" name="Freeform 22"/>
              <p:cNvSpPr>
                <a:spLocks/>
              </p:cNvSpPr>
              <p:nvPr/>
            </p:nvSpPr>
            <p:spPr bwMode="auto">
              <a:xfrm>
                <a:off x="3719" y="2904"/>
                <a:ext cx="282" cy="274"/>
              </a:xfrm>
              <a:custGeom>
                <a:avLst/>
                <a:gdLst>
                  <a:gd name="T0" fmla="*/ 207 w 282"/>
                  <a:gd name="T1" fmla="*/ 30 h 274"/>
                  <a:gd name="T2" fmla="*/ 114 w 282"/>
                  <a:gd name="T3" fmla="*/ 18 h 274"/>
                  <a:gd name="T4" fmla="*/ 97 w 282"/>
                  <a:gd name="T5" fmla="*/ 39 h 274"/>
                  <a:gd name="T6" fmla="*/ 67 w 282"/>
                  <a:gd name="T7" fmla="*/ 69 h 274"/>
                  <a:gd name="T8" fmla="*/ 71 w 282"/>
                  <a:gd name="T9" fmla="*/ 91 h 274"/>
                  <a:gd name="T10" fmla="*/ 80 w 282"/>
                  <a:gd name="T11" fmla="*/ 104 h 274"/>
                  <a:gd name="T12" fmla="*/ 11 w 282"/>
                  <a:gd name="T13" fmla="*/ 125 h 274"/>
                  <a:gd name="T14" fmla="*/ 24 w 282"/>
                  <a:gd name="T15" fmla="*/ 190 h 274"/>
                  <a:gd name="T16" fmla="*/ 71 w 282"/>
                  <a:gd name="T17" fmla="*/ 203 h 274"/>
                  <a:gd name="T18" fmla="*/ 140 w 282"/>
                  <a:gd name="T19" fmla="*/ 233 h 274"/>
                  <a:gd name="T20" fmla="*/ 144 w 282"/>
                  <a:gd name="T21" fmla="*/ 198 h 274"/>
                  <a:gd name="T22" fmla="*/ 148 w 282"/>
                  <a:gd name="T23" fmla="*/ 185 h 274"/>
                  <a:gd name="T24" fmla="*/ 187 w 282"/>
                  <a:gd name="T25" fmla="*/ 172 h 274"/>
                  <a:gd name="T26" fmla="*/ 264 w 282"/>
                  <a:gd name="T27" fmla="*/ 86 h 274"/>
                  <a:gd name="T28" fmla="*/ 282 w 282"/>
                  <a:gd name="T29" fmla="*/ 48 h 274"/>
                  <a:gd name="T30" fmla="*/ 264 w 282"/>
                  <a:gd name="T31" fmla="*/ 0 h 274"/>
                  <a:gd name="T32" fmla="*/ 226 w 282"/>
                  <a:gd name="T33" fmla="*/ 39 h 274"/>
                  <a:gd name="T34" fmla="*/ 178 w 282"/>
                  <a:gd name="T35" fmla="*/ 95 h 274"/>
                  <a:gd name="T36" fmla="*/ 148 w 282"/>
                  <a:gd name="T37" fmla="*/ 129 h 274"/>
                  <a:gd name="T38" fmla="*/ 118 w 282"/>
                  <a:gd name="T39" fmla="*/ 181 h 274"/>
                  <a:gd name="T40" fmla="*/ 148 w 282"/>
                  <a:gd name="T41" fmla="*/ 82 h 274"/>
                  <a:gd name="T42" fmla="*/ 178 w 282"/>
                  <a:gd name="T43" fmla="*/ 52 h 274"/>
                  <a:gd name="T44" fmla="*/ 178 w 282"/>
                  <a:gd name="T45" fmla="*/ 26 h 274"/>
                  <a:gd name="T46" fmla="*/ 207 w 282"/>
                  <a:gd name="T47" fmla="*/ 30 h 27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82"/>
                  <a:gd name="T73" fmla="*/ 0 h 274"/>
                  <a:gd name="T74" fmla="*/ 282 w 282"/>
                  <a:gd name="T75" fmla="*/ 274 h 27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82" h="274">
                    <a:moveTo>
                      <a:pt x="207" y="30"/>
                    </a:moveTo>
                    <a:cubicBezTo>
                      <a:pt x="165" y="9"/>
                      <a:pt x="171" y="13"/>
                      <a:pt x="114" y="18"/>
                    </a:cubicBezTo>
                    <a:cubicBezTo>
                      <a:pt x="105" y="49"/>
                      <a:pt x="118" y="14"/>
                      <a:pt x="97" y="39"/>
                    </a:cubicBezTo>
                    <a:cubicBezTo>
                      <a:pt x="81" y="57"/>
                      <a:pt x="99" y="61"/>
                      <a:pt x="67" y="69"/>
                    </a:cubicBezTo>
                    <a:cubicBezTo>
                      <a:pt x="68" y="76"/>
                      <a:pt x="68" y="84"/>
                      <a:pt x="71" y="91"/>
                    </a:cubicBezTo>
                    <a:cubicBezTo>
                      <a:pt x="73" y="96"/>
                      <a:pt x="81" y="99"/>
                      <a:pt x="80" y="104"/>
                    </a:cubicBezTo>
                    <a:cubicBezTo>
                      <a:pt x="78" y="116"/>
                      <a:pt x="16" y="124"/>
                      <a:pt x="11" y="125"/>
                    </a:cubicBezTo>
                    <a:cubicBezTo>
                      <a:pt x="0" y="141"/>
                      <a:pt x="3" y="178"/>
                      <a:pt x="24" y="190"/>
                    </a:cubicBezTo>
                    <a:cubicBezTo>
                      <a:pt x="35" y="196"/>
                      <a:pt x="58" y="198"/>
                      <a:pt x="71" y="203"/>
                    </a:cubicBezTo>
                    <a:cubicBezTo>
                      <a:pt x="75" y="240"/>
                      <a:pt x="68" y="274"/>
                      <a:pt x="140" y="233"/>
                    </a:cubicBezTo>
                    <a:cubicBezTo>
                      <a:pt x="150" y="227"/>
                      <a:pt x="142" y="210"/>
                      <a:pt x="144" y="198"/>
                    </a:cubicBezTo>
                    <a:cubicBezTo>
                      <a:pt x="145" y="194"/>
                      <a:pt x="144" y="188"/>
                      <a:pt x="148" y="185"/>
                    </a:cubicBezTo>
                    <a:cubicBezTo>
                      <a:pt x="159" y="177"/>
                      <a:pt x="174" y="177"/>
                      <a:pt x="187" y="172"/>
                    </a:cubicBezTo>
                    <a:cubicBezTo>
                      <a:pt x="194" y="114"/>
                      <a:pt x="208" y="99"/>
                      <a:pt x="264" y="86"/>
                    </a:cubicBezTo>
                    <a:cubicBezTo>
                      <a:pt x="273" y="73"/>
                      <a:pt x="276" y="63"/>
                      <a:pt x="282" y="48"/>
                    </a:cubicBezTo>
                    <a:cubicBezTo>
                      <a:pt x="278" y="28"/>
                      <a:pt x="275" y="16"/>
                      <a:pt x="264" y="0"/>
                    </a:cubicBezTo>
                    <a:cubicBezTo>
                      <a:pt x="241" y="10"/>
                      <a:pt x="239" y="19"/>
                      <a:pt x="226" y="39"/>
                    </a:cubicBezTo>
                    <a:cubicBezTo>
                      <a:pt x="218" y="66"/>
                      <a:pt x="206" y="86"/>
                      <a:pt x="178" y="95"/>
                    </a:cubicBezTo>
                    <a:cubicBezTo>
                      <a:pt x="166" y="104"/>
                      <a:pt x="148" y="129"/>
                      <a:pt x="148" y="129"/>
                    </a:cubicBezTo>
                    <a:cubicBezTo>
                      <a:pt x="145" y="169"/>
                      <a:pt x="156" y="193"/>
                      <a:pt x="118" y="181"/>
                    </a:cubicBezTo>
                    <a:cubicBezTo>
                      <a:pt x="107" y="146"/>
                      <a:pt x="123" y="107"/>
                      <a:pt x="148" y="82"/>
                    </a:cubicBezTo>
                    <a:cubicBezTo>
                      <a:pt x="154" y="65"/>
                      <a:pt x="164" y="63"/>
                      <a:pt x="178" y="52"/>
                    </a:cubicBezTo>
                    <a:cubicBezTo>
                      <a:pt x="184" y="37"/>
                      <a:pt x="202" y="26"/>
                      <a:pt x="178" y="26"/>
                    </a:cubicBezTo>
                    <a:lnTo>
                      <a:pt x="207" y="30"/>
                    </a:ln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62" name="Freeform 23"/>
              <p:cNvSpPr>
                <a:spLocks/>
              </p:cNvSpPr>
              <p:nvPr/>
            </p:nvSpPr>
            <p:spPr bwMode="auto">
              <a:xfrm>
                <a:off x="3945" y="2962"/>
                <a:ext cx="135" cy="132"/>
              </a:xfrm>
              <a:custGeom>
                <a:avLst/>
                <a:gdLst>
                  <a:gd name="T0" fmla="*/ 133 w 135"/>
                  <a:gd name="T1" fmla="*/ 76 h 132"/>
                  <a:gd name="T2" fmla="*/ 99 w 135"/>
                  <a:gd name="T3" fmla="*/ 50 h 132"/>
                  <a:gd name="T4" fmla="*/ 34 w 135"/>
                  <a:gd name="T5" fmla="*/ 33 h 132"/>
                  <a:gd name="T6" fmla="*/ 30 w 135"/>
                  <a:gd name="T7" fmla="*/ 63 h 132"/>
                  <a:gd name="T8" fmla="*/ 0 w 135"/>
                  <a:gd name="T9" fmla="*/ 93 h 132"/>
                  <a:gd name="T10" fmla="*/ 99 w 135"/>
                  <a:gd name="T11" fmla="*/ 110 h 132"/>
                  <a:gd name="T12" fmla="*/ 133 w 135"/>
                  <a:gd name="T13" fmla="*/ 76 h 132"/>
                  <a:gd name="T14" fmla="*/ 0 60000 65536"/>
                  <a:gd name="T15" fmla="*/ 0 60000 65536"/>
                  <a:gd name="T16" fmla="*/ 0 60000 65536"/>
                  <a:gd name="T17" fmla="*/ 0 60000 65536"/>
                  <a:gd name="T18" fmla="*/ 0 60000 65536"/>
                  <a:gd name="T19" fmla="*/ 0 60000 65536"/>
                  <a:gd name="T20" fmla="*/ 0 60000 65536"/>
                  <a:gd name="T21" fmla="*/ 0 w 135"/>
                  <a:gd name="T22" fmla="*/ 0 h 132"/>
                  <a:gd name="T23" fmla="*/ 135 w 135"/>
                  <a:gd name="T24" fmla="*/ 132 h 1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5" h="132">
                    <a:moveTo>
                      <a:pt x="133" y="76"/>
                    </a:moveTo>
                    <a:cubicBezTo>
                      <a:pt x="117" y="70"/>
                      <a:pt x="112" y="60"/>
                      <a:pt x="99" y="50"/>
                    </a:cubicBezTo>
                    <a:cubicBezTo>
                      <a:pt x="92" y="19"/>
                      <a:pt x="95" y="0"/>
                      <a:pt x="34" y="33"/>
                    </a:cubicBezTo>
                    <a:cubicBezTo>
                      <a:pt x="25" y="38"/>
                      <a:pt x="32" y="53"/>
                      <a:pt x="30" y="63"/>
                    </a:cubicBezTo>
                    <a:cubicBezTo>
                      <a:pt x="27" y="81"/>
                      <a:pt x="16" y="88"/>
                      <a:pt x="0" y="93"/>
                    </a:cubicBezTo>
                    <a:cubicBezTo>
                      <a:pt x="9" y="132"/>
                      <a:pt x="69" y="112"/>
                      <a:pt x="99" y="110"/>
                    </a:cubicBezTo>
                    <a:cubicBezTo>
                      <a:pt x="135" y="104"/>
                      <a:pt x="119" y="103"/>
                      <a:pt x="133" y="76"/>
                    </a:cubicBez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63" name="Freeform 24"/>
              <p:cNvSpPr>
                <a:spLocks/>
              </p:cNvSpPr>
              <p:nvPr/>
            </p:nvSpPr>
            <p:spPr bwMode="auto">
              <a:xfrm>
                <a:off x="3614" y="2977"/>
                <a:ext cx="795" cy="568"/>
              </a:xfrm>
              <a:custGeom>
                <a:avLst/>
                <a:gdLst>
                  <a:gd name="T0" fmla="*/ 99 w 795"/>
                  <a:gd name="T1" fmla="*/ 448 h 568"/>
                  <a:gd name="T2" fmla="*/ 0 w 795"/>
                  <a:gd name="T3" fmla="*/ 443 h 568"/>
                  <a:gd name="T4" fmla="*/ 38 w 795"/>
                  <a:gd name="T5" fmla="*/ 405 h 568"/>
                  <a:gd name="T6" fmla="*/ 43 w 795"/>
                  <a:gd name="T7" fmla="*/ 344 h 568"/>
                  <a:gd name="T8" fmla="*/ 163 w 795"/>
                  <a:gd name="T9" fmla="*/ 263 h 568"/>
                  <a:gd name="T10" fmla="*/ 245 w 795"/>
                  <a:gd name="T11" fmla="*/ 237 h 568"/>
                  <a:gd name="T12" fmla="*/ 305 w 795"/>
                  <a:gd name="T13" fmla="*/ 207 h 568"/>
                  <a:gd name="T14" fmla="*/ 365 w 795"/>
                  <a:gd name="T15" fmla="*/ 254 h 568"/>
                  <a:gd name="T16" fmla="*/ 417 w 795"/>
                  <a:gd name="T17" fmla="*/ 228 h 568"/>
                  <a:gd name="T18" fmla="*/ 477 w 795"/>
                  <a:gd name="T19" fmla="*/ 207 h 568"/>
                  <a:gd name="T20" fmla="*/ 516 w 795"/>
                  <a:gd name="T21" fmla="*/ 164 h 568"/>
                  <a:gd name="T22" fmla="*/ 593 w 795"/>
                  <a:gd name="T23" fmla="*/ 160 h 568"/>
                  <a:gd name="T24" fmla="*/ 606 w 795"/>
                  <a:gd name="T25" fmla="*/ 52 h 568"/>
                  <a:gd name="T26" fmla="*/ 653 w 795"/>
                  <a:gd name="T27" fmla="*/ 9 h 568"/>
                  <a:gd name="T28" fmla="*/ 692 w 795"/>
                  <a:gd name="T29" fmla="*/ 99 h 568"/>
                  <a:gd name="T30" fmla="*/ 735 w 795"/>
                  <a:gd name="T31" fmla="*/ 151 h 568"/>
                  <a:gd name="T32" fmla="*/ 778 w 795"/>
                  <a:gd name="T33" fmla="*/ 194 h 568"/>
                  <a:gd name="T34" fmla="*/ 769 w 795"/>
                  <a:gd name="T35" fmla="*/ 246 h 568"/>
                  <a:gd name="T36" fmla="*/ 773 w 795"/>
                  <a:gd name="T37" fmla="*/ 310 h 568"/>
                  <a:gd name="T38" fmla="*/ 769 w 795"/>
                  <a:gd name="T39" fmla="*/ 396 h 568"/>
                  <a:gd name="T40" fmla="*/ 709 w 795"/>
                  <a:gd name="T41" fmla="*/ 482 h 568"/>
                  <a:gd name="T42" fmla="*/ 670 w 795"/>
                  <a:gd name="T43" fmla="*/ 418 h 568"/>
                  <a:gd name="T44" fmla="*/ 614 w 795"/>
                  <a:gd name="T45" fmla="*/ 422 h 568"/>
                  <a:gd name="T46" fmla="*/ 627 w 795"/>
                  <a:gd name="T47" fmla="*/ 461 h 568"/>
                  <a:gd name="T48" fmla="*/ 632 w 795"/>
                  <a:gd name="T49" fmla="*/ 529 h 568"/>
                  <a:gd name="T50" fmla="*/ 571 w 795"/>
                  <a:gd name="T51" fmla="*/ 568 h 568"/>
                  <a:gd name="T52" fmla="*/ 507 w 795"/>
                  <a:gd name="T53" fmla="*/ 542 h 568"/>
                  <a:gd name="T54" fmla="*/ 382 w 795"/>
                  <a:gd name="T55" fmla="*/ 499 h 568"/>
                  <a:gd name="T56" fmla="*/ 387 w 795"/>
                  <a:gd name="T57" fmla="*/ 366 h 568"/>
                  <a:gd name="T58" fmla="*/ 279 w 795"/>
                  <a:gd name="T59" fmla="*/ 319 h 568"/>
                  <a:gd name="T60" fmla="*/ 279 w 795"/>
                  <a:gd name="T61" fmla="*/ 375 h 568"/>
                  <a:gd name="T62" fmla="*/ 232 w 795"/>
                  <a:gd name="T63" fmla="*/ 332 h 568"/>
                  <a:gd name="T64" fmla="*/ 142 w 795"/>
                  <a:gd name="T65" fmla="*/ 319 h 568"/>
                  <a:gd name="T66" fmla="*/ 90 w 795"/>
                  <a:gd name="T67" fmla="*/ 370 h 568"/>
                  <a:gd name="T68" fmla="*/ 60 w 795"/>
                  <a:gd name="T69" fmla="*/ 422 h 56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95"/>
                  <a:gd name="T106" fmla="*/ 0 h 568"/>
                  <a:gd name="T107" fmla="*/ 795 w 795"/>
                  <a:gd name="T108" fmla="*/ 568 h 56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95" h="568">
                    <a:moveTo>
                      <a:pt x="60" y="422"/>
                    </a:moveTo>
                    <a:cubicBezTo>
                      <a:pt x="73" y="430"/>
                      <a:pt x="99" y="448"/>
                      <a:pt x="99" y="448"/>
                    </a:cubicBezTo>
                    <a:cubicBezTo>
                      <a:pt x="79" y="454"/>
                      <a:pt x="58" y="459"/>
                      <a:pt x="38" y="465"/>
                    </a:cubicBezTo>
                    <a:cubicBezTo>
                      <a:pt x="17" y="461"/>
                      <a:pt x="6" y="464"/>
                      <a:pt x="0" y="443"/>
                    </a:cubicBezTo>
                    <a:cubicBezTo>
                      <a:pt x="15" y="434"/>
                      <a:pt x="24" y="433"/>
                      <a:pt x="34" y="418"/>
                    </a:cubicBezTo>
                    <a:cubicBezTo>
                      <a:pt x="35" y="414"/>
                      <a:pt x="41" y="409"/>
                      <a:pt x="38" y="405"/>
                    </a:cubicBezTo>
                    <a:cubicBezTo>
                      <a:pt x="32" y="396"/>
                      <a:pt x="13" y="387"/>
                      <a:pt x="13" y="387"/>
                    </a:cubicBezTo>
                    <a:cubicBezTo>
                      <a:pt x="35" y="380"/>
                      <a:pt x="35" y="364"/>
                      <a:pt x="43" y="344"/>
                    </a:cubicBezTo>
                    <a:cubicBezTo>
                      <a:pt x="32" y="318"/>
                      <a:pt x="47" y="310"/>
                      <a:pt x="69" y="301"/>
                    </a:cubicBezTo>
                    <a:cubicBezTo>
                      <a:pt x="81" y="249"/>
                      <a:pt x="99" y="266"/>
                      <a:pt x="163" y="263"/>
                    </a:cubicBezTo>
                    <a:cubicBezTo>
                      <a:pt x="220" y="252"/>
                      <a:pt x="170" y="268"/>
                      <a:pt x="197" y="246"/>
                    </a:cubicBezTo>
                    <a:cubicBezTo>
                      <a:pt x="206" y="238"/>
                      <a:pt x="242" y="237"/>
                      <a:pt x="245" y="237"/>
                    </a:cubicBezTo>
                    <a:cubicBezTo>
                      <a:pt x="249" y="219"/>
                      <a:pt x="244" y="219"/>
                      <a:pt x="262" y="215"/>
                    </a:cubicBezTo>
                    <a:cubicBezTo>
                      <a:pt x="276" y="212"/>
                      <a:pt x="305" y="207"/>
                      <a:pt x="305" y="207"/>
                    </a:cubicBezTo>
                    <a:cubicBezTo>
                      <a:pt x="319" y="208"/>
                      <a:pt x="336" y="203"/>
                      <a:pt x="348" y="211"/>
                    </a:cubicBezTo>
                    <a:cubicBezTo>
                      <a:pt x="384" y="237"/>
                      <a:pt x="318" y="254"/>
                      <a:pt x="365" y="254"/>
                    </a:cubicBezTo>
                    <a:cubicBezTo>
                      <a:pt x="378" y="246"/>
                      <a:pt x="389" y="236"/>
                      <a:pt x="403" y="229"/>
                    </a:cubicBezTo>
                    <a:cubicBezTo>
                      <a:pt x="407" y="227"/>
                      <a:pt x="413" y="230"/>
                      <a:pt x="417" y="228"/>
                    </a:cubicBezTo>
                    <a:cubicBezTo>
                      <a:pt x="434" y="219"/>
                      <a:pt x="433" y="205"/>
                      <a:pt x="451" y="198"/>
                    </a:cubicBezTo>
                    <a:cubicBezTo>
                      <a:pt x="452" y="198"/>
                      <a:pt x="476" y="208"/>
                      <a:pt x="477" y="207"/>
                    </a:cubicBezTo>
                    <a:cubicBezTo>
                      <a:pt x="481" y="205"/>
                      <a:pt x="478" y="198"/>
                      <a:pt x="481" y="194"/>
                    </a:cubicBezTo>
                    <a:cubicBezTo>
                      <a:pt x="489" y="184"/>
                      <a:pt x="505" y="171"/>
                      <a:pt x="516" y="164"/>
                    </a:cubicBezTo>
                    <a:cubicBezTo>
                      <a:pt x="538" y="169"/>
                      <a:pt x="544" y="174"/>
                      <a:pt x="567" y="168"/>
                    </a:cubicBezTo>
                    <a:cubicBezTo>
                      <a:pt x="576" y="166"/>
                      <a:pt x="593" y="160"/>
                      <a:pt x="593" y="160"/>
                    </a:cubicBezTo>
                    <a:cubicBezTo>
                      <a:pt x="608" y="138"/>
                      <a:pt x="598" y="115"/>
                      <a:pt x="584" y="95"/>
                    </a:cubicBezTo>
                    <a:cubicBezTo>
                      <a:pt x="578" y="74"/>
                      <a:pt x="584" y="59"/>
                      <a:pt x="606" y="52"/>
                    </a:cubicBezTo>
                    <a:cubicBezTo>
                      <a:pt x="615" y="37"/>
                      <a:pt x="619" y="22"/>
                      <a:pt x="623" y="5"/>
                    </a:cubicBezTo>
                    <a:cubicBezTo>
                      <a:pt x="633" y="6"/>
                      <a:pt x="649" y="0"/>
                      <a:pt x="653" y="9"/>
                    </a:cubicBezTo>
                    <a:cubicBezTo>
                      <a:pt x="678" y="67"/>
                      <a:pt x="656" y="64"/>
                      <a:pt x="627" y="69"/>
                    </a:cubicBezTo>
                    <a:cubicBezTo>
                      <a:pt x="637" y="95"/>
                      <a:pt x="668" y="92"/>
                      <a:pt x="692" y="99"/>
                    </a:cubicBezTo>
                    <a:cubicBezTo>
                      <a:pt x="700" y="126"/>
                      <a:pt x="699" y="130"/>
                      <a:pt x="726" y="138"/>
                    </a:cubicBezTo>
                    <a:cubicBezTo>
                      <a:pt x="729" y="142"/>
                      <a:pt x="733" y="146"/>
                      <a:pt x="735" y="151"/>
                    </a:cubicBezTo>
                    <a:cubicBezTo>
                      <a:pt x="738" y="158"/>
                      <a:pt x="735" y="167"/>
                      <a:pt x="739" y="173"/>
                    </a:cubicBezTo>
                    <a:cubicBezTo>
                      <a:pt x="744" y="182"/>
                      <a:pt x="768" y="191"/>
                      <a:pt x="778" y="194"/>
                    </a:cubicBezTo>
                    <a:cubicBezTo>
                      <a:pt x="764" y="203"/>
                      <a:pt x="755" y="214"/>
                      <a:pt x="739" y="220"/>
                    </a:cubicBezTo>
                    <a:cubicBezTo>
                      <a:pt x="754" y="230"/>
                      <a:pt x="764" y="228"/>
                      <a:pt x="769" y="246"/>
                    </a:cubicBezTo>
                    <a:cubicBezTo>
                      <a:pt x="768" y="263"/>
                      <a:pt x="764" y="280"/>
                      <a:pt x="765" y="297"/>
                    </a:cubicBezTo>
                    <a:cubicBezTo>
                      <a:pt x="765" y="302"/>
                      <a:pt x="772" y="305"/>
                      <a:pt x="773" y="310"/>
                    </a:cubicBezTo>
                    <a:cubicBezTo>
                      <a:pt x="780" y="334"/>
                      <a:pt x="788" y="355"/>
                      <a:pt x="795" y="379"/>
                    </a:cubicBezTo>
                    <a:cubicBezTo>
                      <a:pt x="793" y="380"/>
                      <a:pt x="770" y="394"/>
                      <a:pt x="769" y="396"/>
                    </a:cubicBezTo>
                    <a:cubicBezTo>
                      <a:pt x="752" y="424"/>
                      <a:pt x="763" y="469"/>
                      <a:pt x="735" y="486"/>
                    </a:cubicBezTo>
                    <a:cubicBezTo>
                      <a:pt x="726" y="485"/>
                      <a:pt x="717" y="486"/>
                      <a:pt x="709" y="482"/>
                    </a:cubicBezTo>
                    <a:cubicBezTo>
                      <a:pt x="694" y="475"/>
                      <a:pt x="697" y="434"/>
                      <a:pt x="696" y="430"/>
                    </a:cubicBezTo>
                    <a:cubicBezTo>
                      <a:pt x="694" y="424"/>
                      <a:pt x="675" y="419"/>
                      <a:pt x="670" y="418"/>
                    </a:cubicBezTo>
                    <a:cubicBezTo>
                      <a:pt x="657" y="396"/>
                      <a:pt x="661" y="394"/>
                      <a:pt x="619" y="409"/>
                    </a:cubicBezTo>
                    <a:cubicBezTo>
                      <a:pt x="615" y="411"/>
                      <a:pt x="618" y="419"/>
                      <a:pt x="614" y="422"/>
                    </a:cubicBezTo>
                    <a:cubicBezTo>
                      <a:pt x="609" y="426"/>
                      <a:pt x="603" y="425"/>
                      <a:pt x="597" y="426"/>
                    </a:cubicBezTo>
                    <a:cubicBezTo>
                      <a:pt x="612" y="436"/>
                      <a:pt x="618" y="446"/>
                      <a:pt x="627" y="461"/>
                    </a:cubicBezTo>
                    <a:cubicBezTo>
                      <a:pt x="632" y="481"/>
                      <a:pt x="637" y="491"/>
                      <a:pt x="649" y="508"/>
                    </a:cubicBezTo>
                    <a:cubicBezTo>
                      <a:pt x="639" y="549"/>
                      <a:pt x="654" y="508"/>
                      <a:pt x="632" y="529"/>
                    </a:cubicBezTo>
                    <a:cubicBezTo>
                      <a:pt x="600" y="559"/>
                      <a:pt x="653" y="525"/>
                      <a:pt x="623" y="555"/>
                    </a:cubicBezTo>
                    <a:cubicBezTo>
                      <a:pt x="613" y="565"/>
                      <a:pt x="585" y="564"/>
                      <a:pt x="571" y="568"/>
                    </a:cubicBezTo>
                    <a:cubicBezTo>
                      <a:pt x="538" y="562"/>
                      <a:pt x="546" y="554"/>
                      <a:pt x="550" y="521"/>
                    </a:cubicBezTo>
                    <a:cubicBezTo>
                      <a:pt x="523" y="510"/>
                      <a:pt x="527" y="530"/>
                      <a:pt x="507" y="542"/>
                    </a:cubicBezTo>
                    <a:cubicBezTo>
                      <a:pt x="470" y="535"/>
                      <a:pt x="482" y="524"/>
                      <a:pt x="460" y="516"/>
                    </a:cubicBezTo>
                    <a:cubicBezTo>
                      <a:pt x="437" y="507"/>
                      <a:pt x="406" y="506"/>
                      <a:pt x="382" y="499"/>
                    </a:cubicBezTo>
                    <a:cubicBezTo>
                      <a:pt x="358" y="461"/>
                      <a:pt x="363" y="501"/>
                      <a:pt x="357" y="439"/>
                    </a:cubicBezTo>
                    <a:cubicBezTo>
                      <a:pt x="360" y="387"/>
                      <a:pt x="347" y="378"/>
                      <a:pt x="387" y="366"/>
                    </a:cubicBezTo>
                    <a:cubicBezTo>
                      <a:pt x="360" y="347"/>
                      <a:pt x="378" y="336"/>
                      <a:pt x="339" y="327"/>
                    </a:cubicBezTo>
                    <a:cubicBezTo>
                      <a:pt x="310" y="309"/>
                      <a:pt x="314" y="309"/>
                      <a:pt x="279" y="319"/>
                    </a:cubicBezTo>
                    <a:cubicBezTo>
                      <a:pt x="274" y="336"/>
                      <a:pt x="278" y="346"/>
                      <a:pt x="283" y="362"/>
                    </a:cubicBezTo>
                    <a:cubicBezTo>
                      <a:pt x="282" y="366"/>
                      <a:pt x="283" y="374"/>
                      <a:pt x="279" y="375"/>
                    </a:cubicBezTo>
                    <a:cubicBezTo>
                      <a:pt x="274" y="376"/>
                      <a:pt x="270" y="369"/>
                      <a:pt x="266" y="366"/>
                    </a:cubicBezTo>
                    <a:cubicBezTo>
                      <a:pt x="252" y="354"/>
                      <a:pt x="248" y="342"/>
                      <a:pt x="232" y="332"/>
                    </a:cubicBezTo>
                    <a:cubicBezTo>
                      <a:pt x="214" y="356"/>
                      <a:pt x="205" y="348"/>
                      <a:pt x="172" y="344"/>
                    </a:cubicBezTo>
                    <a:cubicBezTo>
                      <a:pt x="165" y="328"/>
                      <a:pt x="156" y="328"/>
                      <a:pt x="142" y="319"/>
                    </a:cubicBezTo>
                    <a:cubicBezTo>
                      <a:pt x="123" y="325"/>
                      <a:pt x="122" y="331"/>
                      <a:pt x="129" y="349"/>
                    </a:cubicBezTo>
                    <a:cubicBezTo>
                      <a:pt x="116" y="357"/>
                      <a:pt x="105" y="365"/>
                      <a:pt x="90" y="370"/>
                    </a:cubicBezTo>
                    <a:cubicBezTo>
                      <a:pt x="89" y="375"/>
                      <a:pt x="87" y="401"/>
                      <a:pt x="81" y="409"/>
                    </a:cubicBezTo>
                    <a:cubicBezTo>
                      <a:pt x="77" y="414"/>
                      <a:pt x="51" y="422"/>
                      <a:pt x="60" y="422"/>
                    </a:cubicBez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64" name="Freeform 25"/>
              <p:cNvSpPr>
                <a:spLocks/>
              </p:cNvSpPr>
              <p:nvPr/>
            </p:nvSpPr>
            <p:spPr bwMode="auto">
              <a:xfrm>
                <a:off x="2848" y="2856"/>
                <a:ext cx="488" cy="367"/>
              </a:xfrm>
              <a:custGeom>
                <a:avLst/>
                <a:gdLst>
                  <a:gd name="T0" fmla="*/ 22 w 488"/>
                  <a:gd name="T1" fmla="*/ 349 h 367"/>
                  <a:gd name="T2" fmla="*/ 61 w 488"/>
                  <a:gd name="T3" fmla="*/ 298 h 367"/>
                  <a:gd name="T4" fmla="*/ 147 w 488"/>
                  <a:gd name="T5" fmla="*/ 251 h 367"/>
                  <a:gd name="T6" fmla="*/ 207 w 488"/>
                  <a:gd name="T7" fmla="*/ 225 h 367"/>
                  <a:gd name="T8" fmla="*/ 259 w 488"/>
                  <a:gd name="T9" fmla="*/ 173 h 367"/>
                  <a:gd name="T10" fmla="*/ 271 w 488"/>
                  <a:gd name="T11" fmla="*/ 147 h 367"/>
                  <a:gd name="T12" fmla="*/ 297 w 488"/>
                  <a:gd name="T13" fmla="*/ 139 h 367"/>
                  <a:gd name="T14" fmla="*/ 353 w 488"/>
                  <a:gd name="T15" fmla="*/ 109 h 367"/>
                  <a:gd name="T16" fmla="*/ 344 w 488"/>
                  <a:gd name="T17" fmla="*/ 61 h 367"/>
                  <a:gd name="T18" fmla="*/ 366 w 488"/>
                  <a:gd name="T19" fmla="*/ 23 h 367"/>
                  <a:gd name="T20" fmla="*/ 413 w 488"/>
                  <a:gd name="T21" fmla="*/ 6 h 367"/>
                  <a:gd name="T22" fmla="*/ 435 w 488"/>
                  <a:gd name="T23" fmla="*/ 40 h 367"/>
                  <a:gd name="T24" fmla="*/ 486 w 488"/>
                  <a:gd name="T25" fmla="*/ 100 h 367"/>
                  <a:gd name="T26" fmla="*/ 443 w 488"/>
                  <a:gd name="T27" fmla="*/ 117 h 367"/>
                  <a:gd name="T28" fmla="*/ 405 w 488"/>
                  <a:gd name="T29" fmla="*/ 139 h 367"/>
                  <a:gd name="T30" fmla="*/ 370 w 488"/>
                  <a:gd name="T31" fmla="*/ 165 h 367"/>
                  <a:gd name="T32" fmla="*/ 302 w 488"/>
                  <a:gd name="T33" fmla="*/ 190 h 367"/>
                  <a:gd name="T34" fmla="*/ 280 w 488"/>
                  <a:gd name="T35" fmla="*/ 229 h 367"/>
                  <a:gd name="T36" fmla="*/ 271 w 488"/>
                  <a:gd name="T37" fmla="*/ 255 h 367"/>
                  <a:gd name="T38" fmla="*/ 237 w 488"/>
                  <a:gd name="T39" fmla="*/ 268 h 367"/>
                  <a:gd name="T40" fmla="*/ 177 w 488"/>
                  <a:gd name="T41" fmla="*/ 285 h 367"/>
                  <a:gd name="T42" fmla="*/ 99 w 488"/>
                  <a:gd name="T43" fmla="*/ 332 h 367"/>
                  <a:gd name="T44" fmla="*/ 52 w 488"/>
                  <a:gd name="T45" fmla="*/ 367 h 367"/>
                  <a:gd name="T46" fmla="*/ 22 w 488"/>
                  <a:gd name="T47" fmla="*/ 349 h 36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367"/>
                  <a:gd name="T74" fmla="*/ 488 w 488"/>
                  <a:gd name="T75" fmla="*/ 367 h 36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367">
                    <a:moveTo>
                      <a:pt x="22" y="349"/>
                    </a:moveTo>
                    <a:cubicBezTo>
                      <a:pt x="53" y="340"/>
                      <a:pt x="37" y="313"/>
                      <a:pt x="61" y="298"/>
                    </a:cubicBezTo>
                    <a:cubicBezTo>
                      <a:pt x="93" y="246"/>
                      <a:pt x="84" y="257"/>
                      <a:pt x="147" y="251"/>
                    </a:cubicBezTo>
                    <a:cubicBezTo>
                      <a:pt x="170" y="242"/>
                      <a:pt x="183" y="229"/>
                      <a:pt x="207" y="225"/>
                    </a:cubicBezTo>
                    <a:cubicBezTo>
                      <a:pt x="217" y="191"/>
                      <a:pt x="232" y="192"/>
                      <a:pt x="259" y="173"/>
                    </a:cubicBezTo>
                    <a:cubicBezTo>
                      <a:pt x="261" y="167"/>
                      <a:pt x="265" y="151"/>
                      <a:pt x="271" y="147"/>
                    </a:cubicBezTo>
                    <a:cubicBezTo>
                      <a:pt x="279" y="142"/>
                      <a:pt x="297" y="139"/>
                      <a:pt x="297" y="139"/>
                    </a:cubicBezTo>
                    <a:cubicBezTo>
                      <a:pt x="307" y="107"/>
                      <a:pt x="317" y="113"/>
                      <a:pt x="353" y="109"/>
                    </a:cubicBezTo>
                    <a:cubicBezTo>
                      <a:pt x="381" y="98"/>
                      <a:pt x="360" y="72"/>
                      <a:pt x="344" y="61"/>
                    </a:cubicBezTo>
                    <a:cubicBezTo>
                      <a:pt x="351" y="43"/>
                      <a:pt x="349" y="34"/>
                      <a:pt x="366" y="23"/>
                    </a:cubicBezTo>
                    <a:cubicBezTo>
                      <a:pt x="382" y="0"/>
                      <a:pt x="384" y="0"/>
                      <a:pt x="413" y="6"/>
                    </a:cubicBezTo>
                    <a:cubicBezTo>
                      <a:pt x="429" y="16"/>
                      <a:pt x="428" y="23"/>
                      <a:pt x="435" y="40"/>
                    </a:cubicBezTo>
                    <a:cubicBezTo>
                      <a:pt x="414" y="93"/>
                      <a:pt x="447" y="94"/>
                      <a:pt x="486" y="100"/>
                    </a:cubicBezTo>
                    <a:cubicBezTo>
                      <a:pt x="478" y="127"/>
                      <a:pt x="488" y="109"/>
                      <a:pt x="443" y="117"/>
                    </a:cubicBezTo>
                    <a:cubicBezTo>
                      <a:pt x="429" y="119"/>
                      <a:pt x="405" y="139"/>
                      <a:pt x="405" y="139"/>
                    </a:cubicBezTo>
                    <a:cubicBezTo>
                      <a:pt x="395" y="154"/>
                      <a:pt x="387" y="159"/>
                      <a:pt x="370" y="165"/>
                    </a:cubicBezTo>
                    <a:cubicBezTo>
                      <a:pt x="355" y="188"/>
                      <a:pt x="328" y="186"/>
                      <a:pt x="302" y="190"/>
                    </a:cubicBezTo>
                    <a:cubicBezTo>
                      <a:pt x="295" y="208"/>
                      <a:pt x="294" y="215"/>
                      <a:pt x="280" y="229"/>
                    </a:cubicBezTo>
                    <a:cubicBezTo>
                      <a:pt x="279" y="232"/>
                      <a:pt x="273" y="252"/>
                      <a:pt x="271" y="255"/>
                    </a:cubicBezTo>
                    <a:cubicBezTo>
                      <a:pt x="263" y="265"/>
                      <a:pt x="248" y="265"/>
                      <a:pt x="237" y="268"/>
                    </a:cubicBezTo>
                    <a:cubicBezTo>
                      <a:pt x="216" y="274"/>
                      <a:pt x="198" y="281"/>
                      <a:pt x="177" y="285"/>
                    </a:cubicBezTo>
                    <a:cubicBezTo>
                      <a:pt x="158" y="312"/>
                      <a:pt x="130" y="325"/>
                      <a:pt x="99" y="332"/>
                    </a:cubicBezTo>
                    <a:cubicBezTo>
                      <a:pt x="81" y="345"/>
                      <a:pt x="74" y="359"/>
                      <a:pt x="52" y="367"/>
                    </a:cubicBezTo>
                    <a:cubicBezTo>
                      <a:pt x="47" y="366"/>
                      <a:pt x="0" y="363"/>
                      <a:pt x="22" y="349"/>
                    </a:cubicBez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65" name="Freeform 26"/>
              <p:cNvSpPr>
                <a:spLocks/>
              </p:cNvSpPr>
              <p:nvPr/>
            </p:nvSpPr>
            <p:spPr bwMode="auto">
              <a:xfrm>
                <a:off x="3339" y="1171"/>
                <a:ext cx="326" cy="458"/>
              </a:xfrm>
              <a:custGeom>
                <a:avLst/>
                <a:gdLst>
                  <a:gd name="T0" fmla="*/ 322 w 326"/>
                  <a:gd name="T1" fmla="*/ 53 h 458"/>
                  <a:gd name="T2" fmla="*/ 313 w 326"/>
                  <a:gd name="T3" fmla="*/ 27 h 458"/>
                  <a:gd name="T4" fmla="*/ 266 w 326"/>
                  <a:gd name="T5" fmla="*/ 14 h 458"/>
                  <a:gd name="T6" fmla="*/ 215 w 326"/>
                  <a:gd name="T7" fmla="*/ 5 h 458"/>
                  <a:gd name="T8" fmla="*/ 176 w 326"/>
                  <a:gd name="T9" fmla="*/ 18 h 458"/>
                  <a:gd name="T10" fmla="*/ 141 w 326"/>
                  <a:gd name="T11" fmla="*/ 40 h 458"/>
                  <a:gd name="T12" fmla="*/ 107 w 326"/>
                  <a:gd name="T13" fmla="*/ 100 h 458"/>
                  <a:gd name="T14" fmla="*/ 81 w 326"/>
                  <a:gd name="T15" fmla="*/ 122 h 458"/>
                  <a:gd name="T16" fmla="*/ 51 w 326"/>
                  <a:gd name="T17" fmla="*/ 169 h 458"/>
                  <a:gd name="T18" fmla="*/ 0 w 326"/>
                  <a:gd name="T19" fmla="*/ 306 h 458"/>
                  <a:gd name="T20" fmla="*/ 4 w 326"/>
                  <a:gd name="T21" fmla="*/ 336 h 458"/>
                  <a:gd name="T22" fmla="*/ 43 w 326"/>
                  <a:gd name="T23" fmla="*/ 349 h 458"/>
                  <a:gd name="T24" fmla="*/ 73 w 326"/>
                  <a:gd name="T25" fmla="*/ 384 h 458"/>
                  <a:gd name="T26" fmla="*/ 111 w 326"/>
                  <a:gd name="T27" fmla="*/ 427 h 458"/>
                  <a:gd name="T28" fmla="*/ 116 w 326"/>
                  <a:gd name="T29" fmla="*/ 453 h 458"/>
                  <a:gd name="T30" fmla="*/ 141 w 326"/>
                  <a:gd name="T31" fmla="*/ 448 h 458"/>
                  <a:gd name="T32" fmla="*/ 172 w 326"/>
                  <a:gd name="T33" fmla="*/ 367 h 458"/>
                  <a:gd name="T34" fmla="*/ 197 w 326"/>
                  <a:gd name="T35" fmla="*/ 354 h 458"/>
                  <a:gd name="T36" fmla="*/ 232 w 326"/>
                  <a:gd name="T37" fmla="*/ 281 h 458"/>
                  <a:gd name="T38" fmla="*/ 253 w 326"/>
                  <a:gd name="T39" fmla="*/ 259 h 458"/>
                  <a:gd name="T40" fmla="*/ 283 w 326"/>
                  <a:gd name="T41" fmla="*/ 203 h 458"/>
                  <a:gd name="T42" fmla="*/ 279 w 326"/>
                  <a:gd name="T43" fmla="*/ 126 h 458"/>
                  <a:gd name="T44" fmla="*/ 313 w 326"/>
                  <a:gd name="T45" fmla="*/ 74 h 458"/>
                  <a:gd name="T46" fmla="*/ 326 w 326"/>
                  <a:gd name="T47" fmla="*/ 48 h 458"/>
                  <a:gd name="T48" fmla="*/ 322 w 326"/>
                  <a:gd name="T49" fmla="*/ 53 h 45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6"/>
                  <a:gd name="T76" fmla="*/ 0 h 458"/>
                  <a:gd name="T77" fmla="*/ 326 w 326"/>
                  <a:gd name="T78" fmla="*/ 458 h 45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6" h="458">
                    <a:moveTo>
                      <a:pt x="322" y="53"/>
                    </a:moveTo>
                    <a:cubicBezTo>
                      <a:pt x="321" y="51"/>
                      <a:pt x="315" y="28"/>
                      <a:pt x="313" y="27"/>
                    </a:cubicBezTo>
                    <a:cubicBezTo>
                      <a:pt x="300" y="17"/>
                      <a:pt x="266" y="14"/>
                      <a:pt x="266" y="14"/>
                    </a:cubicBezTo>
                    <a:cubicBezTo>
                      <a:pt x="245" y="0"/>
                      <a:pt x="241" y="1"/>
                      <a:pt x="215" y="5"/>
                    </a:cubicBezTo>
                    <a:cubicBezTo>
                      <a:pt x="202" y="10"/>
                      <a:pt x="176" y="18"/>
                      <a:pt x="176" y="18"/>
                    </a:cubicBezTo>
                    <a:cubicBezTo>
                      <a:pt x="161" y="40"/>
                      <a:pt x="172" y="46"/>
                      <a:pt x="141" y="40"/>
                    </a:cubicBezTo>
                    <a:cubicBezTo>
                      <a:pt x="132" y="69"/>
                      <a:pt x="141" y="92"/>
                      <a:pt x="107" y="100"/>
                    </a:cubicBezTo>
                    <a:cubicBezTo>
                      <a:pt x="101" y="104"/>
                      <a:pt x="84" y="115"/>
                      <a:pt x="81" y="122"/>
                    </a:cubicBezTo>
                    <a:cubicBezTo>
                      <a:pt x="70" y="150"/>
                      <a:pt x="82" y="159"/>
                      <a:pt x="51" y="169"/>
                    </a:cubicBezTo>
                    <a:cubicBezTo>
                      <a:pt x="37" y="214"/>
                      <a:pt x="25" y="265"/>
                      <a:pt x="0" y="306"/>
                    </a:cubicBezTo>
                    <a:cubicBezTo>
                      <a:pt x="1" y="316"/>
                      <a:pt x="0" y="327"/>
                      <a:pt x="4" y="336"/>
                    </a:cubicBezTo>
                    <a:cubicBezTo>
                      <a:pt x="10" y="348"/>
                      <a:pt x="43" y="349"/>
                      <a:pt x="43" y="349"/>
                    </a:cubicBezTo>
                    <a:cubicBezTo>
                      <a:pt x="66" y="365"/>
                      <a:pt x="48" y="374"/>
                      <a:pt x="73" y="384"/>
                    </a:cubicBezTo>
                    <a:cubicBezTo>
                      <a:pt x="78" y="426"/>
                      <a:pt x="75" y="418"/>
                      <a:pt x="111" y="427"/>
                    </a:cubicBezTo>
                    <a:cubicBezTo>
                      <a:pt x="113" y="436"/>
                      <a:pt x="109" y="448"/>
                      <a:pt x="116" y="453"/>
                    </a:cubicBezTo>
                    <a:cubicBezTo>
                      <a:pt x="123" y="458"/>
                      <a:pt x="138" y="456"/>
                      <a:pt x="141" y="448"/>
                    </a:cubicBezTo>
                    <a:cubicBezTo>
                      <a:pt x="166" y="385"/>
                      <a:pt x="122" y="382"/>
                      <a:pt x="172" y="367"/>
                    </a:cubicBezTo>
                    <a:cubicBezTo>
                      <a:pt x="180" y="361"/>
                      <a:pt x="192" y="362"/>
                      <a:pt x="197" y="354"/>
                    </a:cubicBezTo>
                    <a:cubicBezTo>
                      <a:pt x="215" y="324"/>
                      <a:pt x="194" y="305"/>
                      <a:pt x="232" y="281"/>
                    </a:cubicBezTo>
                    <a:cubicBezTo>
                      <a:pt x="237" y="272"/>
                      <a:pt x="250" y="269"/>
                      <a:pt x="253" y="259"/>
                    </a:cubicBezTo>
                    <a:cubicBezTo>
                      <a:pt x="268" y="215"/>
                      <a:pt x="246" y="217"/>
                      <a:pt x="283" y="203"/>
                    </a:cubicBezTo>
                    <a:cubicBezTo>
                      <a:pt x="289" y="176"/>
                      <a:pt x="287" y="152"/>
                      <a:pt x="279" y="126"/>
                    </a:cubicBezTo>
                    <a:cubicBezTo>
                      <a:pt x="285" y="84"/>
                      <a:pt x="278" y="88"/>
                      <a:pt x="313" y="74"/>
                    </a:cubicBezTo>
                    <a:cubicBezTo>
                      <a:pt x="318" y="67"/>
                      <a:pt x="326" y="58"/>
                      <a:pt x="326" y="48"/>
                    </a:cubicBezTo>
                    <a:cubicBezTo>
                      <a:pt x="326" y="46"/>
                      <a:pt x="323" y="51"/>
                      <a:pt x="322" y="53"/>
                    </a:cubicBezTo>
                    <a:close/>
                  </a:path>
                </a:pathLst>
              </a:custGeom>
              <a:solidFill>
                <a:schemeClr val="accent2"/>
              </a:solidFill>
              <a:ln w="12700" cap="sq">
                <a:solidFill>
                  <a:schemeClr val="bg1"/>
                </a:solidFill>
                <a:round/>
                <a:headEnd type="none" w="sm" len="sm"/>
                <a:tailEnd type="none" w="sm" len="sm"/>
              </a:ln>
            </p:spPr>
            <p:txBody>
              <a:bodyPr/>
              <a:lstStyle/>
              <a:p>
                <a:endParaRPr lang="vi-VN"/>
              </a:p>
            </p:txBody>
          </p:sp>
          <p:sp>
            <p:nvSpPr>
              <p:cNvPr id="66" name="Freeform 27"/>
              <p:cNvSpPr>
                <a:spLocks/>
              </p:cNvSpPr>
              <p:nvPr/>
            </p:nvSpPr>
            <p:spPr bwMode="auto">
              <a:xfrm>
                <a:off x="457" y="2487"/>
                <a:ext cx="857" cy="541"/>
              </a:xfrm>
              <a:custGeom>
                <a:avLst/>
                <a:gdLst>
                  <a:gd name="T0" fmla="*/ 342 w 857"/>
                  <a:gd name="T1" fmla="*/ 480 h 541"/>
                  <a:gd name="T2" fmla="*/ 414 w 857"/>
                  <a:gd name="T3" fmla="*/ 468 h 541"/>
                  <a:gd name="T4" fmla="*/ 518 w 857"/>
                  <a:gd name="T5" fmla="*/ 424 h 541"/>
                  <a:gd name="T6" fmla="*/ 546 w 857"/>
                  <a:gd name="T7" fmla="*/ 404 h 541"/>
                  <a:gd name="T8" fmla="*/ 582 w 857"/>
                  <a:gd name="T9" fmla="*/ 424 h 541"/>
                  <a:gd name="T10" fmla="*/ 574 w 857"/>
                  <a:gd name="T11" fmla="*/ 388 h 541"/>
                  <a:gd name="T12" fmla="*/ 574 w 857"/>
                  <a:gd name="T13" fmla="*/ 356 h 541"/>
                  <a:gd name="T14" fmla="*/ 630 w 857"/>
                  <a:gd name="T15" fmla="*/ 324 h 541"/>
                  <a:gd name="T16" fmla="*/ 658 w 857"/>
                  <a:gd name="T17" fmla="*/ 324 h 541"/>
                  <a:gd name="T18" fmla="*/ 662 w 857"/>
                  <a:gd name="T19" fmla="*/ 312 h 541"/>
                  <a:gd name="T20" fmla="*/ 718 w 857"/>
                  <a:gd name="T21" fmla="*/ 308 h 541"/>
                  <a:gd name="T22" fmla="*/ 770 w 857"/>
                  <a:gd name="T23" fmla="*/ 288 h 541"/>
                  <a:gd name="T24" fmla="*/ 826 w 857"/>
                  <a:gd name="T25" fmla="*/ 264 h 541"/>
                  <a:gd name="T26" fmla="*/ 822 w 857"/>
                  <a:gd name="T27" fmla="*/ 192 h 541"/>
                  <a:gd name="T28" fmla="*/ 846 w 857"/>
                  <a:gd name="T29" fmla="*/ 152 h 541"/>
                  <a:gd name="T30" fmla="*/ 834 w 857"/>
                  <a:gd name="T31" fmla="*/ 124 h 541"/>
                  <a:gd name="T32" fmla="*/ 802 w 857"/>
                  <a:gd name="T33" fmla="*/ 52 h 541"/>
                  <a:gd name="T34" fmla="*/ 806 w 857"/>
                  <a:gd name="T35" fmla="*/ 0 h 541"/>
                  <a:gd name="T36" fmla="*/ 794 w 857"/>
                  <a:gd name="T37" fmla="*/ 4 h 541"/>
                  <a:gd name="T38" fmla="*/ 790 w 857"/>
                  <a:gd name="T39" fmla="*/ 16 h 541"/>
                  <a:gd name="T40" fmla="*/ 746 w 857"/>
                  <a:gd name="T41" fmla="*/ 24 h 541"/>
                  <a:gd name="T42" fmla="*/ 690 w 857"/>
                  <a:gd name="T43" fmla="*/ 0 h 541"/>
                  <a:gd name="T44" fmla="*/ 630 w 857"/>
                  <a:gd name="T45" fmla="*/ 4 h 541"/>
                  <a:gd name="T46" fmla="*/ 586 w 857"/>
                  <a:gd name="T47" fmla="*/ 24 h 541"/>
                  <a:gd name="T48" fmla="*/ 590 w 857"/>
                  <a:gd name="T49" fmla="*/ 40 h 541"/>
                  <a:gd name="T50" fmla="*/ 614 w 857"/>
                  <a:gd name="T51" fmla="*/ 56 h 541"/>
                  <a:gd name="T52" fmla="*/ 610 w 857"/>
                  <a:gd name="T53" fmla="*/ 68 h 541"/>
                  <a:gd name="T54" fmla="*/ 578 w 857"/>
                  <a:gd name="T55" fmla="*/ 76 h 541"/>
                  <a:gd name="T56" fmla="*/ 562 w 857"/>
                  <a:gd name="T57" fmla="*/ 72 h 541"/>
                  <a:gd name="T58" fmla="*/ 558 w 857"/>
                  <a:gd name="T59" fmla="*/ 48 h 541"/>
                  <a:gd name="T60" fmla="*/ 490 w 857"/>
                  <a:gd name="T61" fmla="*/ 44 h 541"/>
                  <a:gd name="T62" fmla="*/ 434 w 857"/>
                  <a:gd name="T63" fmla="*/ 28 h 541"/>
                  <a:gd name="T64" fmla="*/ 382 w 857"/>
                  <a:gd name="T65" fmla="*/ 24 h 541"/>
                  <a:gd name="T66" fmla="*/ 206 w 857"/>
                  <a:gd name="T67" fmla="*/ 28 h 541"/>
                  <a:gd name="T68" fmla="*/ 142 w 857"/>
                  <a:gd name="T69" fmla="*/ 40 h 541"/>
                  <a:gd name="T70" fmla="*/ 126 w 857"/>
                  <a:gd name="T71" fmla="*/ 56 h 541"/>
                  <a:gd name="T72" fmla="*/ 74 w 857"/>
                  <a:gd name="T73" fmla="*/ 80 h 541"/>
                  <a:gd name="T74" fmla="*/ 70 w 857"/>
                  <a:gd name="T75" fmla="*/ 92 h 541"/>
                  <a:gd name="T76" fmla="*/ 46 w 857"/>
                  <a:gd name="T77" fmla="*/ 100 h 541"/>
                  <a:gd name="T78" fmla="*/ 10 w 857"/>
                  <a:gd name="T79" fmla="*/ 128 h 541"/>
                  <a:gd name="T80" fmla="*/ 54 w 857"/>
                  <a:gd name="T81" fmla="*/ 200 h 541"/>
                  <a:gd name="T82" fmla="*/ 58 w 857"/>
                  <a:gd name="T83" fmla="*/ 244 h 541"/>
                  <a:gd name="T84" fmla="*/ 74 w 857"/>
                  <a:gd name="T85" fmla="*/ 248 h 541"/>
                  <a:gd name="T86" fmla="*/ 78 w 857"/>
                  <a:gd name="T87" fmla="*/ 260 h 541"/>
                  <a:gd name="T88" fmla="*/ 82 w 857"/>
                  <a:gd name="T89" fmla="*/ 312 h 541"/>
                  <a:gd name="T90" fmla="*/ 94 w 857"/>
                  <a:gd name="T91" fmla="*/ 320 h 541"/>
                  <a:gd name="T92" fmla="*/ 122 w 857"/>
                  <a:gd name="T93" fmla="*/ 364 h 541"/>
                  <a:gd name="T94" fmla="*/ 198 w 857"/>
                  <a:gd name="T95" fmla="*/ 440 h 541"/>
                  <a:gd name="T96" fmla="*/ 202 w 857"/>
                  <a:gd name="T97" fmla="*/ 424 h 541"/>
                  <a:gd name="T98" fmla="*/ 210 w 857"/>
                  <a:gd name="T99" fmla="*/ 448 h 541"/>
                  <a:gd name="T100" fmla="*/ 206 w 857"/>
                  <a:gd name="T101" fmla="*/ 460 h 541"/>
                  <a:gd name="T102" fmla="*/ 194 w 857"/>
                  <a:gd name="T103" fmla="*/ 464 h 541"/>
                  <a:gd name="T104" fmla="*/ 210 w 857"/>
                  <a:gd name="T105" fmla="*/ 480 h 541"/>
                  <a:gd name="T106" fmla="*/ 262 w 857"/>
                  <a:gd name="T107" fmla="*/ 484 h 541"/>
                  <a:gd name="T108" fmla="*/ 286 w 857"/>
                  <a:gd name="T109" fmla="*/ 528 h 541"/>
                  <a:gd name="T110" fmla="*/ 298 w 857"/>
                  <a:gd name="T111" fmla="*/ 536 h 541"/>
                  <a:gd name="T112" fmla="*/ 294 w 857"/>
                  <a:gd name="T113" fmla="*/ 484 h 541"/>
                  <a:gd name="T114" fmla="*/ 342 w 857"/>
                  <a:gd name="T115" fmla="*/ 480 h 54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57"/>
                  <a:gd name="T175" fmla="*/ 0 h 541"/>
                  <a:gd name="T176" fmla="*/ 857 w 857"/>
                  <a:gd name="T177" fmla="*/ 541 h 54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57" h="541">
                    <a:moveTo>
                      <a:pt x="342" y="480"/>
                    </a:moveTo>
                    <a:cubicBezTo>
                      <a:pt x="367" y="488"/>
                      <a:pt x="393" y="482"/>
                      <a:pt x="414" y="468"/>
                    </a:cubicBezTo>
                    <a:cubicBezTo>
                      <a:pt x="433" y="412"/>
                      <a:pt x="458" y="427"/>
                      <a:pt x="518" y="424"/>
                    </a:cubicBezTo>
                    <a:cubicBezTo>
                      <a:pt x="536" y="418"/>
                      <a:pt x="528" y="410"/>
                      <a:pt x="546" y="404"/>
                    </a:cubicBezTo>
                    <a:cubicBezTo>
                      <a:pt x="558" y="412"/>
                      <a:pt x="570" y="416"/>
                      <a:pt x="582" y="424"/>
                    </a:cubicBezTo>
                    <a:cubicBezTo>
                      <a:pt x="613" y="414"/>
                      <a:pt x="587" y="397"/>
                      <a:pt x="574" y="388"/>
                    </a:cubicBezTo>
                    <a:cubicBezTo>
                      <a:pt x="568" y="370"/>
                      <a:pt x="555" y="369"/>
                      <a:pt x="574" y="356"/>
                    </a:cubicBezTo>
                    <a:cubicBezTo>
                      <a:pt x="581" y="321"/>
                      <a:pt x="599" y="334"/>
                      <a:pt x="630" y="324"/>
                    </a:cubicBezTo>
                    <a:cubicBezTo>
                      <a:pt x="638" y="326"/>
                      <a:pt x="650" y="332"/>
                      <a:pt x="658" y="324"/>
                    </a:cubicBezTo>
                    <a:cubicBezTo>
                      <a:pt x="661" y="321"/>
                      <a:pt x="658" y="313"/>
                      <a:pt x="662" y="312"/>
                    </a:cubicBezTo>
                    <a:cubicBezTo>
                      <a:pt x="680" y="307"/>
                      <a:pt x="699" y="309"/>
                      <a:pt x="718" y="308"/>
                    </a:cubicBezTo>
                    <a:cubicBezTo>
                      <a:pt x="726" y="284"/>
                      <a:pt x="749" y="295"/>
                      <a:pt x="770" y="288"/>
                    </a:cubicBezTo>
                    <a:cubicBezTo>
                      <a:pt x="786" y="264"/>
                      <a:pt x="794" y="268"/>
                      <a:pt x="826" y="264"/>
                    </a:cubicBezTo>
                    <a:cubicBezTo>
                      <a:pt x="848" y="232"/>
                      <a:pt x="843" y="223"/>
                      <a:pt x="822" y="192"/>
                    </a:cubicBezTo>
                    <a:cubicBezTo>
                      <a:pt x="829" y="170"/>
                      <a:pt x="826" y="159"/>
                      <a:pt x="846" y="152"/>
                    </a:cubicBezTo>
                    <a:cubicBezTo>
                      <a:pt x="857" y="135"/>
                      <a:pt x="852" y="130"/>
                      <a:pt x="834" y="124"/>
                    </a:cubicBezTo>
                    <a:cubicBezTo>
                      <a:pt x="825" y="98"/>
                      <a:pt x="810" y="77"/>
                      <a:pt x="802" y="52"/>
                    </a:cubicBezTo>
                    <a:cubicBezTo>
                      <a:pt x="821" y="39"/>
                      <a:pt x="837" y="10"/>
                      <a:pt x="806" y="0"/>
                    </a:cubicBezTo>
                    <a:cubicBezTo>
                      <a:pt x="802" y="1"/>
                      <a:pt x="797" y="1"/>
                      <a:pt x="794" y="4"/>
                    </a:cubicBezTo>
                    <a:cubicBezTo>
                      <a:pt x="791" y="7"/>
                      <a:pt x="794" y="14"/>
                      <a:pt x="790" y="16"/>
                    </a:cubicBezTo>
                    <a:cubicBezTo>
                      <a:pt x="777" y="23"/>
                      <a:pt x="761" y="21"/>
                      <a:pt x="746" y="24"/>
                    </a:cubicBezTo>
                    <a:cubicBezTo>
                      <a:pt x="729" y="12"/>
                      <a:pt x="710" y="4"/>
                      <a:pt x="690" y="0"/>
                    </a:cubicBezTo>
                    <a:cubicBezTo>
                      <a:pt x="670" y="1"/>
                      <a:pt x="650" y="2"/>
                      <a:pt x="630" y="4"/>
                    </a:cubicBezTo>
                    <a:cubicBezTo>
                      <a:pt x="607" y="7"/>
                      <a:pt x="623" y="18"/>
                      <a:pt x="586" y="24"/>
                    </a:cubicBezTo>
                    <a:cubicBezTo>
                      <a:pt x="587" y="29"/>
                      <a:pt x="586" y="36"/>
                      <a:pt x="590" y="40"/>
                    </a:cubicBezTo>
                    <a:cubicBezTo>
                      <a:pt x="596" y="47"/>
                      <a:pt x="614" y="56"/>
                      <a:pt x="614" y="56"/>
                    </a:cubicBezTo>
                    <a:cubicBezTo>
                      <a:pt x="613" y="60"/>
                      <a:pt x="614" y="66"/>
                      <a:pt x="610" y="68"/>
                    </a:cubicBezTo>
                    <a:cubicBezTo>
                      <a:pt x="600" y="73"/>
                      <a:pt x="578" y="76"/>
                      <a:pt x="578" y="76"/>
                    </a:cubicBezTo>
                    <a:cubicBezTo>
                      <a:pt x="573" y="75"/>
                      <a:pt x="565" y="76"/>
                      <a:pt x="562" y="72"/>
                    </a:cubicBezTo>
                    <a:cubicBezTo>
                      <a:pt x="557" y="65"/>
                      <a:pt x="566" y="51"/>
                      <a:pt x="558" y="48"/>
                    </a:cubicBezTo>
                    <a:cubicBezTo>
                      <a:pt x="537" y="40"/>
                      <a:pt x="513" y="45"/>
                      <a:pt x="490" y="44"/>
                    </a:cubicBezTo>
                    <a:cubicBezTo>
                      <a:pt x="464" y="41"/>
                      <a:pt x="454" y="41"/>
                      <a:pt x="434" y="28"/>
                    </a:cubicBezTo>
                    <a:cubicBezTo>
                      <a:pt x="425" y="1"/>
                      <a:pt x="403" y="17"/>
                      <a:pt x="382" y="24"/>
                    </a:cubicBezTo>
                    <a:cubicBezTo>
                      <a:pt x="326" y="43"/>
                      <a:pt x="265" y="27"/>
                      <a:pt x="206" y="28"/>
                    </a:cubicBezTo>
                    <a:cubicBezTo>
                      <a:pt x="169" y="40"/>
                      <a:pt x="190" y="35"/>
                      <a:pt x="142" y="40"/>
                    </a:cubicBezTo>
                    <a:cubicBezTo>
                      <a:pt x="110" y="51"/>
                      <a:pt x="147" y="35"/>
                      <a:pt x="126" y="56"/>
                    </a:cubicBezTo>
                    <a:cubicBezTo>
                      <a:pt x="109" y="73"/>
                      <a:pt x="94" y="73"/>
                      <a:pt x="74" y="80"/>
                    </a:cubicBezTo>
                    <a:cubicBezTo>
                      <a:pt x="73" y="84"/>
                      <a:pt x="73" y="90"/>
                      <a:pt x="70" y="92"/>
                    </a:cubicBezTo>
                    <a:cubicBezTo>
                      <a:pt x="63" y="97"/>
                      <a:pt x="54" y="97"/>
                      <a:pt x="46" y="100"/>
                    </a:cubicBezTo>
                    <a:cubicBezTo>
                      <a:pt x="32" y="105"/>
                      <a:pt x="20" y="118"/>
                      <a:pt x="10" y="128"/>
                    </a:cubicBezTo>
                    <a:cubicBezTo>
                      <a:pt x="0" y="159"/>
                      <a:pt x="26" y="193"/>
                      <a:pt x="54" y="200"/>
                    </a:cubicBezTo>
                    <a:cubicBezTo>
                      <a:pt x="55" y="215"/>
                      <a:pt x="52" y="230"/>
                      <a:pt x="58" y="244"/>
                    </a:cubicBezTo>
                    <a:cubicBezTo>
                      <a:pt x="60" y="249"/>
                      <a:pt x="70" y="245"/>
                      <a:pt x="74" y="248"/>
                    </a:cubicBezTo>
                    <a:cubicBezTo>
                      <a:pt x="77" y="251"/>
                      <a:pt x="77" y="256"/>
                      <a:pt x="78" y="260"/>
                    </a:cubicBezTo>
                    <a:cubicBezTo>
                      <a:pt x="79" y="277"/>
                      <a:pt x="78" y="295"/>
                      <a:pt x="82" y="312"/>
                    </a:cubicBezTo>
                    <a:cubicBezTo>
                      <a:pt x="83" y="317"/>
                      <a:pt x="91" y="316"/>
                      <a:pt x="94" y="320"/>
                    </a:cubicBezTo>
                    <a:cubicBezTo>
                      <a:pt x="106" y="335"/>
                      <a:pt x="104" y="352"/>
                      <a:pt x="122" y="364"/>
                    </a:cubicBezTo>
                    <a:cubicBezTo>
                      <a:pt x="154" y="460"/>
                      <a:pt x="80" y="447"/>
                      <a:pt x="198" y="440"/>
                    </a:cubicBezTo>
                    <a:cubicBezTo>
                      <a:pt x="199" y="435"/>
                      <a:pt x="197" y="421"/>
                      <a:pt x="202" y="424"/>
                    </a:cubicBezTo>
                    <a:cubicBezTo>
                      <a:pt x="209" y="429"/>
                      <a:pt x="210" y="448"/>
                      <a:pt x="210" y="448"/>
                    </a:cubicBezTo>
                    <a:cubicBezTo>
                      <a:pt x="209" y="452"/>
                      <a:pt x="209" y="457"/>
                      <a:pt x="206" y="460"/>
                    </a:cubicBezTo>
                    <a:cubicBezTo>
                      <a:pt x="203" y="463"/>
                      <a:pt x="196" y="460"/>
                      <a:pt x="194" y="464"/>
                    </a:cubicBezTo>
                    <a:cubicBezTo>
                      <a:pt x="188" y="475"/>
                      <a:pt x="205" y="479"/>
                      <a:pt x="210" y="480"/>
                    </a:cubicBezTo>
                    <a:cubicBezTo>
                      <a:pt x="227" y="482"/>
                      <a:pt x="245" y="483"/>
                      <a:pt x="262" y="484"/>
                    </a:cubicBezTo>
                    <a:cubicBezTo>
                      <a:pt x="250" y="519"/>
                      <a:pt x="252" y="522"/>
                      <a:pt x="286" y="528"/>
                    </a:cubicBezTo>
                    <a:cubicBezTo>
                      <a:pt x="290" y="531"/>
                      <a:pt x="293" y="535"/>
                      <a:pt x="298" y="536"/>
                    </a:cubicBezTo>
                    <a:cubicBezTo>
                      <a:pt x="333" y="541"/>
                      <a:pt x="298" y="497"/>
                      <a:pt x="294" y="484"/>
                    </a:cubicBezTo>
                    <a:cubicBezTo>
                      <a:pt x="311" y="472"/>
                      <a:pt x="322" y="480"/>
                      <a:pt x="342" y="480"/>
                    </a:cubicBezTo>
                    <a:close/>
                  </a:path>
                </a:pathLst>
              </a:custGeom>
              <a:solidFill>
                <a:srgbClr val="FFFF00"/>
              </a:solidFill>
              <a:ln w="12700" cap="sq">
                <a:solidFill>
                  <a:schemeClr val="bg1"/>
                </a:solidFill>
                <a:round/>
                <a:headEnd type="none" w="sm" len="sm"/>
                <a:tailEnd type="none" w="sm" len="sm"/>
              </a:ln>
            </p:spPr>
            <p:txBody>
              <a:bodyPr/>
              <a:lstStyle/>
              <a:p>
                <a:endParaRPr lang="vi-VN"/>
              </a:p>
            </p:txBody>
          </p:sp>
        </p:grpSp>
        <p:sp>
          <p:nvSpPr>
            <p:cNvPr id="8" name="Text Box 28"/>
            <p:cNvSpPr txBox="1">
              <a:spLocks noChangeArrowheads="1"/>
            </p:cNvSpPr>
            <p:nvPr/>
          </p:nvSpPr>
          <p:spPr bwMode="auto">
            <a:xfrm>
              <a:off x="1337" y="1161"/>
              <a:ext cx="1362" cy="253"/>
            </a:xfrm>
            <a:prstGeom prst="rect">
              <a:avLst/>
            </a:prstGeom>
            <a:noFill/>
            <a:ln w="12700" cap="sq">
              <a:solidFill>
                <a:schemeClr val="bg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1800">
                  <a:latin typeface="Tahoma" pitchFamily="34" charset="0"/>
                </a:rPr>
                <a:t>TRUNG QUỐC</a:t>
              </a:r>
            </a:p>
          </p:txBody>
        </p:sp>
        <p:sp>
          <p:nvSpPr>
            <p:cNvPr id="9" name="Text Box 29"/>
            <p:cNvSpPr txBox="1">
              <a:spLocks noChangeArrowheads="1"/>
            </p:cNvSpPr>
            <p:nvPr/>
          </p:nvSpPr>
          <p:spPr bwMode="auto">
            <a:xfrm>
              <a:off x="3469" y="1435"/>
              <a:ext cx="1362" cy="253"/>
            </a:xfrm>
            <a:prstGeom prst="rect">
              <a:avLst/>
            </a:prstGeom>
            <a:noFill/>
            <a:ln w="12700" cap="sq">
              <a:solidFill>
                <a:schemeClr val="bg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1800" b="1">
                  <a:solidFill>
                    <a:srgbClr val="000000"/>
                  </a:solidFill>
                  <a:latin typeface="Tahoma" pitchFamily="34" charset="0"/>
                </a:rPr>
                <a:t>ĐÀI LOAN</a:t>
              </a:r>
            </a:p>
          </p:txBody>
        </p:sp>
        <p:sp>
          <p:nvSpPr>
            <p:cNvPr id="10" name="Text Box 30"/>
            <p:cNvSpPr txBox="1">
              <a:spLocks noChangeArrowheads="1"/>
            </p:cNvSpPr>
            <p:nvPr/>
          </p:nvSpPr>
          <p:spPr bwMode="auto">
            <a:xfrm>
              <a:off x="3559" y="2253"/>
              <a:ext cx="1362" cy="253"/>
            </a:xfrm>
            <a:prstGeom prst="rect">
              <a:avLst/>
            </a:prstGeom>
            <a:noFill/>
            <a:ln w="12700" cap="sq">
              <a:solidFill>
                <a:schemeClr val="bg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1800" b="1">
                  <a:solidFill>
                    <a:srgbClr val="000000"/>
                  </a:solidFill>
                  <a:latin typeface="Tahoma" pitchFamily="34" charset="0"/>
                </a:rPr>
                <a:t>PHILIPPINES</a:t>
              </a:r>
            </a:p>
          </p:txBody>
        </p:sp>
        <p:grpSp>
          <p:nvGrpSpPr>
            <p:cNvPr id="11" name="Group 31"/>
            <p:cNvGrpSpPr>
              <a:grpSpLocks/>
            </p:cNvGrpSpPr>
            <p:nvPr/>
          </p:nvGrpSpPr>
          <p:grpSpPr bwMode="auto">
            <a:xfrm>
              <a:off x="-32" y="1071"/>
              <a:ext cx="5783" cy="3266"/>
              <a:chOff x="-20" y="1074"/>
              <a:chExt cx="5783" cy="3266"/>
            </a:xfrm>
          </p:grpSpPr>
          <p:pic>
            <p:nvPicPr>
              <p:cNvPr id="23" name="Picture 32" descr="270px-SouthChinaSea"/>
              <p:cNvPicPr>
                <a:picLocks noChangeAspect="1" noChangeArrowheads="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3" y="1074"/>
                <a:ext cx="5760" cy="3249"/>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4" name="Freeform 33"/>
              <p:cNvSpPr>
                <a:spLocks/>
              </p:cNvSpPr>
              <p:nvPr/>
            </p:nvSpPr>
            <p:spPr bwMode="auto">
              <a:xfrm>
                <a:off x="13" y="1074"/>
                <a:ext cx="3284" cy="735"/>
              </a:xfrm>
              <a:custGeom>
                <a:avLst/>
                <a:gdLst>
                  <a:gd name="T0" fmla="*/ 3266 w 3284"/>
                  <a:gd name="T1" fmla="*/ 9 h 735"/>
                  <a:gd name="T2" fmla="*/ 3260 w 3284"/>
                  <a:gd name="T3" fmla="*/ 111 h 735"/>
                  <a:gd name="T4" fmla="*/ 3206 w 3284"/>
                  <a:gd name="T5" fmla="*/ 93 h 735"/>
                  <a:gd name="T6" fmla="*/ 3164 w 3284"/>
                  <a:gd name="T7" fmla="*/ 159 h 735"/>
                  <a:gd name="T8" fmla="*/ 3122 w 3284"/>
                  <a:gd name="T9" fmla="*/ 189 h 735"/>
                  <a:gd name="T10" fmla="*/ 3020 w 3284"/>
                  <a:gd name="T11" fmla="*/ 219 h 735"/>
                  <a:gd name="T12" fmla="*/ 2996 w 3284"/>
                  <a:gd name="T13" fmla="*/ 255 h 735"/>
                  <a:gd name="T14" fmla="*/ 2828 w 3284"/>
                  <a:gd name="T15" fmla="*/ 345 h 735"/>
                  <a:gd name="T16" fmla="*/ 2678 w 3284"/>
                  <a:gd name="T17" fmla="*/ 417 h 735"/>
                  <a:gd name="T18" fmla="*/ 2546 w 3284"/>
                  <a:gd name="T19" fmla="*/ 441 h 735"/>
                  <a:gd name="T20" fmla="*/ 2372 w 3284"/>
                  <a:gd name="T21" fmla="*/ 501 h 735"/>
                  <a:gd name="T22" fmla="*/ 2318 w 3284"/>
                  <a:gd name="T23" fmla="*/ 465 h 735"/>
                  <a:gd name="T24" fmla="*/ 2270 w 3284"/>
                  <a:gd name="T25" fmla="*/ 483 h 735"/>
                  <a:gd name="T26" fmla="*/ 2186 w 3284"/>
                  <a:gd name="T27" fmla="*/ 543 h 735"/>
                  <a:gd name="T28" fmla="*/ 1934 w 3284"/>
                  <a:gd name="T29" fmla="*/ 573 h 735"/>
                  <a:gd name="T30" fmla="*/ 1910 w 3284"/>
                  <a:gd name="T31" fmla="*/ 609 h 735"/>
                  <a:gd name="T32" fmla="*/ 1766 w 3284"/>
                  <a:gd name="T33" fmla="*/ 687 h 735"/>
                  <a:gd name="T34" fmla="*/ 1730 w 3284"/>
                  <a:gd name="T35" fmla="*/ 735 h 735"/>
                  <a:gd name="T36" fmla="*/ 1622 w 3284"/>
                  <a:gd name="T37" fmla="*/ 651 h 735"/>
                  <a:gd name="T38" fmla="*/ 1646 w 3284"/>
                  <a:gd name="T39" fmla="*/ 609 h 735"/>
                  <a:gd name="T40" fmla="*/ 1598 w 3284"/>
                  <a:gd name="T41" fmla="*/ 585 h 735"/>
                  <a:gd name="T42" fmla="*/ 1562 w 3284"/>
                  <a:gd name="T43" fmla="*/ 609 h 735"/>
                  <a:gd name="T44" fmla="*/ 1478 w 3284"/>
                  <a:gd name="T45" fmla="*/ 579 h 735"/>
                  <a:gd name="T46" fmla="*/ 1370 w 3284"/>
                  <a:gd name="T47" fmla="*/ 597 h 735"/>
                  <a:gd name="T48" fmla="*/ 1196 w 3284"/>
                  <a:gd name="T49" fmla="*/ 669 h 735"/>
                  <a:gd name="T50" fmla="*/ 1280 w 3284"/>
                  <a:gd name="T51" fmla="*/ 615 h 735"/>
                  <a:gd name="T52" fmla="*/ 1238 w 3284"/>
                  <a:gd name="T53" fmla="*/ 555 h 735"/>
                  <a:gd name="T54" fmla="*/ 1136 w 3284"/>
                  <a:gd name="T55" fmla="*/ 453 h 735"/>
                  <a:gd name="T56" fmla="*/ 1022 w 3284"/>
                  <a:gd name="T57" fmla="*/ 399 h 735"/>
                  <a:gd name="T58" fmla="*/ 956 w 3284"/>
                  <a:gd name="T59" fmla="*/ 369 h 735"/>
                  <a:gd name="T60" fmla="*/ 866 w 3284"/>
                  <a:gd name="T61" fmla="*/ 381 h 735"/>
                  <a:gd name="T62" fmla="*/ 764 w 3284"/>
                  <a:gd name="T63" fmla="*/ 429 h 735"/>
                  <a:gd name="T64" fmla="*/ 626 w 3284"/>
                  <a:gd name="T65" fmla="*/ 411 h 735"/>
                  <a:gd name="T66" fmla="*/ 560 w 3284"/>
                  <a:gd name="T67" fmla="*/ 459 h 735"/>
                  <a:gd name="T68" fmla="*/ 572 w 3284"/>
                  <a:gd name="T69" fmla="*/ 429 h 735"/>
                  <a:gd name="T70" fmla="*/ 554 w 3284"/>
                  <a:gd name="T71" fmla="*/ 435 h 735"/>
                  <a:gd name="T72" fmla="*/ 338 w 3284"/>
                  <a:gd name="T73" fmla="*/ 477 h 735"/>
                  <a:gd name="T74" fmla="*/ 266 w 3284"/>
                  <a:gd name="T75" fmla="*/ 603 h 735"/>
                  <a:gd name="T76" fmla="*/ 140 w 3284"/>
                  <a:gd name="T77" fmla="*/ 591 h 735"/>
                  <a:gd name="T78" fmla="*/ 38 w 3284"/>
                  <a:gd name="T79" fmla="*/ 555 h 735"/>
                  <a:gd name="T80" fmla="*/ 8 w 3284"/>
                  <a:gd name="T81" fmla="*/ 501 h 73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284"/>
                  <a:gd name="T124" fmla="*/ 0 h 735"/>
                  <a:gd name="T125" fmla="*/ 3284 w 3284"/>
                  <a:gd name="T126" fmla="*/ 735 h 73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284" h="735">
                    <a:moveTo>
                      <a:pt x="12" y="0"/>
                    </a:moveTo>
                    <a:cubicBezTo>
                      <a:pt x="1097" y="3"/>
                      <a:pt x="2181" y="0"/>
                      <a:pt x="3266" y="9"/>
                    </a:cubicBezTo>
                    <a:cubicBezTo>
                      <a:pt x="3284" y="9"/>
                      <a:pt x="3260" y="63"/>
                      <a:pt x="3260" y="63"/>
                    </a:cubicBezTo>
                    <a:cubicBezTo>
                      <a:pt x="3263" y="73"/>
                      <a:pt x="3277" y="104"/>
                      <a:pt x="3260" y="111"/>
                    </a:cubicBezTo>
                    <a:cubicBezTo>
                      <a:pt x="3248" y="116"/>
                      <a:pt x="3236" y="103"/>
                      <a:pt x="3224" y="99"/>
                    </a:cubicBezTo>
                    <a:cubicBezTo>
                      <a:pt x="3218" y="97"/>
                      <a:pt x="3206" y="93"/>
                      <a:pt x="3206" y="93"/>
                    </a:cubicBezTo>
                    <a:cubicBezTo>
                      <a:pt x="3195" y="173"/>
                      <a:pt x="3216" y="114"/>
                      <a:pt x="3176" y="141"/>
                    </a:cubicBezTo>
                    <a:cubicBezTo>
                      <a:pt x="3170" y="145"/>
                      <a:pt x="3167" y="153"/>
                      <a:pt x="3164" y="159"/>
                    </a:cubicBezTo>
                    <a:cubicBezTo>
                      <a:pt x="3161" y="165"/>
                      <a:pt x="3163" y="173"/>
                      <a:pt x="3158" y="177"/>
                    </a:cubicBezTo>
                    <a:cubicBezTo>
                      <a:pt x="3148" y="184"/>
                      <a:pt x="3134" y="185"/>
                      <a:pt x="3122" y="189"/>
                    </a:cubicBezTo>
                    <a:cubicBezTo>
                      <a:pt x="3116" y="191"/>
                      <a:pt x="3104" y="195"/>
                      <a:pt x="3104" y="195"/>
                    </a:cubicBezTo>
                    <a:cubicBezTo>
                      <a:pt x="3088" y="244"/>
                      <a:pt x="3113" y="186"/>
                      <a:pt x="3020" y="219"/>
                    </a:cubicBezTo>
                    <a:cubicBezTo>
                      <a:pt x="3012" y="222"/>
                      <a:pt x="3019" y="236"/>
                      <a:pt x="3014" y="243"/>
                    </a:cubicBezTo>
                    <a:cubicBezTo>
                      <a:pt x="3010" y="249"/>
                      <a:pt x="3002" y="251"/>
                      <a:pt x="2996" y="255"/>
                    </a:cubicBezTo>
                    <a:cubicBezTo>
                      <a:pt x="2959" y="310"/>
                      <a:pt x="2981" y="295"/>
                      <a:pt x="2894" y="303"/>
                    </a:cubicBezTo>
                    <a:cubicBezTo>
                      <a:pt x="2880" y="344"/>
                      <a:pt x="2877" y="339"/>
                      <a:pt x="2828" y="345"/>
                    </a:cubicBezTo>
                    <a:cubicBezTo>
                      <a:pt x="2810" y="400"/>
                      <a:pt x="2829" y="380"/>
                      <a:pt x="2756" y="387"/>
                    </a:cubicBezTo>
                    <a:cubicBezTo>
                      <a:pt x="2708" y="419"/>
                      <a:pt x="2734" y="409"/>
                      <a:pt x="2678" y="417"/>
                    </a:cubicBezTo>
                    <a:cubicBezTo>
                      <a:pt x="2658" y="431"/>
                      <a:pt x="2642" y="435"/>
                      <a:pt x="2618" y="441"/>
                    </a:cubicBezTo>
                    <a:cubicBezTo>
                      <a:pt x="2592" y="458"/>
                      <a:pt x="2574" y="450"/>
                      <a:pt x="2546" y="441"/>
                    </a:cubicBezTo>
                    <a:cubicBezTo>
                      <a:pt x="2503" y="452"/>
                      <a:pt x="2458" y="450"/>
                      <a:pt x="2414" y="459"/>
                    </a:cubicBezTo>
                    <a:cubicBezTo>
                      <a:pt x="2407" y="488"/>
                      <a:pt x="2400" y="492"/>
                      <a:pt x="2372" y="501"/>
                    </a:cubicBezTo>
                    <a:cubicBezTo>
                      <a:pt x="2318" y="490"/>
                      <a:pt x="2333" y="494"/>
                      <a:pt x="2306" y="453"/>
                    </a:cubicBezTo>
                    <a:cubicBezTo>
                      <a:pt x="2265" y="467"/>
                      <a:pt x="2304" y="451"/>
                      <a:pt x="2318" y="465"/>
                    </a:cubicBezTo>
                    <a:cubicBezTo>
                      <a:pt x="2322" y="469"/>
                      <a:pt x="2306" y="469"/>
                      <a:pt x="2300" y="471"/>
                    </a:cubicBezTo>
                    <a:cubicBezTo>
                      <a:pt x="2256" y="456"/>
                      <a:pt x="2261" y="447"/>
                      <a:pt x="2270" y="483"/>
                    </a:cubicBezTo>
                    <a:cubicBezTo>
                      <a:pt x="2268" y="497"/>
                      <a:pt x="2270" y="512"/>
                      <a:pt x="2264" y="525"/>
                    </a:cubicBezTo>
                    <a:cubicBezTo>
                      <a:pt x="2253" y="549"/>
                      <a:pt x="2212" y="539"/>
                      <a:pt x="2186" y="543"/>
                    </a:cubicBezTo>
                    <a:cubicBezTo>
                      <a:pt x="2122" y="552"/>
                      <a:pt x="2108" y="557"/>
                      <a:pt x="2024" y="561"/>
                    </a:cubicBezTo>
                    <a:cubicBezTo>
                      <a:pt x="1995" y="571"/>
                      <a:pt x="1961" y="560"/>
                      <a:pt x="1934" y="573"/>
                    </a:cubicBezTo>
                    <a:cubicBezTo>
                      <a:pt x="1925" y="577"/>
                      <a:pt x="1934" y="595"/>
                      <a:pt x="1928" y="603"/>
                    </a:cubicBezTo>
                    <a:cubicBezTo>
                      <a:pt x="1924" y="608"/>
                      <a:pt x="1916" y="608"/>
                      <a:pt x="1910" y="609"/>
                    </a:cubicBezTo>
                    <a:cubicBezTo>
                      <a:pt x="1870" y="612"/>
                      <a:pt x="1830" y="613"/>
                      <a:pt x="1790" y="615"/>
                    </a:cubicBezTo>
                    <a:cubicBezTo>
                      <a:pt x="1785" y="646"/>
                      <a:pt x="1775" y="659"/>
                      <a:pt x="1766" y="687"/>
                    </a:cubicBezTo>
                    <a:cubicBezTo>
                      <a:pt x="1775" y="701"/>
                      <a:pt x="1789" y="709"/>
                      <a:pt x="1766" y="723"/>
                    </a:cubicBezTo>
                    <a:cubicBezTo>
                      <a:pt x="1755" y="730"/>
                      <a:pt x="1730" y="735"/>
                      <a:pt x="1730" y="735"/>
                    </a:cubicBezTo>
                    <a:cubicBezTo>
                      <a:pt x="1688" y="721"/>
                      <a:pt x="1706" y="719"/>
                      <a:pt x="1676" y="729"/>
                    </a:cubicBezTo>
                    <a:cubicBezTo>
                      <a:pt x="1646" y="719"/>
                      <a:pt x="1632" y="680"/>
                      <a:pt x="1622" y="651"/>
                    </a:cubicBezTo>
                    <a:cubicBezTo>
                      <a:pt x="1624" y="639"/>
                      <a:pt x="1622" y="626"/>
                      <a:pt x="1628" y="615"/>
                    </a:cubicBezTo>
                    <a:cubicBezTo>
                      <a:pt x="1631" y="610"/>
                      <a:pt x="1642" y="613"/>
                      <a:pt x="1646" y="609"/>
                    </a:cubicBezTo>
                    <a:cubicBezTo>
                      <a:pt x="1650" y="605"/>
                      <a:pt x="1650" y="597"/>
                      <a:pt x="1652" y="591"/>
                    </a:cubicBezTo>
                    <a:cubicBezTo>
                      <a:pt x="1632" y="578"/>
                      <a:pt x="1627" y="568"/>
                      <a:pt x="1598" y="585"/>
                    </a:cubicBezTo>
                    <a:cubicBezTo>
                      <a:pt x="1593" y="588"/>
                      <a:pt x="1597" y="599"/>
                      <a:pt x="1592" y="603"/>
                    </a:cubicBezTo>
                    <a:cubicBezTo>
                      <a:pt x="1584" y="609"/>
                      <a:pt x="1572" y="607"/>
                      <a:pt x="1562" y="609"/>
                    </a:cubicBezTo>
                    <a:cubicBezTo>
                      <a:pt x="1491" y="595"/>
                      <a:pt x="1565" y="613"/>
                      <a:pt x="1514" y="591"/>
                    </a:cubicBezTo>
                    <a:cubicBezTo>
                      <a:pt x="1502" y="586"/>
                      <a:pt x="1490" y="583"/>
                      <a:pt x="1478" y="579"/>
                    </a:cubicBezTo>
                    <a:cubicBezTo>
                      <a:pt x="1472" y="577"/>
                      <a:pt x="1460" y="573"/>
                      <a:pt x="1460" y="573"/>
                    </a:cubicBezTo>
                    <a:cubicBezTo>
                      <a:pt x="1431" y="593"/>
                      <a:pt x="1406" y="592"/>
                      <a:pt x="1370" y="597"/>
                    </a:cubicBezTo>
                    <a:cubicBezTo>
                      <a:pt x="1340" y="607"/>
                      <a:pt x="1310" y="611"/>
                      <a:pt x="1280" y="621"/>
                    </a:cubicBezTo>
                    <a:cubicBezTo>
                      <a:pt x="1267" y="675"/>
                      <a:pt x="1261" y="663"/>
                      <a:pt x="1196" y="669"/>
                    </a:cubicBezTo>
                    <a:cubicBezTo>
                      <a:pt x="1218" y="662"/>
                      <a:pt x="1240" y="658"/>
                      <a:pt x="1262" y="651"/>
                    </a:cubicBezTo>
                    <a:cubicBezTo>
                      <a:pt x="1269" y="640"/>
                      <a:pt x="1270" y="623"/>
                      <a:pt x="1280" y="615"/>
                    </a:cubicBezTo>
                    <a:cubicBezTo>
                      <a:pt x="1294" y="603"/>
                      <a:pt x="1316" y="607"/>
                      <a:pt x="1334" y="603"/>
                    </a:cubicBezTo>
                    <a:cubicBezTo>
                      <a:pt x="1320" y="562"/>
                      <a:pt x="1269" y="576"/>
                      <a:pt x="1238" y="555"/>
                    </a:cubicBezTo>
                    <a:cubicBezTo>
                      <a:pt x="1206" y="534"/>
                      <a:pt x="1179" y="510"/>
                      <a:pt x="1148" y="489"/>
                    </a:cubicBezTo>
                    <a:cubicBezTo>
                      <a:pt x="1144" y="477"/>
                      <a:pt x="1140" y="465"/>
                      <a:pt x="1136" y="453"/>
                    </a:cubicBezTo>
                    <a:cubicBezTo>
                      <a:pt x="1132" y="441"/>
                      <a:pt x="1172" y="441"/>
                      <a:pt x="1172" y="441"/>
                    </a:cubicBezTo>
                    <a:cubicBezTo>
                      <a:pt x="1154" y="386"/>
                      <a:pt x="1070" y="404"/>
                      <a:pt x="1022" y="399"/>
                    </a:cubicBezTo>
                    <a:cubicBezTo>
                      <a:pt x="1005" y="393"/>
                      <a:pt x="984" y="395"/>
                      <a:pt x="968" y="387"/>
                    </a:cubicBezTo>
                    <a:cubicBezTo>
                      <a:pt x="962" y="384"/>
                      <a:pt x="962" y="374"/>
                      <a:pt x="956" y="369"/>
                    </a:cubicBezTo>
                    <a:cubicBezTo>
                      <a:pt x="948" y="363"/>
                      <a:pt x="902" y="357"/>
                      <a:pt x="902" y="357"/>
                    </a:cubicBezTo>
                    <a:cubicBezTo>
                      <a:pt x="890" y="365"/>
                      <a:pt x="878" y="373"/>
                      <a:pt x="866" y="381"/>
                    </a:cubicBezTo>
                    <a:cubicBezTo>
                      <a:pt x="813" y="416"/>
                      <a:pt x="885" y="416"/>
                      <a:pt x="836" y="423"/>
                    </a:cubicBezTo>
                    <a:cubicBezTo>
                      <a:pt x="812" y="426"/>
                      <a:pt x="788" y="427"/>
                      <a:pt x="764" y="429"/>
                    </a:cubicBezTo>
                    <a:cubicBezTo>
                      <a:pt x="724" y="437"/>
                      <a:pt x="717" y="441"/>
                      <a:pt x="674" y="435"/>
                    </a:cubicBezTo>
                    <a:cubicBezTo>
                      <a:pt x="634" y="409"/>
                      <a:pt x="651" y="449"/>
                      <a:pt x="626" y="411"/>
                    </a:cubicBezTo>
                    <a:cubicBezTo>
                      <a:pt x="578" y="423"/>
                      <a:pt x="620" y="405"/>
                      <a:pt x="596" y="441"/>
                    </a:cubicBezTo>
                    <a:cubicBezTo>
                      <a:pt x="589" y="451"/>
                      <a:pt x="570" y="456"/>
                      <a:pt x="560" y="459"/>
                    </a:cubicBezTo>
                    <a:cubicBezTo>
                      <a:pt x="517" y="450"/>
                      <a:pt x="532" y="444"/>
                      <a:pt x="500" y="423"/>
                    </a:cubicBezTo>
                    <a:cubicBezTo>
                      <a:pt x="461" y="482"/>
                      <a:pt x="556" y="433"/>
                      <a:pt x="572" y="429"/>
                    </a:cubicBezTo>
                    <a:cubicBezTo>
                      <a:pt x="568" y="423"/>
                      <a:pt x="567" y="409"/>
                      <a:pt x="560" y="411"/>
                    </a:cubicBezTo>
                    <a:cubicBezTo>
                      <a:pt x="552" y="414"/>
                      <a:pt x="559" y="428"/>
                      <a:pt x="554" y="435"/>
                    </a:cubicBezTo>
                    <a:cubicBezTo>
                      <a:pt x="538" y="460"/>
                      <a:pt x="459" y="453"/>
                      <a:pt x="458" y="453"/>
                    </a:cubicBezTo>
                    <a:cubicBezTo>
                      <a:pt x="418" y="460"/>
                      <a:pt x="377" y="467"/>
                      <a:pt x="338" y="477"/>
                    </a:cubicBezTo>
                    <a:cubicBezTo>
                      <a:pt x="318" y="507"/>
                      <a:pt x="334" y="544"/>
                      <a:pt x="338" y="579"/>
                    </a:cubicBezTo>
                    <a:cubicBezTo>
                      <a:pt x="331" y="616"/>
                      <a:pt x="336" y="641"/>
                      <a:pt x="266" y="603"/>
                    </a:cubicBezTo>
                    <a:cubicBezTo>
                      <a:pt x="255" y="597"/>
                      <a:pt x="254" y="567"/>
                      <a:pt x="254" y="567"/>
                    </a:cubicBezTo>
                    <a:cubicBezTo>
                      <a:pt x="202" y="584"/>
                      <a:pt x="218" y="585"/>
                      <a:pt x="140" y="591"/>
                    </a:cubicBezTo>
                    <a:cubicBezTo>
                      <a:pt x="100" y="601"/>
                      <a:pt x="81" y="582"/>
                      <a:pt x="44" y="573"/>
                    </a:cubicBezTo>
                    <a:cubicBezTo>
                      <a:pt x="42" y="567"/>
                      <a:pt x="38" y="561"/>
                      <a:pt x="38" y="555"/>
                    </a:cubicBezTo>
                    <a:cubicBezTo>
                      <a:pt x="38" y="549"/>
                      <a:pt x="48" y="541"/>
                      <a:pt x="44" y="537"/>
                    </a:cubicBezTo>
                    <a:cubicBezTo>
                      <a:pt x="0" y="493"/>
                      <a:pt x="8" y="556"/>
                      <a:pt x="8" y="501"/>
                    </a:cubicBezTo>
                    <a:lnTo>
                      <a:pt x="12" y="0"/>
                    </a:lnTo>
                    <a:close/>
                  </a:path>
                </a:pathLst>
              </a:custGeom>
              <a:solidFill>
                <a:schemeClr val="accent2"/>
              </a:solidFill>
              <a:ln w="12700" cap="sq">
                <a:solidFill>
                  <a:schemeClr val="bg1"/>
                </a:solidFill>
                <a:round/>
                <a:headEnd type="none" w="sm" len="sm"/>
                <a:tailEnd type="none" w="sm" len="sm"/>
              </a:ln>
            </p:spPr>
            <p:txBody>
              <a:bodyPr/>
              <a:lstStyle/>
              <a:p>
                <a:endParaRPr lang="vi-VN"/>
              </a:p>
            </p:txBody>
          </p:sp>
          <p:sp>
            <p:nvSpPr>
              <p:cNvPr id="25" name="Freeform 34"/>
              <p:cNvSpPr>
                <a:spLocks/>
              </p:cNvSpPr>
              <p:nvPr/>
            </p:nvSpPr>
            <p:spPr bwMode="auto">
              <a:xfrm>
                <a:off x="430" y="1438"/>
                <a:ext cx="1188" cy="1765"/>
              </a:xfrm>
              <a:custGeom>
                <a:avLst/>
                <a:gdLst>
                  <a:gd name="T0" fmla="*/ 89 w 1188"/>
                  <a:gd name="T1" fmla="*/ 69 h 1765"/>
                  <a:gd name="T2" fmla="*/ 189 w 1188"/>
                  <a:gd name="T3" fmla="*/ 49 h 1765"/>
                  <a:gd name="T4" fmla="*/ 233 w 1188"/>
                  <a:gd name="T5" fmla="*/ 73 h 1765"/>
                  <a:gd name="T6" fmla="*/ 421 w 1188"/>
                  <a:gd name="T7" fmla="*/ 73 h 1765"/>
                  <a:gd name="T8" fmla="*/ 469 w 1188"/>
                  <a:gd name="T9" fmla="*/ 9 h 1765"/>
                  <a:gd name="T10" fmla="*/ 553 w 1188"/>
                  <a:gd name="T11" fmla="*/ 29 h 1765"/>
                  <a:gd name="T12" fmla="*/ 725 w 1188"/>
                  <a:gd name="T13" fmla="*/ 53 h 1765"/>
                  <a:gd name="T14" fmla="*/ 753 w 1188"/>
                  <a:gd name="T15" fmla="*/ 137 h 1765"/>
                  <a:gd name="T16" fmla="*/ 813 w 1188"/>
                  <a:gd name="T17" fmla="*/ 185 h 1765"/>
                  <a:gd name="T18" fmla="*/ 905 w 1188"/>
                  <a:gd name="T19" fmla="*/ 225 h 1765"/>
                  <a:gd name="T20" fmla="*/ 881 w 1188"/>
                  <a:gd name="T21" fmla="*/ 265 h 1765"/>
                  <a:gd name="T22" fmla="*/ 737 w 1188"/>
                  <a:gd name="T23" fmla="*/ 301 h 1765"/>
                  <a:gd name="T24" fmla="*/ 701 w 1188"/>
                  <a:gd name="T25" fmla="*/ 373 h 1765"/>
                  <a:gd name="T26" fmla="*/ 609 w 1188"/>
                  <a:gd name="T27" fmla="*/ 441 h 1765"/>
                  <a:gd name="T28" fmla="*/ 577 w 1188"/>
                  <a:gd name="T29" fmla="*/ 557 h 1765"/>
                  <a:gd name="T30" fmla="*/ 645 w 1188"/>
                  <a:gd name="T31" fmla="*/ 609 h 1765"/>
                  <a:gd name="T32" fmla="*/ 657 w 1188"/>
                  <a:gd name="T33" fmla="*/ 633 h 1765"/>
                  <a:gd name="T34" fmla="*/ 729 w 1188"/>
                  <a:gd name="T35" fmla="*/ 701 h 1765"/>
                  <a:gd name="T36" fmla="*/ 821 w 1188"/>
                  <a:gd name="T37" fmla="*/ 777 h 1765"/>
                  <a:gd name="T38" fmla="*/ 1041 w 1188"/>
                  <a:gd name="T39" fmla="*/ 929 h 1765"/>
                  <a:gd name="T40" fmla="*/ 1129 w 1188"/>
                  <a:gd name="T41" fmla="*/ 1017 h 1765"/>
                  <a:gd name="T42" fmla="*/ 1173 w 1188"/>
                  <a:gd name="T43" fmla="*/ 1109 h 1765"/>
                  <a:gd name="T44" fmla="*/ 1161 w 1188"/>
                  <a:gd name="T45" fmla="*/ 1317 h 1765"/>
                  <a:gd name="T46" fmla="*/ 1157 w 1188"/>
                  <a:gd name="T47" fmla="*/ 1413 h 1765"/>
                  <a:gd name="T48" fmla="*/ 845 w 1188"/>
                  <a:gd name="T49" fmla="*/ 1545 h 1765"/>
                  <a:gd name="T50" fmla="*/ 761 w 1188"/>
                  <a:gd name="T51" fmla="*/ 1589 h 1765"/>
                  <a:gd name="T52" fmla="*/ 649 w 1188"/>
                  <a:gd name="T53" fmla="*/ 1657 h 1765"/>
                  <a:gd name="T54" fmla="*/ 513 w 1188"/>
                  <a:gd name="T55" fmla="*/ 1753 h 1765"/>
                  <a:gd name="T56" fmla="*/ 413 w 1188"/>
                  <a:gd name="T57" fmla="*/ 1689 h 1765"/>
                  <a:gd name="T58" fmla="*/ 437 w 1188"/>
                  <a:gd name="T59" fmla="*/ 1581 h 1765"/>
                  <a:gd name="T60" fmla="*/ 409 w 1188"/>
                  <a:gd name="T61" fmla="*/ 1529 h 1765"/>
                  <a:gd name="T62" fmla="*/ 601 w 1188"/>
                  <a:gd name="T63" fmla="*/ 1469 h 1765"/>
                  <a:gd name="T64" fmla="*/ 605 w 1188"/>
                  <a:gd name="T65" fmla="*/ 1445 h 1765"/>
                  <a:gd name="T66" fmla="*/ 689 w 1188"/>
                  <a:gd name="T67" fmla="*/ 1377 h 1765"/>
                  <a:gd name="T68" fmla="*/ 789 w 1188"/>
                  <a:gd name="T69" fmla="*/ 1341 h 1765"/>
                  <a:gd name="T70" fmla="*/ 869 w 1188"/>
                  <a:gd name="T71" fmla="*/ 1225 h 1765"/>
                  <a:gd name="T72" fmla="*/ 829 w 1188"/>
                  <a:gd name="T73" fmla="*/ 1097 h 1765"/>
                  <a:gd name="T74" fmla="*/ 857 w 1188"/>
                  <a:gd name="T75" fmla="*/ 965 h 1765"/>
                  <a:gd name="T76" fmla="*/ 820 w 1188"/>
                  <a:gd name="T77" fmla="*/ 906 h 1765"/>
                  <a:gd name="T78" fmla="*/ 825 w 1188"/>
                  <a:gd name="T79" fmla="*/ 897 h 1765"/>
                  <a:gd name="T80" fmla="*/ 729 w 1188"/>
                  <a:gd name="T81" fmla="*/ 841 h 1765"/>
                  <a:gd name="T82" fmla="*/ 665 w 1188"/>
                  <a:gd name="T83" fmla="*/ 749 h 1765"/>
                  <a:gd name="T84" fmla="*/ 549 w 1188"/>
                  <a:gd name="T85" fmla="*/ 665 h 1765"/>
                  <a:gd name="T86" fmla="*/ 461 w 1188"/>
                  <a:gd name="T87" fmla="*/ 593 h 1765"/>
                  <a:gd name="T88" fmla="*/ 309 w 1188"/>
                  <a:gd name="T89" fmla="*/ 517 h 1765"/>
                  <a:gd name="T90" fmla="*/ 405 w 1188"/>
                  <a:gd name="T91" fmla="*/ 449 h 1765"/>
                  <a:gd name="T92" fmla="*/ 409 w 1188"/>
                  <a:gd name="T93" fmla="*/ 381 h 1765"/>
                  <a:gd name="T94" fmla="*/ 333 w 1188"/>
                  <a:gd name="T95" fmla="*/ 309 h 1765"/>
                  <a:gd name="T96" fmla="*/ 261 w 1188"/>
                  <a:gd name="T97" fmla="*/ 333 h 1765"/>
                  <a:gd name="T98" fmla="*/ 101 w 1188"/>
                  <a:gd name="T99" fmla="*/ 269 h 1765"/>
                  <a:gd name="T100" fmla="*/ 49 w 1188"/>
                  <a:gd name="T101" fmla="*/ 173 h 1765"/>
                  <a:gd name="T102" fmla="*/ 1 w 1188"/>
                  <a:gd name="T103" fmla="*/ 121 h 176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88"/>
                  <a:gd name="T157" fmla="*/ 0 h 1765"/>
                  <a:gd name="T158" fmla="*/ 1188 w 1188"/>
                  <a:gd name="T159" fmla="*/ 1765 h 1765"/>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88" h="1765">
                    <a:moveTo>
                      <a:pt x="1" y="113"/>
                    </a:moveTo>
                    <a:cubicBezTo>
                      <a:pt x="45" y="104"/>
                      <a:pt x="3" y="117"/>
                      <a:pt x="29" y="97"/>
                    </a:cubicBezTo>
                    <a:cubicBezTo>
                      <a:pt x="46" y="84"/>
                      <a:pt x="71" y="81"/>
                      <a:pt x="89" y="69"/>
                    </a:cubicBezTo>
                    <a:cubicBezTo>
                      <a:pt x="97" y="74"/>
                      <a:pt x="105" y="80"/>
                      <a:pt x="113" y="85"/>
                    </a:cubicBezTo>
                    <a:cubicBezTo>
                      <a:pt x="117" y="88"/>
                      <a:pt x="125" y="93"/>
                      <a:pt x="125" y="93"/>
                    </a:cubicBezTo>
                    <a:cubicBezTo>
                      <a:pt x="195" y="88"/>
                      <a:pt x="173" y="98"/>
                      <a:pt x="189" y="49"/>
                    </a:cubicBezTo>
                    <a:cubicBezTo>
                      <a:pt x="193" y="50"/>
                      <a:pt x="198" y="50"/>
                      <a:pt x="201" y="53"/>
                    </a:cubicBezTo>
                    <a:cubicBezTo>
                      <a:pt x="205" y="56"/>
                      <a:pt x="205" y="62"/>
                      <a:pt x="209" y="65"/>
                    </a:cubicBezTo>
                    <a:cubicBezTo>
                      <a:pt x="216" y="69"/>
                      <a:pt x="233" y="73"/>
                      <a:pt x="233" y="73"/>
                    </a:cubicBezTo>
                    <a:cubicBezTo>
                      <a:pt x="262" y="63"/>
                      <a:pt x="253" y="75"/>
                      <a:pt x="269" y="85"/>
                    </a:cubicBezTo>
                    <a:cubicBezTo>
                      <a:pt x="276" y="89"/>
                      <a:pt x="293" y="93"/>
                      <a:pt x="293" y="93"/>
                    </a:cubicBezTo>
                    <a:cubicBezTo>
                      <a:pt x="337" y="78"/>
                      <a:pt x="371" y="76"/>
                      <a:pt x="421" y="73"/>
                    </a:cubicBezTo>
                    <a:cubicBezTo>
                      <a:pt x="434" y="33"/>
                      <a:pt x="412" y="94"/>
                      <a:pt x="437" y="49"/>
                    </a:cubicBezTo>
                    <a:cubicBezTo>
                      <a:pt x="441" y="42"/>
                      <a:pt x="438" y="30"/>
                      <a:pt x="445" y="25"/>
                    </a:cubicBezTo>
                    <a:cubicBezTo>
                      <a:pt x="453" y="20"/>
                      <a:pt x="461" y="14"/>
                      <a:pt x="469" y="9"/>
                    </a:cubicBezTo>
                    <a:cubicBezTo>
                      <a:pt x="473" y="6"/>
                      <a:pt x="481" y="1"/>
                      <a:pt x="481" y="1"/>
                    </a:cubicBezTo>
                    <a:cubicBezTo>
                      <a:pt x="498" y="3"/>
                      <a:pt x="518" y="0"/>
                      <a:pt x="533" y="9"/>
                    </a:cubicBezTo>
                    <a:cubicBezTo>
                      <a:pt x="563" y="26"/>
                      <a:pt x="518" y="17"/>
                      <a:pt x="553" y="29"/>
                    </a:cubicBezTo>
                    <a:cubicBezTo>
                      <a:pt x="574" y="36"/>
                      <a:pt x="583" y="33"/>
                      <a:pt x="601" y="45"/>
                    </a:cubicBezTo>
                    <a:cubicBezTo>
                      <a:pt x="641" y="35"/>
                      <a:pt x="627" y="37"/>
                      <a:pt x="701" y="45"/>
                    </a:cubicBezTo>
                    <a:cubicBezTo>
                      <a:pt x="709" y="46"/>
                      <a:pt x="725" y="53"/>
                      <a:pt x="725" y="53"/>
                    </a:cubicBezTo>
                    <a:cubicBezTo>
                      <a:pt x="744" y="82"/>
                      <a:pt x="752" y="77"/>
                      <a:pt x="717" y="89"/>
                    </a:cubicBezTo>
                    <a:cubicBezTo>
                      <a:pt x="711" y="106"/>
                      <a:pt x="711" y="115"/>
                      <a:pt x="729" y="121"/>
                    </a:cubicBezTo>
                    <a:cubicBezTo>
                      <a:pt x="734" y="136"/>
                      <a:pt x="738" y="137"/>
                      <a:pt x="753" y="137"/>
                    </a:cubicBezTo>
                    <a:cubicBezTo>
                      <a:pt x="753" y="137"/>
                      <a:pt x="761" y="142"/>
                      <a:pt x="765" y="145"/>
                    </a:cubicBezTo>
                    <a:cubicBezTo>
                      <a:pt x="770" y="161"/>
                      <a:pt x="779" y="160"/>
                      <a:pt x="793" y="169"/>
                    </a:cubicBezTo>
                    <a:cubicBezTo>
                      <a:pt x="816" y="203"/>
                      <a:pt x="785" y="163"/>
                      <a:pt x="813" y="185"/>
                    </a:cubicBezTo>
                    <a:cubicBezTo>
                      <a:pt x="817" y="188"/>
                      <a:pt x="817" y="194"/>
                      <a:pt x="821" y="197"/>
                    </a:cubicBezTo>
                    <a:cubicBezTo>
                      <a:pt x="833" y="204"/>
                      <a:pt x="856" y="207"/>
                      <a:pt x="869" y="209"/>
                    </a:cubicBezTo>
                    <a:cubicBezTo>
                      <a:pt x="880" y="216"/>
                      <a:pt x="905" y="225"/>
                      <a:pt x="905" y="225"/>
                    </a:cubicBezTo>
                    <a:cubicBezTo>
                      <a:pt x="904" y="233"/>
                      <a:pt x="906" y="242"/>
                      <a:pt x="901" y="249"/>
                    </a:cubicBezTo>
                    <a:cubicBezTo>
                      <a:pt x="898" y="253"/>
                      <a:pt x="889" y="250"/>
                      <a:pt x="885" y="253"/>
                    </a:cubicBezTo>
                    <a:cubicBezTo>
                      <a:pt x="882" y="256"/>
                      <a:pt x="884" y="263"/>
                      <a:pt x="881" y="265"/>
                    </a:cubicBezTo>
                    <a:cubicBezTo>
                      <a:pt x="881" y="265"/>
                      <a:pt x="851" y="275"/>
                      <a:pt x="845" y="277"/>
                    </a:cubicBezTo>
                    <a:cubicBezTo>
                      <a:pt x="827" y="283"/>
                      <a:pt x="826" y="295"/>
                      <a:pt x="809" y="297"/>
                    </a:cubicBezTo>
                    <a:cubicBezTo>
                      <a:pt x="785" y="299"/>
                      <a:pt x="761" y="300"/>
                      <a:pt x="737" y="301"/>
                    </a:cubicBezTo>
                    <a:cubicBezTo>
                      <a:pt x="753" y="325"/>
                      <a:pt x="740" y="337"/>
                      <a:pt x="717" y="345"/>
                    </a:cubicBezTo>
                    <a:cubicBezTo>
                      <a:pt x="716" y="353"/>
                      <a:pt x="717" y="362"/>
                      <a:pt x="713" y="369"/>
                    </a:cubicBezTo>
                    <a:cubicBezTo>
                      <a:pt x="711" y="373"/>
                      <a:pt x="704" y="370"/>
                      <a:pt x="701" y="373"/>
                    </a:cubicBezTo>
                    <a:cubicBezTo>
                      <a:pt x="698" y="376"/>
                      <a:pt x="700" y="382"/>
                      <a:pt x="697" y="385"/>
                    </a:cubicBezTo>
                    <a:cubicBezTo>
                      <a:pt x="692" y="391"/>
                      <a:pt x="640" y="409"/>
                      <a:pt x="629" y="413"/>
                    </a:cubicBezTo>
                    <a:cubicBezTo>
                      <a:pt x="608" y="434"/>
                      <a:pt x="594" y="418"/>
                      <a:pt x="609" y="441"/>
                    </a:cubicBezTo>
                    <a:cubicBezTo>
                      <a:pt x="599" y="470"/>
                      <a:pt x="606" y="458"/>
                      <a:pt x="593" y="477"/>
                    </a:cubicBezTo>
                    <a:cubicBezTo>
                      <a:pt x="598" y="495"/>
                      <a:pt x="600" y="503"/>
                      <a:pt x="581" y="509"/>
                    </a:cubicBezTo>
                    <a:cubicBezTo>
                      <a:pt x="576" y="523"/>
                      <a:pt x="556" y="543"/>
                      <a:pt x="577" y="557"/>
                    </a:cubicBezTo>
                    <a:cubicBezTo>
                      <a:pt x="585" y="562"/>
                      <a:pt x="593" y="568"/>
                      <a:pt x="601" y="573"/>
                    </a:cubicBezTo>
                    <a:cubicBezTo>
                      <a:pt x="605" y="576"/>
                      <a:pt x="613" y="581"/>
                      <a:pt x="613" y="581"/>
                    </a:cubicBezTo>
                    <a:cubicBezTo>
                      <a:pt x="619" y="599"/>
                      <a:pt x="624" y="609"/>
                      <a:pt x="645" y="609"/>
                    </a:cubicBezTo>
                    <a:cubicBezTo>
                      <a:pt x="643" y="602"/>
                      <a:pt x="632" y="589"/>
                      <a:pt x="639" y="589"/>
                    </a:cubicBezTo>
                    <a:cubicBezTo>
                      <a:pt x="646" y="589"/>
                      <a:pt x="646" y="602"/>
                      <a:pt x="649" y="609"/>
                    </a:cubicBezTo>
                    <a:cubicBezTo>
                      <a:pt x="652" y="617"/>
                      <a:pt x="654" y="625"/>
                      <a:pt x="657" y="633"/>
                    </a:cubicBezTo>
                    <a:cubicBezTo>
                      <a:pt x="660" y="641"/>
                      <a:pt x="673" y="640"/>
                      <a:pt x="681" y="641"/>
                    </a:cubicBezTo>
                    <a:cubicBezTo>
                      <a:pt x="696" y="642"/>
                      <a:pt x="710" y="644"/>
                      <a:pt x="725" y="645"/>
                    </a:cubicBezTo>
                    <a:cubicBezTo>
                      <a:pt x="726" y="664"/>
                      <a:pt x="724" y="683"/>
                      <a:pt x="729" y="701"/>
                    </a:cubicBezTo>
                    <a:cubicBezTo>
                      <a:pt x="732" y="714"/>
                      <a:pt x="765" y="717"/>
                      <a:pt x="765" y="717"/>
                    </a:cubicBezTo>
                    <a:cubicBezTo>
                      <a:pt x="775" y="747"/>
                      <a:pt x="765" y="739"/>
                      <a:pt x="793" y="745"/>
                    </a:cubicBezTo>
                    <a:cubicBezTo>
                      <a:pt x="812" y="773"/>
                      <a:pt x="801" y="764"/>
                      <a:pt x="821" y="777"/>
                    </a:cubicBezTo>
                    <a:cubicBezTo>
                      <a:pt x="832" y="810"/>
                      <a:pt x="888" y="806"/>
                      <a:pt x="917" y="825"/>
                    </a:cubicBezTo>
                    <a:cubicBezTo>
                      <a:pt x="928" y="857"/>
                      <a:pt x="969" y="849"/>
                      <a:pt x="997" y="853"/>
                    </a:cubicBezTo>
                    <a:cubicBezTo>
                      <a:pt x="1029" y="885"/>
                      <a:pt x="992" y="913"/>
                      <a:pt x="1041" y="929"/>
                    </a:cubicBezTo>
                    <a:cubicBezTo>
                      <a:pt x="1059" y="955"/>
                      <a:pt x="1078" y="954"/>
                      <a:pt x="1109" y="957"/>
                    </a:cubicBezTo>
                    <a:cubicBezTo>
                      <a:pt x="1110" y="976"/>
                      <a:pt x="1107" y="995"/>
                      <a:pt x="1113" y="1013"/>
                    </a:cubicBezTo>
                    <a:cubicBezTo>
                      <a:pt x="1115" y="1018"/>
                      <a:pt x="1127" y="1012"/>
                      <a:pt x="1129" y="1017"/>
                    </a:cubicBezTo>
                    <a:cubicBezTo>
                      <a:pt x="1151" y="1071"/>
                      <a:pt x="1112" y="1056"/>
                      <a:pt x="1149" y="1065"/>
                    </a:cubicBezTo>
                    <a:cubicBezTo>
                      <a:pt x="1160" y="1097"/>
                      <a:pt x="1144" y="1060"/>
                      <a:pt x="1165" y="1081"/>
                    </a:cubicBezTo>
                    <a:cubicBezTo>
                      <a:pt x="1167" y="1083"/>
                      <a:pt x="1173" y="1109"/>
                      <a:pt x="1173" y="1109"/>
                    </a:cubicBezTo>
                    <a:cubicBezTo>
                      <a:pt x="1178" y="1154"/>
                      <a:pt x="1180" y="1200"/>
                      <a:pt x="1185" y="1245"/>
                    </a:cubicBezTo>
                    <a:cubicBezTo>
                      <a:pt x="1182" y="1275"/>
                      <a:pt x="1188" y="1290"/>
                      <a:pt x="1165" y="1305"/>
                    </a:cubicBezTo>
                    <a:cubicBezTo>
                      <a:pt x="1164" y="1309"/>
                      <a:pt x="1164" y="1314"/>
                      <a:pt x="1161" y="1317"/>
                    </a:cubicBezTo>
                    <a:cubicBezTo>
                      <a:pt x="1158" y="1320"/>
                      <a:pt x="1150" y="1317"/>
                      <a:pt x="1149" y="1321"/>
                    </a:cubicBezTo>
                    <a:cubicBezTo>
                      <a:pt x="1145" y="1334"/>
                      <a:pt x="1161" y="1353"/>
                      <a:pt x="1165" y="1365"/>
                    </a:cubicBezTo>
                    <a:cubicBezTo>
                      <a:pt x="1163" y="1381"/>
                      <a:pt x="1168" y="1402"/>
                      <a:pt x="1157" y="1413"/>
                    </a:cubicBezTo>
                    <a:cubicBezTo>
                      <a:pt x="1140" y="1430"/>
                      <a:pt x="1077" y="1451"/>
                      <a:pt x="1053" y="1457"/>
                    </a:cubicBezTo>
                    <a:cubicBezTo>
                      <a:pt x="1032" y="1488"/>
                      <a:pt x="936" y="1519"/>
                      <a:pt x="897" y="1525"/>
                    </a:cubicBezTo>
                    <a:cubicBezTo>
                      <a:pt x="879" y="1531"/>
                      <a:pt x="864" y="1539"/>
                      <a:pt x="845" y="1545"/>
                    </a:cubicBezTo>
                    <a:cubicBezTo>
                      <a:pt x="837" y="1547"/>
                      <a:pt x="821" y="1553"/>
                      <a:pt x="821" y="1553"/>
                    </a:cubicBezTo>
                    <a:cubicBezTo>
                      <a:pt x="802" y="1552"/>
                      <a:pt x="781" y="1539"/>
                      <a:pt x="765" y="1549"/>
                    </a:cubicBezTo>
                    <a:cubicBezTo>
                      <a:pt x="754" y="1556"/>
                      <a:pt x="767" y="1577"/>
                      <a:pt x="761" y="1589"/>
                    </a:cubicBezTo>
                    <a:cubicBezTo>
                      <a:pt x="758" y="1595"/>
                      <a:pt x="748" y="1592"/>
                      <a:pt x="741" y="1593"/>
                    </a:cubicBezTo>
                    <a:cubicBezTo>
                      <a:pt x="734" y="1604"/>
                      <a:pt x="734" y="1630"/>
                      <a:pt x="725" y="1637"/>
                    </a:cubicBezTo>
                    <a:cubicBezTo>
                      <a:pt x="714" y="1646"/>
                      <a:pt x="666" y="1654"/>
                      <a:pt x="649" y="1657"/>
                    </a:cubicBezTo>
                    <a:cubicBezTo>
                      <a:pt x="630" y="1669"/>
                      <a:pt x="633" y="1676"/>
                      <a:pt x="609" y="1681"/>
                    </a:cubicBezTo>
                    <a:cubicBezTo>
                      <a:pt x="591" y="1693"/>
                      <a:pt x="573" y="1694"/>
                      <a:pt x="553" y="1701"/>
                    </a:cubicBezTo>
                    <a:cubicBezTo>
                      <a:pt x="544" y="1715"/>
                      <a:pt x="531" y="1751"/>
                      <a:pt x="513" y="1753"/>
                    </a:cubicBezTo>
                    <a:cubicBezTo>
                      <a:pt x="497" y="1755"/>
                      <a:pt x="481" y="1756"/>
                      <a:pt x="465" y="1757"/>
                    </a:cubicBezTo>
                    <a:cubicBezTo>
                      <a:pt x="448" y="1763"/>
                      <a:pt x="439" y="1765"/>
                      <a:pt x="421" y="1761"/>
                    </a:cubicBezTo>
                    <a:cubicBezTo>
                      <a:pt x="428" y="1733"/>
                      <a:pt x="430" y="1714"/>
                      <a:pt x="413" y="1689"/>
                    </a:cubicBezTo>
                    <a:cubicBezTo>
                      <a:pt x="416" y="1666"/>
                      <a:pt x="407" y="1639"/>
                      <a:pt x="421" y="1621"/>
                    </a:cubicBezTo>
                    <a:cubicBezTo>
                      <a:pt x="430" y="1609"/>
                      <a:pt x="451" y="1614"/>
                      <a:pt x="465" y="1609"/>
                    </a:cubicBezTo>
                    <a:cubicBezTo>
                      <a:pt x="460" y="1589"/>
                      <a:pt x="456" y="1587"/>
                      <a:pt x="437" y="1581"/>
                    </a:cubicBezTo>
                    <a:cubicBezTo>
                      <a:pt x="431" y="1562"/>
                      <a:pt x="412" y="1563"/>
                      <a:pt x="393" y="1557"/>
                    </a:cubicBezTo>
                    <a:cubicBezTo>
                      <a:pt x="389" y="1556"/>
                      <a:pt x="381" y="1553"/>
                      <a:pt x="381" y="1553"/>
                    </a:cubicBezTo>
                    <a:cubicBezTo>
                      <a:pt x="356" y="1528"/>
                      <a:pt x="386" y="1532"/>
                      <a:pt x="409" y="1529"/>
                    </a:cubicBezTo>
                    <a:cubicBezTo>
                      <a:pt x="424" y="1524"/>
                      <a:pt x="434" y="1517"/>
                      <a:pt x="449" y="1513"/>
                    </a:cubicBezTo>
                    <a:cubicBezTo>
                      <a:pt x="465" y="1465"/>
                      <a:pt x="508" y="1476"/>
                      <a:pt x="553" y="1473"/>
                    </a:cubicBezTo>
                    <a:cubicBezTo>
                      <a:pt x="566" y="1453"/>
                      <a:pt x="581" y="1462"/>
                      <a:pt x="601" y="1469"/>
                    </a:cubicBezTo>
                    <a:cubicBezTo>
                      <a:pt x="613" y="1468"/>
                      <a:pt x="626" y="1469"/>
                      <a:pt x="637" y="1465"/>
                    </a:cubicBezTo>
                    <a:cubicBezTo>
                      <a:pt x="641" y="1464"/>
                      <a:pt x="628" y="1464"/>
                      <a:pt x="625" y="1461"/>
                    </a:cubicBezTo>
                    <a:cubicBezTo>
                      <a:pt x="599" y="1440"/>
                      <a:pt x="635" y="1455"/>
                      <a:pt x="605" y="1445"/>
                    </a:cubicBezTo>
                    <a:cubicBezTo>
                      <a:pt x="601" y="1433"/>
                      <a:pt x="589" y="1410"/>
                      <a:pt x="601" y="1397"/>
                    </a:cubicBezTo>
                    <a:cubicBezTo>
                      <a:pt x="606" y="1391"/>
                      <a:pt x="639" y="1384"/>
                      <a:pt x="649" y="1377"/>
                    </a:cubicBezTo>
                    <a:cubicBezTo>
                      <a:pt x="656" y="1378"/>
                      <a:pt x="680" y="1386"/>
                      <a:pt x="689" y="1377"/>
                    </a:cubicBezTo>
                    <a:cubicBezTo>
                      <a:pt x="693" y="1373"/>
                      <a:pt x="688" y="1363"/>
                      <a:pt x="693" y="1361"/>
                    </a:cubicBezTo>
                    <a:cubicBezTo>
                      <a:pt x="708" y="1355"/>
                      <a:pt x="725" y="1358"/>
                      <a:pt x="741" y="1357"/>
                    </a:cubicBezTo>
                    <a:cubicBezTo>
                      <a:pt x="758" y="1346"/>
                      <a:pt x="768" y="1344"/>
                      <a:pt x="789" y="1341"/>
                    </a:cubicBezTo>
                    <a:cubicBezTo>
                      <a:pt x="796" y="1304"/>
                      <a:pt x="826" y="1313"/>
                      <a:pt x="861" y="1309"/>
                    </a:cubicBezTo>
                    <a:cubicBezTo>
                      <a:pt x="884" y="1301"/>
                      <a:pt x="872" y="1283"/>
                      <a:pt x="857" y="1273"/>
                    </a:cubicBezTo>
                    <a:cubicBezTo>
                      <a:pt x="850" y="1253"/>
                      <a:pt x="851" y="1237"/>
                      <a:pt x="869" y="1225"/>
                    </a:cubicBezTo>
                    <a:cubicBezTo>
                      <a:pt x="882" y="1206"/>
                      <a:pt x="886" y="1195"/>
                      <a:pt x="865" y="1181"/>
                    </a:cubicBezTo>
                    <a:cubicBezTo>
                      <a:pt x="852" y="1162"/>
                      <a:pt x="848" y="1138"/>
                      <a:pt x="829" y="1125"/>
                    </a:cubicBezTo>
                    <a:cubicBezTo>
                      <a:pt x="826" y="1117"/>
                      <a:pt x="820" y="1105"/>
                      <a:pt x="829" y="1097"/>
                    </a:cubicBezTo>
                    <a:cubicBezTo>
                      <a:pt x="835" y="1092"/>
                      <a:pt x="853" y="1089"/>
                      <a:pt x="853" y="1089"/>
                    </a:cubicBezTo>
                    <a:cubicBezTo>
                      <a:pt x="856" y="1060"/>
                      <a:pt x="853" y="1000"/>
                      <a:pt x="885" y="989"/>
                    </a:cubicBezTo>
                    <a:cubicBezTo>
                      <a:pt x="880" y="973"/>
                      <a:pt x="871" y="974"/>
                      <a:pt x="857" y="965"/>
                    </a:cubicBezTo>
                    <a:cubicBezTo>
                      <a:pt x="853" y="952"/>
                      <a:pt x="841" y="941"/>
                      <a:pt x="829" y="933"/>
                    </a:cubicBezTo>
                    <a:cubicBezTo>
                      <a:pt x="825" y="931"/>
                      <a:pt x="817" y="929"/>
                      <a:pt x="817" y="929"/>
                    </a:cubicBezTo>
                    <a:cubicBezTo>
                      <a:pt x="818" y="921"/>
                      <a:pt x="817" y="913"/>
                      <a:pt x="820" y="906"/>
                    </a:cubicBezTo>
                    <a:cubicBezTo>
                      <a:pt x="822" y="902"/>
                      <a:pt x="825" y="917"/>
                      <a:pt x="821" y="921"/>
                    </a:cubicBezTo>
                    <a:cubicBezTo>
                      <a:pt x="818" y="924"/>
                      <a:pt x="818" y="913"/>
                      <a:pt x="817" y="909"/>
                    </a:cubicBezTo>
                    <a:cubicBezTo>
                      <a:pt x="820" y="905"/>
                      <a:pt x="821" y="899"/>
                      <a:pt x="825" y="897"/>
                    </a:cubicBezTo>
                    <a:cubicBezTo>
                      <a:pt x="831" y="894"/>
                      <a:pt x="841" y="899"/>
                      <a:pt x="845" y="893"/>
                    </a:cubicBezTo>
                    <a:cubicBezTo>
                      <a:pt x="848" y="889"/>
                      <a:pt x="821" y="881"/>
                      <a:pt x="821" y="881"/>
                    </a:cubicBezTo>
                    <a:cubicBezTo>
                      <a:pt x="805" y="857"/>
                      <a:pt x="757" y="844"/>
                      <a:pt x="729" y="841"/>
                    </a:cubicBezTo>
                    <a:cubicBezTo>
                      <a:pt x="718" y="809"/>
                      <a:pt x="729" y="818"/>
                      <a:pt x="697" y="813"/>
                    </a:cubicBezTo>
                    <a:cubicBezTo>
                      <a:pt x="704" y="784"/>
                      <a:pt x="694" y="787"/>
                      <a:pt x="673" y="773"/>
                    </a:cubicBezTo>
                    <a:cubicBezTo>
                      <a:pt x="670" y="765"/>
                      <a:pt x="672" y="754"/>
                      <a:pt x="665" y="749"/>
                    </a:cubicBezTo>
                    <a:cubicBezTo>
                      <a:pt x="644" y="735"/>
                      <a:pt x="624" y="721"/>
                      <a:pt x="605" y="705"/>
                    </a:cubicBezTo>
                    <a:cubicBezTo>
                      <a:pt x="595" y="697"/>
                      <a:pt x="569" y="689"/>
                      <a:pt x="569" y="689"/>
                    </a:cubicBezTo>
                    <a:cubicBezTo>
                      <a:pt x="562" y="682"/>
                      <a:pt x="556" y="672"/>
                      <a:pt x="549" y="665"/>
                    </a:cubicBezTo>
                    <a:cubicBezTo>
                      <a:pt x="539" y="655"/>
                      <a:pt x="524" y="652"/>
                      <a:pt x="513" y="645"/>
                    </a:cubicBezTo>
                    <a:cubicBezTo>
                      <a:pt x="508" y="629"/>
                      <a:pt x="505" y="622"/>
                      <a:pt x="489" y="617"/>
                    </a:cubicBezTo>
                    <a:cubicBezTo>
                      <a:pt x="484" y="601"/>
                      <a:pt x="475" y="602"/>
                      <a:pt x="461" y="593"/>
                    </a:cubicBezTo>
                    <a:cubicBezTo>
                      <a:pt x="453" y="555"/>
                      <a:pt x="445" y="580"/>
                      <a:pt x="417" y="561"/>
                    </a:cubicBezTo>
                    <a:cubicBezTo>
                      <a:pt x="411" y="543"/>
                      <a:pt x="403" y="546"/>
                      <a:pt x="385" y="541"/>
                    </a:cubicBezTo>
                    <a:cubicBezTo>
                      <a:pt x="358" y="533"/>
                      <a:pt x="338" y="521"/>
                      <a:pt x="309" y="517"/>
                    </a:cubicBezTo>
                    <a:cubicBezTo>
                      <a:pt x="281" y="498"/>
                      <a:pt x="290" y="509"/>
                      <a:pt x="277" y="489"/>
                    </a:cubicBezTo>
                    <a:cubicBezTo>
                      <a:pt x="299" y="482"/>
                      <a:pt x="298" y="454"/>
                      <a:pt x="317" y="441"/>
                    </a:cubicBezTo>
                    <a:cubicBezTo>
                      <a:pt x="337" y="442"/>
                      <a:pt x="383" y="455"/>
                      <a:pt x="405" y="449"/>
                    </a:cubicBezTo>
                    <a:cubicBezTo>
                      <a:pt x="413" y="444"/>
                      <a:pt x="426" y="442"/>
                      <a:pt x="429" y="433"/>
                    </a:cubicBezTo>
                    <a:cubicBezTo>
                      <a:pt x="432" y="425"/>
                      <a:pt x="437" y="409"/>
                      <a:pt x="437" y="409"/>
                    </a:cubicBezTo>
                    <a:cubicBezTo>
                      <a:pt x="432" y="393"/>
                      <a:pt x="421" y="393"/>
                      <a:pt x="409" y="381"/>
                    </a:cubicBezTo>
                    <a:cubicBezTo>
                      <a:pt x="402" y="361"/>
                      <a:pt x="390" y="364"/>
                      <a:pt x="369" y="361"/>
                    </a:cubicBezTo>
                    <a:cubicBezTo>
                      <a:pt x="358" y="345"/>
                      <a:pt x="363" y="338"/>
                      <a:pt x="369" y="321"/>
                    </a:cubicBezTo>
                    <a:cubicBezTo>
                      <a:pt x="342" y="303"/>
                      <a:pt x="376" y="323"/>
                      <a:pt x="333" y="309"/>
                    </a:cubicBezTo>
                    <a:cubicBezTo>
                      <a:pt x="325" y="306"/>
                      <a:pt x="317" y="300"/>
                      <a:pt x="309" y="297"/>
                    </a:cubicBezTo>
                    <a:cubicBezTo>
                      <a:pt x="285" y="305"/>
                      <a:pt x="296" y="317"/>
                      <a:pt x="285" y="325"/>
                    </a:cubicBezTo>
                    <a:cubicBezTo>
                      <a:pt x="278" y="330"/>
                      <a:pt x="269" y="330"/>
                      <a:pt x="261" y="333"/>
                    </a:cubicBezTo>
                    <a:cubicBezTo>
                      <a:pt x="257" y="334"/>
                      <a:pt x="249" y="337"/>
                      <a:pt x="249" y="337"/>
                    </a:cubicBezTo>
                    <a:cubicBezTo>
                      <a:pt x="212" y="330"/>
                      <a:pt x="169" y="317"/>
                      <a:pt x="133" y="305"/>
                    </a:cubicBezTo>
                    <a:cubicBezTo>
                      <a:pt x="122" y="273"/>
                      <a:pt x="126" y="286"/>
                      <a:pt x="101" y="269"/>
                    </a:cubicBezTo>
                    <a:cubicBezTo>
                      <a:pt x="90" y="236"/>
                      <a:pt x="93" y="234"/>
                      <a:pt x="125" y="229"/>
                    </a:cubicBezTo>
                    <a:cubicBezTo>
                      <a:pt x="117" y="205"/>
                      <a:pt x="96" y="205"/>
                      <a:pt x="73" y="201"/>
                    </a:cubicBezTo>
                    <a:cubicBezTo>
                      <a:pt x="64" y="187"/>
                      <a:pt x="65" y="178"/>
                      <a:pt x="49" y="173"/>
                    </a:cubicBezTo>
                    <a:cubicBezTo>
                      <a:pt x="42" y="162"/>
                      <a:pt x="40" y="157"/>
                      <a:pt x="29" y="149"/>
                    </a:cubicBezTo>
                    <a:cubicBezTo>
                      <a:pt x="21" y="143"/>
                      <a:pt x="5" y="133"/>
                      <a:pt x="5" y="133"/>
                    </a:cubicBezTo>
                    <a:cubicBezTo>
                      <a:pt x="4" y="129"/>
                      <a:pt x="0" y="125"/>
                      <a:pt x="1" y="121"/>
                    </a:cubicBezTo>
                    <a:cubicBezTo>
                      <a:pt x="3" y="110"/>
                      <a:pt x="18" y="104"/>
                      <a:pt x="1" y="113"/>
                    </a:cubicBezTo>
                    <a:close/>
                  </a:path>
                </a:pathLst>
              </a:custGeom>
              <a:solidFill>
                <a:srgbClr val="FF0000"/>
              </a:solidFill>
              <a:ln w="12700" cap="sq">
                <a:solidFill>
                  <a:schemeClr val="bg1"/>
                </a:solidFill>
                <a:round/>
                <a:headEnd type="none" w="sm" len="sm"/>
                <a:tailEnd type="none" w="sm" len="sm"/>
              </a:ln>
            </p:spPr>
            <p:txBody>
              <a:bodyPr/>
              <a:lstStyle/>
              <a:p>
                <a:endParaRPr lang="vi-VN"/>
              </a:p>
            </p:txBody>
          </p:sp>
          <p:grpSp>
            <p:nvGrpSpPr>
              <p:cNvPr id="26" name="Group 35"/>
              <p:cNvGrpSpPr>
                <a:grpSpLocks/>
              </p:cNvGrpSpPr>
              <p:nvPr/>
            </p:nvGrpSpPr>
            <p:grpSpPr bwMode="auto">
              <a:xfrm>
                <a:off x="-6" y="1772"/>
                <a:ext cx="1007" cy="1759"/>
                <a:chOff x="-9" y="1769"/>
                <a:chExt cx="1007" cy="1759"/>
              </a:xfrm>
            </p:grpSpPr>
            <p:sp>
              <p:nvSpPr>
                <p:cNvPr id="44" name="Freeform 36"/>
                <p:cNvSpPr>
                  <a:spLocks/>
                </p:cNvSpPr>
                <p:nvPr/>
              </p:nvSpPr>
              <p:spPr bwMode="auto">
                <a:xfrm>
                  <a:off x="8" y="1769"/>
                  <a:ext cx="990" cy="1107"/>
                </a:xfrm>
                <a:custGeom>
                  <a:avLst/>
                  <a:gdLst>
                    <a:gd name="T0" fmla="*/ 24 w 990"/>
                    <a:gd name="T1" fmla="*/ 19 h 1107"/>
                    <a:gd name="T2" fmla="*/ 136 w 990"/>
                    <a:gd name="T3" fmla="*/ 11 h 1107"/>
                    <a:gd name="T4" fmla="*/ 160 w 990"/>
                    <a:gd name="T5" fmla="*/ 27 h 1107"/>
                    <a:gd name="T6" fmla="*/ 168 w 990"/>
                    <a:gd name="T7" fmla="*/ 115 h 1107"/>
                    <a:gd name="T8" fmla="*/ 280 w 990"/>
                    <a:gd name="T9" fmla="*/ 227 h 1107"/>
                    <a:gd name="T10" fmla="*/ 232 w 990"/>
                    <a:gd name="T11" fmla="*/ 347 h 1107"/>
                    <a:gd name="T12" fmla="*/ 344 w 990"/>
                    <a:gd name="T13" fmla="*/ 355 h 1107"/>
                    <a:gd name="T14" fmla="*/ 392 w 990"/>
                    <a:gd name="T15" fmla="*/ 315 h 1107"/>
                    <a:gd name="T16" fmla="*/ 496 w 990"/>
                    <a:gd name="T17" fmla="*/ 327 h 1107"/>
                    <a:gd name="T18" fmla="*/ 548 w 990"/>
                    <a:gd name="T19" fmla="*/ 315 h 1107"/>
                    <a:gd name="T20" fmla="*/ 624 w 990"/>
                    <a:gd name="T21" fmla="*/ 287 h 1107"/>
                    <a:gd name="T22" fmla="*/ 732 w 990"/>
                    <a:gd name="T23" fmla="*/ 279 h 1107"/>
                    <a:gd name="T24" fmla="*/ 772 w 990"/>
                    <a:gd name="T25" fmla="*/ 311 h 1107"/>
                    <a:gd name="T26" fmla="*/ 820 w 990"/>
                    <a:gd name="T27" fmla="*/ 375 h 1107"/>
                    <a:gd name="T28" fmla="*/ 852 w 990"/>
                    <a:gd name="T29" fmla="*/ 419 h 1107"/>
                    <a:gd name="T30" fmla="*/ 960 w 990"/>
                    <a:gd name="T31" fmla="*/ 555 h 1107"/>
                    <a:gd name="T32" fmla="*/ 972 w 990"/>
                    <a:gd name="T33" fmla="*/ 651 h 1107"/>
                    <a:gd name="T34" fmla="*/ 988 w 990"/>
                    <a:gd name="T35" fmla="*/ 667 h 1107"/>
                    <a:gd name="T36" fmla="*/ 980 w 990"/>
                    <a:gd name="T37" fmla="*/ 739 h 1107"/>
                    <a:gd name="T38" fmla="*/ 888 w 990"/>
                    <a:gd name="T39" fmla="*/ 751 h 1107"/>
                    <a:gd name="T40" fmla="*/ 828 w 990"/>
                    <a:gd name="T41" fmla="*/ 735 h 1107"/>
                    <a:gd name="T42" fmla="*/ 632 w 990"/>
                    <a:gd name="T43" fmla="*/ 751 h 1107"/>
                    <a:gd name="T44" fmla="*/ 524 w 990"/>
                    <a:gd name="T45" fmla="*/ 795 h 1107"/>
                    <a:gd name="T46" fmla="*/ 476 w 990"/>
                    <a:gd name="T47" fmla="*/ 891 h 1107"/>
                    <a:gd name="T48" fmla="*/ 520 w 990"/>
                    <a:gd name="T49" fmla="*/ 967 h 1107"/>
                    <a:gd name="T50" fmla="*/ 448 w 990"/>
                    <a:gd name="T51" fmla="*/ 979 h 1107"/>
                    <a:gd name="T52" fmla="*/ 356 w 990"/>
                    <a:gd name="T53" fmla="*/ 939 h 1107"/>
                    <a:gd name="T54" fmla="*/ 232 w 990"/>
                    <a:gd name="T55" fmla="*/ 883 h 1107"/>
                    <a:gd name="T56" fmla="*/ 228 w 990"/>
                    <a:gd name="T57" fmla="*/ 855 h 1107"/>
                    <a:gd name="T58" fmla="*/ 156 w 990"/>
                    <a:gd name="T59" fmla="*/ 835 h 1107"/>
                    <a:gd name="T60" fmla="*/ 104 w 990"/>
                    <a:gd name="T61" fmla="*/ 883 h 1107"/>
                    <a:gd name="T62" fmla="*/ 76 w 990"/>
                    <a:gd name="T63" fmla="*/ 947 h 1107"/>
                    <a:gd name="T64" fmla="*/ 72 w 990"/>
                    <a:gd name="T65" fmla="*/ 1015 h 1107"/>
                    <a:gd name="T66" fmla="*/ 28 w 990"/>
                    <a:gd name="T67" fmla="*/ 1071 h 1107"/>
                    <a:gd name="T68" fmla="*/ 0 w 990"/>
                    <a:gd name="T69" fmla="*/ 1107 h 110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90"/>
                    <a:gd name="T106" fmla="*/ 0 h 1107"/>
                    <a:gd name="T107" fmla="*/ 990 w 990"/>
                    <a:gd name="T108" fmla="*/ 1107 h 110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90" h="1107">
                      <a:moveTo>
                        <a:pt x="8" y="35"/>
                      </a:moveTo>
                      <a:cubicBezTo>
                        <a:pt x="40" y="24"/>
                        <a:pt x="3" y="40"/>
                        <a:pt x="24" y="19"/>
                      </a:cubicBezTo>
                      <a:cubicBezTo>
                        <a:pt x="30" y="13"/>
                        <a:pt x="51" y="6"/>
                        <a:pt x="60" y="3"/>
                      </a:cubicBezTo>
                      <a:cubicBezTo>
                        <a:pt x="85" y="5"/>
                        <a:pt x="113" y="0"/>
                        <a:pt x="136" y="11"/>
                      </a:cubicBezTo>
                      <a:cubicBezTo>
                        <a:pt x="140" y="13"/>
                        <a:pt x="140" y="20"/>
                        <a:pt x="144" y="23"/>
                      </a:cubicBezTo>
                      <a:cubicBezTo>
                        <a:pt x="149" y="26"/>
                        <a:pt x="155" y="26"/>
                        <a:pt x="160" y="27"/>
                      </a:cubicBezTo>
                      <a:cubicBezTo>
                        <a:pt x="170" y="41"/>
                        <a:pt x="178" y="41"/>
                        <a:pt x="188" y="55"/>
                      </a:cubicBezTo>
                      <a:cubicBezTo>
                        <a:pt x="180" y="102"/>
                        <a:pt x="175" y="59"/>
                        <a:pt x="168" y="115"/>
                      </a:cubicBezTo>
                      <a:cubicBezTo>
                        <a:pt x="180" y="151"/>
                        <a:pt x="249" y="134"/>
                        <a:pt x="272" y="135"/>
                      </a:cubicBezTo>
                      <a:cubicBezTo>
                        <a:pt x="274" y="156"/>
                        <a:pt x="292" y="206"/>
                        <a:pt x="280" y="227"/>
                      </a:cubicBezTo>
                      <a:cubicBezTo>
                        <a:pt x="276" y="234"/>
                        <a:pt x="256" y="235"/>
                        <a:pt x="256" y="235"/>
                      </a:cubicBezTo>
                      <a:cubicBezTo>
                        <a:pt x="253" y="290"/>
                        <a:pt x="258" y="309"/>
                        <a:pt x="232" y="347"/>
                      </a:cubicBezTo>
                      <a:cubicBezTo>
                        <a:pt x="233" y="356"/>
                        <a:pt x="227" y="372"/>
                        <a:pt x="236" y="375"/>
                      </a:cubicBezTo>
                      <a:cubicBezTo>
                        <a:pt x="269" y="388"/>
                        <a:pt x="311" y="361"/>
                        <a:pt x="344" y="355"/>
                      </a:cubicBezTo>
                      <a:cubicBezTo>
                        <a:pt x="366" y="340"/>
                        <a:pt x="366" y="349"/>
                        <a:pt x="376" y="319"/>
                      </a:cubicBezTo>
                      <a:cubicBezTo>
                        <a:pt x="378" y="314"/>
                        <a:pt x="387" y="317"/>
                        <a:pt x="392" y="315"/>
                      </a:cubicBezTo>
                      <a:cubicBezTo>
                        <a:pt x="400" y="313"/>
                        <a:pt x="416" y="307"/>
                        <a:pt x="416" y="307"/>
                      </a:cubicBezTo>
                      <a:cubicBezTo>
                        <a:pt x="438" y="311"/>
                        <a:pt x="477" y="314"/>
                        <a:pt x="496" y="327"/>
                      </a:cubicBezTo>
                      <a:cubicBezTo>
                        <a:pt x="504" y="332"/>
                        <a:pt x="520" y="343"/>
                        <a:pt x="520" y="343"/>
                      </a:cubicBezTo>
                      <a:cubicBezTo>
                        <a:pt x="541" y="336"/>
                        <a:pt x="530" y="343"/>
                        <a:pt x="548" y="315"/>
                      </a:cubicBezTo>
                      <a:cubicBezTo>
                        <a:pt x="556" y="304"/>
                        <a:pt x="575" y="309"/>
                        <a:pt x="588" y="307"/>
                      </a:cubicBezTo>
                      <a:cubicBezTo>
                        <a:pt x="601" y="303"/>
                        <a:pt x="624" y="287"/>
                        <a:pt x="624" y="287"/>
                      </a:cubicBezTo>
                      <a:cubicBezTo>
                        <a:pt x="633" y="260"/>
                        <a:pt x="657" y="273"/>
                        <a:pt x="684" y="275"/>
                      </a:cubicBezTo>
                      <a:cubicBezTo>
                        <a:pt x="703" y="280"/>
                        <a:pt x="713" y="275"/>
                        <a:pt x="732" y="279"/>
                      </a:cubicBezTo>
                      <a:cubicBezTo>
                        <a:pt x="737" y="287"/>
                        <a:pt x="743" y="295"/>
                        <a:pt x="748" y="303"/>
                      </a:cubicBezTo>
                      <a:cubicBezTo>
                        <a:pt x="753" y="310"/>
                        <a:pt x="772" y="311"/>
                        <a:pt x="772" y="311"/>
                      </a:cubicBezTo>
                      <a:cubicBezTo>
                        <a:pt x="781" y="337"/>
                        <a:pt x="768" y="311"/>
                        <a:pt x="800" y="327"/>
                      </a:cubicBezTo>
                      <a:cubicBezTo>
                        <a:pt x="811" y="332"/>
                        <a:pt x="817" y="374"/>
                        <a:pt x="820" y="375"/>
                      </a:cubicBezTo>
                      <a:cubicBezTo>
                        <a:pt x="837" y="381"/>
                        <a:pt x="828" y="378"/>
                        <a:pt x="848" y="383"/>
                      </a:cubicBezTo>
                      <a:cubicBezTo>
                        <a:pt x="857" y="411"/>
                        <a:pt x="859" y="399"/>
                        <a:pt x="852" y="419"/>
                      </a:cubicBezTo>
                      <a:cubicBezTo>
                        <a:pt x="876" y="492"/>
                        <a:pt x="826" y="506"/>
                        <a:pt x="904" y="515"/>
                      </a:cubicBezTo>
                      <a:cubicBezTo>
                        <a:pt x="928" y="550"/>
                        <a:pt x="913" y="550"/>
                        <a:pt x="960" y="555"/>
                      </a:cubicBezTo>
                      <a:cubicBezTo>
                        <a:pt x="970" y="584"/>
                        <a:pt x="961" y="574"/>
                        <a:pt x="980" y="587"/>
                      </a:cubicBezTo>
                      <a:cubicBezTo>
                        <a:pt x="989" y="614"/>
                        <a:pt x="988" y="626"/>
                        <a:pt x="972" y="651"/>
                      </a:cubicBezTo>
                      <a:cubicBezTo>
                        <a:pt x="973" y="655"/>
                        <a:pt x="973" y="660"/>
                        <a:pt x="976" y="663"/>
                      </a:cubicBezTo>
                      <a:cubicBezTo>
                        <a:pt x="979" y="666"/>
                        <a:pt x="986" y="663"/>
                        <a:pt x="988" y="667"/>
                      </a:cubicBezTo>
                      <a:cubicBezTo>
                        <a:pt x="989" y="669"/>
                        <a:pt x="981" y="691"/>
                        <a:pt x="980" y="695"/>
                      </a:cubicBezTo>
                      <a:cubicBezTo>
                        <a:pt x="983" y="708"/>
                        <a:pt x="990" y="726"/>
                        <a:pt x="980" y="739"/>
                      </a:cubicBezTo>
                      <a:cubicBezTo>
                        <a:pt x="975" y="746"/>
                        <a:pt x="956" y="747"/>
                        <a:pt x="956" y="747"/>
                      </a:cubicBezTo>
                      <a:cubicBezTo>
                        <a:pt x="933" y="770"/>
                        <a:pt x="916" y="757"/>
                        <a:pt x="888" y="751"/>
                      </a:cubicBezTo>
                      <a:cubicBezTo>
                        <a:pt x="880" y="746"/>
                        <a:pt x="877" y="733"/>
                        <a:pt x="868" y="731"/>
                      </a:cubicBezTo>
                      <a:cubicBezTo>
                        <a:pt x="855" y="729"/>
                        <a:pt x="841" y="734"/>
                        <a:pt x="828" y="735"/>
                      </a:cubicBezTo>
                      <a:cubicBezTo>
                        <a:pt x="793" y="737"/>
                        <a:pt x="759" y="738"/>
                        <a:pt x="724" y="739"/>
                      </a:cubicBezTo>
                      <a:cubicBezTo>
                        <a:pt x="691" y="735"/>
                        <a:pt x="661" y="732"/>
                        <a:pt x="632" y="751"/>
                      </a:cubicBezTo>
                      <a:cubicBezTo>
                        <a:pt x="611" y="746"/>
                        <a:pt x="594" y="751"/>
                        <a:pt x="572" y="755"/>
                      </a:cubicBezTo>
                      <a:cubicBezTo>
                        <a:pt x="566" y="794"/>
                        <a:pt x="564" y="790"/>
                        <a:pt x="524" y="795"/>
                      </a:cubicBezTo>
                      <a:cubicBezTo>
                        <a:pt x="498" y="812"/>
                        <a:pt x="497" y="823"/>
                        <a:pt x="464" y="831"/>
                      </a:cubicBezTo>
                      <a:cubicBezTo>
                        <a:pt x="460" y="855"/>
                        <a:pt x="454" y="876"/>
                        <a:pt x="476" y="891"/>
                      </a:cubicBezTo>
                      <a:cubicBezTo>
                        <a:pt x="485" y="919"/>
                        <a:pt x="476" y="912"/>
                        <a:pt x="496" y="919"/>
                      </a:cubicBezTo>
                      <a:cubicBezTo>
                        <a:pt x="503" y="975"/>
                        <a:pt x="497" y="933"/>
                        <a:pt x="520" y="967"/>
                      </a:cubicBezTo>
                      <a:cubicBezTo>
                        <a:pt x="508" y="1002"/>
                        <a:pt x="515" y="996"/>
                        <a:pt x="476" y="1003"/>
                      </a:cubicBezTo>
                      <a:cubicBezTo>
                        <a:pt x="458" y="997"/>
                        <a:pt x="466" y="987"/>
                        <a:pt x="448" y="979"/>
                      </a:cubicBezTo>
                      <a:cubicBezTo>
                        <a:pt x="428" y="970"/>
                        <a:pt x="408" y="970"/>
                        <a:pt x="388" y="963"/>
                      </a:cubicBezTo>
                      <a:cubicBezTo>
                        <a:pt x="382" y="945"/>
                        <a:pt x="374" y="944"/>
                        <a:pt x="356" y="939"/>
                      </a:cubicBezTo>
                      <a:cubicBezTo>
                        <a:pt x="297" y="959"/>
                        <a:pt x="367" y="952"/>
                        <a:pt x="232" y="947"/>
                      </a:cubicBezTo>
                      <a:cubicBezTo>
                        <a:pt x="209" y="932"/>
                        <a:pt x="207" y="900"/>
                        <a:pt x="232" y="883"/>
                      </a:cubicBezTo>
                      <a:cubicBezTo>
                        <a:pt x="229" y="879"/>
                        <a:pt x="225" y="876"/>
                        <a:pt x="224" y="871"/>
                      </a:cubicBezTo>
                      <a:cubicBezTo>
                        <a:pt x="223" y="866"/>
                        <a:pt x="230" y="860"/>
                        <a:pt x="228" y="855"/>
                      </a:cubicBezTo>
                      <a:cubicBezTo>
                        <a:pt x="226" y="850"/>
                        <a:pt x="186" y="848"/>
                        <a:pt x="180" y="847"/>
                      </a:cubicBezTo>
                      <a:cubicBezTo>
                        <a:pt x="172" y="844"/>
                        <a:pt x="165" y="835"/>
                        <a:pt x="156" y="835"/>
                      </a:cubicBezTo>
                      <a:cubicBezTo>
                        <a:pt x="138" y="835"/>
                        <a:pt x="111" y="850"/>
                        <a:pt x="92" y="855"/>
                      </a:cubicBezTo>
                      <a:cubicBezTo>
                        <a:pt x="86" y="872"/>
                        <a:pt x="87" y="877"/>
                        <a:pt x="104" y="883"/>
                      </a:cubicBezTo>
                      <a:cubicBezTo>
                        <a:pt x="109" y="897"/>
                        <a:pt x="113" y="930"/>
                        <a:pt x="100" y="939"/>
                      </a:cubicBezTo>
                      <a:cubicBezTo>
                        <a:pt x="93" y="944"/>
                        <a:pt x="76" y="947"/>
                        <a:pt x="76" y="947"/>
                      </a:cubicBezTo>
                      <a:cubicBezTo>
                        <a:pt x="81" y="963"/>
                        <a:pt x="88" y="966"/>
                        <a:pt x="104" y="971"/>
                      </a:cubicBezTo>
                      <a:cubicBezTo>
                        <a:pt x="94" y="1019"/>
                        <a:pt x="109" y="1009"/>
                        <a:pt x="72" y="1015"/>
                      </a:cubicBezTo>
                      <a:cubicBezTo>
                        <a:pt x="66" y="1049"/>
                        <a:pt x="68" y="1050"/>
                        <a:pt x="32" y="1055"/>
                      </a:cubicBezTo>
                      <a:cubicBezTo>
                        <a:pt x="31" y="1060"/>
                        <a:pt x="31" y="1067"/>
                        <a:pt x="28" y="1071"/>
                      </a:cubicBezTo>
                      <a:cubicBezTo>
                        <a:pt x="25" y="1074"/>
                        <a:pt x="19" y="1072"/>
                        <a:pt x="16" y="1075"/>
                      </a:cubicBezTo>
                      <a:cubicBezTo>
                        <a:pt x="12" y="1079"/>
                        <a:pt x="0" y="1101"/>
                        <a:pt x="0" y="1107"/>
                      </a:cubicBezTo>
                      <a:lnTo>
                        <a:pt x="8" y="35"/>
                      </a:lnTo>
                      <a:close/>
                    </a:path>
                  </a:pathLst>
                </a:custGeom>
                <a:solidFill>
                  <a:srgbClr val="6600CC"/>
                </a:solidFill>
                <a:ln w="12700" cap="sq">
                  <a:solidFill>
                    <a:schemeClr val="bg1"/>
                  </a:solidFill>
                  <a:round/>
                  <a:headEnd type="none" w="sm" len="sm"/>
                  <a:tailEnd type="none" w="sm" len="sm"/>
                </a:ln>
              </p:spPr>
              <p:txBody>
                <a:bodyPr/>
                <a:lstStyle/>
                <a:p>
                  <a:endParaRPr lang="vi-VN"/>
                </a:p>
              </p:txBody>
            </p:sp>
            <p:sp>
              <p:nvSpPr>
                <p:cNvPr id="45" name="Freeform 37"/>
                <p:cNvSpPr>
                  <a:spLocks/>
                </p:cNvSpPr>
                <p:nvPr/>
              </p:nvSpPr>
              <p:spPr bwMode="auto">
                <a:xfrm>
                  <a:off x="-9" y="3095"/>
                  <a:ext cx="453" cy="433"/>
                </a:xfrm>
                <a:custGeom>
                  <a:avLst/>
                  <a:gdLst>
                    <a:gd name="T0" fmla="*/ 13 w 453"/>
                    <a:gd name="T1" fmla="*/ 1 h 433"/>
                    <a:gd name="T2" fmla="*/ 73 w 453"/>
                    <a:gd name="T3" fmla="*/ 21 h 433"/>
                    <a:gd name="T4" fmla="*/ 81 w 453"/>
                    <a:gd name="T5" fmla="*/ 93 h 433"/>
                    <a:gd name="T6" fmla="*/ 85 w 453"/>
                    <a:gd name="T7" fmla="*/ 113 h 433"/>
                    <a:gd name="T8" fmla="*/ 125 w 453"/>
                    <a:gd name="T9" fmla="*/ 117 h 433"/>
                    <a:gd name="T10" fmla="*/ 145 w 453"/>
                    <a:gd name="T11" fmla="*/ 157 h 433"/>
                    <a:gd name="T12" fmla="*/ 161 w 453"/>
                    <a:gd name="T13" fmla="*/ 209 h 433"/>
                    <a:gd name="T14" fmla="*/ 233 w 453"/>
                    <a:gd name="T15" fmla="*/ 257 h 433"/>
                    <a:gd name="T16" fmla="*/ 329 w 453"/>
                    <a:gd name="T17" fmla="*/ 277 h 433"/>
                    <a:gd name="T18" fmla="*/ 421 w 453"/>
                    <a:gd name="T19" fmla="*/ 341 h 433"/>
                    <a:gd name="T20" fmla="*/ 453 w 453"/>
                    <a:gd name="T21" fmla="*/ 365 h 433"/>
                    <a:gd name="T22" fmla="*/ 429 w 453"/>
                    <a:gd name="T23" fmla="*/ 377 h 433"/>
                    <a:gd name="T24" fmla="*/ 425 w 453"/>
                    <a:gd name="T25" fmla="*/ 389 h 433"/>
                    <a:gd name="T26" fmla="*/ 401 w 453"/>
                    <a:gd name="T27" fmla="*/ 401 h 433"/>
                    <a:gd name="T28" fmla="*/ 357 w 453"/>
                    <a:gd name="T29" fmla="*/ 413 h 433"/>
                    <a:gd name="T30" fmla="*/ 333 w 453"/>
                    <a:gd name="T31" fmla="*/ 405 h 433"/>
                    <a:gd name="T32" fmla="*/ 309 w 453"/>
                    <a:gd name="T33" fmla="*/ 413 h 433"/>
                    <a:gd name="T34" fmla="*/ 301 w 453"/>
                    <a:gd name="T35" fmla="*/ 425 h 433"/>
                    <a:gd name="T36" fmla="*/ 277 w 453"/>
                    <a:gd name="T37" fmla="*/ 433 h 433"/>
                    <a:gd name="T38" fmla="*/ 253 w 453"/>
                    <a:gd name="T39" fmla="*/ 393 h 433"/>
                    <a:gd name="T40" fmla="*/ 221 w 453"/>
                    <a:gd name="T41" fmla="*/ 369 h 433"/>
                    <a:gd name="T42" fmla="*/ 197 w 453"/>
                    <a:gd name="T43" fmla="*/ 357 h 433"/>
                    <a:gd name="T44" fmla="*/ 189 w 453"/>
                    <a:gd name="T45" fmla="*/ 345 h 433"/>
                    <a:gd name="T46" fmla="*/ 89 w 453"/>
                    <a:gd name="T47" fmla="*/ 321 h 433"/>
                    <a:gd name="T48" fmla="*/ 61 w 453"/>
                    <a:gd name="T49" fmla="*/ 289 h 433"/>
                    <a:gd name="T50" fmla="*/ 25 w 453"/>
                    <a:gd name="T51" fmla="*/ 261 h 433"/>
                    <a:gd name="T52" fmla="*/ 1 w 453"/>
                    <a:gd name="T53" fmla="*/ 201 h 433"/>
                    <a:gd name="T54" fmla="*/ 5 w 453"/>
                    <a:gd name="T55" fmla="*/ 29 h 433"/>
                    <a:gd name="T56" fmla="*/ 13 w 453"/>
                    <a:gd name="T57" fmla="*/ 1 h 43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453"/>
                    <a:gd name="T88" fmla="*/ 0 h 433"/>
                    <a:gd name="T89" fmla="*/ 453 w 453"/>
                    <a:gd name="T90" fmla="*/ 433 h 43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453" h="433">
                      <a:moveTo>
                        <a:pt x="13" y="1"/>
                      </a:moveTo>
                      <a:cubicBezTo>
                        <a:pt x="36" y="7"/>
                        <a:pt x="59" y="0"/>
                        <a:pt x="73" y="21"/>
                      </a:cubicBezTo>
                      <a:cubicBezTo>
                        <a:pt x="76" y="45"/>
                        <a:pt x="78" y="69"/>
                        <a:pt x="81" y="93"/>
                      </a:cubicBezTo>
                      <a:cubicBezTo>
                        <a:pt x="82" y="100"/>
                        <a:pt x="79" y="110"/>
                        <a:pt x="85" y="113"/>
                      </a:cubicBezTo>
                      <a:cubicBezTo>
                        <a:pt x="97" y="119"/>
                        <a:pt x="112" y="116"/>
                        <a:pt x="125" y="117"/>
                      </a:cubicBezTo>
                      <a:cubicBezTo>
                        <a:pt x="131" y="135"/>
                        <a:pt x="129" y="146"/>
                        <a:pt x="145" y="157"/>
                      </a:cubicBezTo>
                      <a:cubicBezTo>
                        <a:pt x="149" y="168"/>
                        <a:pt x="154" y="197"/>
                        <a:pt x="161" y="209"/>
                      </a:cubicBezTo>
                      <a:cubicBezTo>
                        <a:pt x="175" y="234"/>
                        <a:pt x="211" y="242"/>
                        <a:pt x="233" y="257"/>
                      </a:cubicBezTo>
                      <a:cubicBezTo>
                        <a:pt x="254" y="288"/>
                        <a:pt x="291" y="275"/>
                        <a:pt x="329" y="277"/>
                      </a:cubicBezTo>
                      <a:cubicBezTo>
                        <a:pt x="364" y="289"/>
                        <a:pt x="386" y="329"/>
                        <a:pt x="421" y="341"/>
                      </a:cubicBezTo>
                      <a:cubicBezTo>
                        <a:pt x="431" y="355"/>
                        <a:pt x="439" y="356"/>
                        <a:pt x="453" y="365"/>
                      </a:cubicBezTo>
                      <a:cubicBezTo>
                        <a:pt x="446" y="370"/>
                        <a:pt x="435" y="371"/>
                        <a:pt x="429" y="377"/>
                      </a:cubicBezTo>
                      <a:cubicBezTo>
                        <a:pt x="426" y="380"/>
                        <a:pt x="428" y="386"/>
                        <a:pt x="425" y="389"/>
                      </a:cubicBezTo>
                      <a:cubicBezTo>
                        <a:pt x="419" y="396"/>
                        <a:pt x="409" y="398"/>
                        <a:pt x="401" y="401"/>
                      </a:cubicBezTo>
                      <a:cubicBezTo>
                        <a:pt x="388" y="420"/>
                        <a:pt x="381" y="419"/>
                        <a:pt x="357" y="413"/>
                      </a:cubicBezTo>
                      <a:cubicBezTo>
                        <a:pt x="349" y="411"/>
                        <a:pt x="333" y="405"/>
                        <a:pt x="333" y="405"/>
                      </a:cubicBezTo>
                      <a:cubicBezTo>
                        <a:pt x="325" y="408"/>
                        <a:pt x="314" y="406"/>
                        <a:pt x="309" y="413"/>
                      </a:cubicBezTo>
                      <a:cubicBezTo>
                        <a:pt x="306" y="417"/>
                        <a:pt x="305" y="422"/>
                        <a:pt x="301" y="425"/>
                      </a:cubicBezTo>
                      <a:cubicBezTo>
                        <a:pt x="294" y="429"/>
                        <a:pt x="277" y="433"/>
                        <a:pt x="277" y="433"/>
                      </a:cubicBezTo>
                      <a:cubicBezTo>
                        <a:pt x="246" y="425"/>
                        <a:pt x="248" y="432"/>
                        <a:pt x="253" y="393"/>
                      </a:cubicBezTo>
                      <a:cubicBezTo>
                        <a:pt x="247" y="375"/>
                        <a:pt x="239" y="374"/>
                        <a:pt x="221" y="369"/>
                      </a:cubicBezTo>
                      <a:cubicBezTo>
                        <a:pt x="214" y="364"/>
                        <a:pt x="204" y="363"/>
                        <a:pt x="197" y="357"/>
                      </a:cubicBezTo>
                      <a:cubicBezTo>
                        <a:pt x="193" y="354"/>
                        <a:pt x="193" y="348"/>
                        <a:pt x="189" y="345"/>
                      </a:cubicBezTo>
                      <a:cubicBezTo>
                        <a:pt x="163" y="329"/>
                        <a:pt x="118" y="325"/>
                        <a:pt x="89" y="321"/>
                      </a:cubicBezTo>
                      <a:cubicBezTo>
                        <a:pt x="69" y="308"/>
                        <a:pt x="80" y="317"/>
                        <a:pt x="61" y="289"/>
                      </a:cubicBezTo>
                      <a:cubicBezTo>
                        <a:pt x="55" y="280"/>
                        <a:pt x="35" y="268"/>
                        <a:pt x="25" y="261"/>
                      </a:cubicBezTo>
                      <a:cubicBezTo>
                        <a:pt x="18" y="240"/>
                        <a:pt x="8" y="221"/>
                        <a:pt x="1" y="201"/>
                      </a:cubicBezTo>
                      <a:cubicBezTo>
                        <a:pt x="2" y="144"/>
                        <a:pt x="3" y="86"/>
                        <a:pt x="5" y="29"/>
                      </a:cubicBezTo>
                      <a:cubicBezTo>
                        <a:pt x="6" y="0"/>
                        <a:pt x="0" y="1"/>
                        <a:pt x="13" y="1"/>
                      </a:cubicBezTo>
                      <a:close/>
                    </a:path>
                  </a:pathLst>
                </a:custGeom>
                <a:solidFill>
                  <a:srgbClr val="6600CC"/>
                </a:solidFill>
                <a:ln w="12700" cap="sq">
                  <a:solidFill>
                    <a:schemeClr val="bg1"/>
                  </a:solidFill>
                  <a:round/>
                  <a:headEnd type="none" w="sm" len="sm"/>
                  <a:tailEnd type="none" w="sm" len="sm"/>
                </a:ln>
              </p:spPr>
              <p:txBody>
                <a:bodyPr/>
                <a:lstStyle/>
                <a:p>
                  <a:endParaRPr lang="vi-VN"/>
                </a:p>
              </p:txBody>
            </p:sp>
          </p:grpSp>
          <p:sp>
            <p:nvSpPr>
              <p:cNvPr id="27" name="Freeform 38"/>
              <p:cNvSpPr>
                <a:spLocks/>
              </p:cNvSpPr>
              <p:nvPr/>
            </p:nvSpPr>
            <p:spPr bwMode="auto">
              <a:xfrm>
                <a:off x="107" y="3432"/>
                <a:ext cx="692" cy="589"/>
              </a:xfrm>
              <a:custGeom>
                <a:avLst/>
                <a:gdLst>
                  <a:gd name="T0" fmla="*/ 12 w 692"/>
                  <a:gd name="T1" fmla="*/ 3 h 589"/>
                  <a:gd name="T2" fmla="*/ 60 w 692"/>
                  <a:gd name="T3" fmla="*/ 11 h 589"/>
                  <a:gd name="T4" fmla="*/ 64 w 692"/>
                  <a:gd name="T5" fmla="*/ 23 h 589"/>
                  <a:gd name="T6" fmla="*/ 88 w 692"/>
                  <a:gd name="T7" fmla="*/ 39 h 589"/>
                  <a:gd name="T8" fmla="*/ 80 w 692"/>
                  <a:gd name="T9" fmla="*/ 27 h 589"/>
                  <a:gd name="T10" fmla="*/ 68 w 692"/>
                  <a:gd name="T11" fmla="*/ 19 h 589"/>
                  <a:gd name="T12" fmla="*/ 64 w 692"/>
                  <a:gd name="T13" fmla="*/ 7 h 589"/>
                  <a:gd name="T14" fmla="*/ 72 w 692"/>
                  <a:gd name="T15" fmla="*/ 19 h 589"/>
                  <a:gd name="T16" fmla="*/ 112 w 692"/>
                  <a:gd name="T17" fmla="*/ 27 h 589"/>
                  <a:gd name="T18" fmla="*/ 140 w 692"/>
                  <a:gd name="T19" fmla="*/ 55 h 589"/>
                  <a:gd name="T20" fmla="*/ 160 w 692"/>
                  <a:gd name="T21" fmla="*/ 103 h 589"/>
                  <a:gd name="T22" fmla="*/ 216 w 692"/>
                  <a:gd name="T23" fmla="*/ 79 h 589"/>
                  <a:gd name="T24" fmla="*/ 316 w 692"/>
                  <a:gd name="T25" fmla="*/ 71 h 589"/>
                  <a:gd name="T26" fmla="*/ 304 w 692"/>
                  <a:gd name="T27" fmla="*/ 75 h 589"/>
                  <a:gd name="T28" fmla="*/ 292 w 692"/>
                  <a:gd name="T29" fmla="*/ 71 h 589"/>
                  <a:gd name="T30" fmla="*/ 308 w 692"/>
                  <a:gd name="T31" fmla="*/ 67 h 589"/>
                  <a:gd name="T32" fmla="*/ 328 w 692"/>
                  <a:gd name="T33" fmla="*/ 43 h 589"/>
                  <a:gd name="T34" fmla="*/ 356 w 692"/>
                  <a:gd name="T35" fmla="*/ 47 h 589"/>
                  <a:gd name="T36" fmla="*/ 360 w 692"/>
                  <a:gd name="T37" fmla="*/ 59 h 589"/>
                  <a:gd name="T38" fmla="*/ 388 w 692"/>
                  <a:gd name="T39" fmla="*/ 71 h 589"/>
                  <a:gd name="T40" fmla="*/ 428 w 692"/>
                  <a:gd name="T41" fmla="*/ 95 h 589"/>
                  <a:gd name="T42" fmla="*/ 452 w 692"/>
                  <a:gd name="T43" fmla="*/ 111 h 589"/>
                  <a:gd name="T44" fmla="*/ 476 w 692"/>
                  <a:gd name="T45" fmla="*/ 119 h 589"/>
                  <a:gd name="T46" fmla="*/ 520 w 692"/>
                  <a:gd name="T47" fmla="*/ 159 h 589"/>
                  <a:gd name="T48" fmla="*/ 548 w 692"/>
                  <a:gd name="T49" fmla="*/ 203 h 589"/>
                  <a:gd name="T50" fmla="*/ 556 w 692"/>
                  <a:gd name="T51" fmla="*/ 227 h 589"/>
                  <a:gd name="T52" fmla="*/ 552 w 692"/>
                  <a:gd name="T53" fmla="*/ 307 h 589"/>
                  <a:gd name="T54" fmla="*/ 528 w 692"/>
                  <a:gd name="T55" fmla="*/ 315 h 589"/>
                  <a:gd name="T56" fmla="*/ 520 w 692"/>
                  <a:gd name="T57" fmla="*/ 327 h 589"/>
                  <a:gd name="T58" fmla="*/ 528 w 692"/>
                  <a:gd name="T59" fmla="*/ 355 h 589"/>
                  <a:gd name="T60" fmla="*/ 552 w 692"/>
                  <a:gd name="T61" fmla="*/ 375 h 589"/>
                  <a:gd name="T62" fmla="*/ 556 w 692"/>
                  <a:gd name="T63" fmla="*/ 439 h 589"/>
                  <a:gd name="T64" fmla="*/ 588 w 692"/>
                  <a:gd name="T65" fmla="*/ 443 h 589"/>
                  <a:gd name="T66" fmla="*/ 592 w 692"/>
                  <a:gd name="T67" fmla="*/ 455 h 589"/>
                  <a:gd name="T68" fmla="*/ 620 w 692"/>
                  <a:gd name="T69" fmla="*/ 503 h 589"/>
                  <a:gd name="T70" fmla="*/ 648 w 692"/>
                  <a:gd name="T71" fmla="*/ 535 h 589"/>
                  <a:gd name="T72" fmla="*/ 656 w 692"/>
                  <a:gd name="T73" fmla="*/ 547 h 589"/>
                  <a:gd name="T74" fmla="*/ 668 w 692"/>
                  <a:gd name="T75" fmla="*/ 551 h 589"/>
                  <a:gd name="T76" fmla="*/ 692 w 692"/>
                  <a:gd name="T77" fmla="*/ 579 h 589"/>
                  <a:gd name="T78" fmla="*/ 604 w 692"/>
                  <a:gd name="T79" fmla="*/ 551 h 589"/>
                  <a:gd name="T80" fmla="*/ 568 w 692"/>
                  <a:gd name="T81" fmla="*/ 571 h 589"/>
                  <a:gd name="T82" fmla="*/ 508 w 692"/>
                  <a:gd name="T83" fmla="*/ 563 h 589"/>
                  <a:gd name="T84" fmla="*/ 424 w 692"/>
                  <a:gd name="T85" fmla="*/ 531 h 589"/>
                  <a:gd name="T86" fmla="*/ 348 w 692"/>
                  <a:gd name="T87" fmla="*/ 499 h 589"/>
                  <a:gd name="T88" fmla="*/ 292 w 692"/>
                  <a:gd name="T89" fmla="*/ 479 h 589"/>
                  <a:gd name="T90" fmla="*/ 248 w 692"/>
                  <a:gd name="T91" fmla="*/ 451 h 589"/>
                  <a:gd name="T92" fmla="*/ 192 w 692"/>
                  <a:gd name="T93" fmla="*/ 419 h 589"/>
                  <a:gd name="T94" fmla="*/ 180 w 692"/>
                  <a:gd name="T95" fmla="*/ 383 h 589"/>
                  <a:gd name="T96" fmla="*/ 160 w 692"/>
                  <a:gd name="T97" fmla="*/ 359 h 589"/>
                  <a:gd name="T98" fmla="*/ 136 w 692"/>
                  <a:gd name="T99" fmla="*/ 343 h 589"/>
                  <a:gd name="T100" fmla="*/ 100 w 692"/>
                  <a:gd name="T101" fmla="*/ 307 h 589"/>
                  <a:gd name="T102" fmla="*/ 60 w 692"/>
                  <a:gd name="T103" fmla="*/ 251 h 589"/>
                  <a:gd name="T104" fmla="*/ 52 w 692"/>
                  <a:gd name="T105" fmla="*/ 183 h 589"/>
                  <a:gd name="T106" fmla="*/ 28 w 692"/>
                  <a:gd name="T107" fmla="*/ 151 h 589"/>
                  <a:gd name="T108" fmla="*/ 40 w 692"/>
                  <a:gd name="T109" fmla="*/ 147 h 589"/>
                  <a:gd name="T110" fmla="*/ 32 w 692"/>
                  <a:gd name="T111" fmla="*/ 123 h 589"/>
                  <a:gd name="T112" fmla="*/ 12 w 692"/>
                  <a:gd name="T113" fmla="*/ 51 h 589"/>
                  <a:gd name="T114" fmla="*/ 4 w 692"/>
                  <a:gd name="T115" fmla="*/ 7 h 589"/>
                  <a:gd name="T116" fmla="*/ 64 w 692"/>
                  <a:gd name="T117" fmla="*/ 11 h 58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92"/>
                  <a:gd name="T178" fmla="*/ 0 h 589"/>
                  <a:gd name="T179" fmla="*/ 692 w 692"/>
                  <a:gd name="T180" fmla="*/ 589 h 58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92" h="589">
                    <a:moveTo>
                      <a:pt x="12" y="3"/>
                    </a:moveTo>
                    <a:cubicBezTo>
                      <a:pt x="28" y="5"/>
                      <a:pt x="49" y="0"/>
                      <a:pt x="60" y="11"/>
                    </a:cubicBezTo>
                    <a:cubicBezTo>
                      <a:pt x="63" y="14"/>
                      <a:pt x="61" y="20"/>
                      <a:pt x="64" y="23"/>
                    </a:cubicBezTo>
                    <a:cubicBezTo>
                      <a:pt x="71" y="30"/>
                      <a:pt x="88" y="39"/>
                      <a:pt x="88" y="39"/>
                    </a:cubicBezTo>
                    <a:cubicBezTo>
                      <a:pt x="85" y="35"/>
                      <a:pt x="83" y="30"/>
                      <a:pt x="80" y="27"/>
                    </a:cubicBezTo>
                    <a:cubicBezTo>
                      <a:pt x="77" y="24"/>
                      <a:pt x="71" y="23"/>
                      <a:pt x="68" y="19"/>
                    </a:cubicBezTo>
                    <a:cubicBezTo>
                      <a:pt x="65" y="16"/>
                      <a:pt x="60" y="7"/>
                      <a:pt x="64" y="7"/>
                    </a:cubicBezTo>
                    <a:cubicBezTo>
                      <a:pt x="69" y="7"/>
                      <a:pt x="68" y="16"/>
                      <a:pt x="72" y="19"/>
                    </a:cubicBezTo>
                    <a:cubicBezTo>
                      <a:pt x="83" y="27"/>
                      <a:pt x="99" y="25"/>
                      <a:pt x="112" y="27"/>
                    </a:cubicBezTo>
                    <a:cubicBezTo>
                      <a:pt x="130" y="55"/>
                      <a:pt x="119" y="48"/>
                      <a:pt x="140" y="55"/>
                    </a:cubicBezTo>
                    <a:cubicBezTo>
                      <a:pt x="147" y="75"/>
                      <a:pt x="137" y="95"/>
                      <a:pt x="160" y="103"/>
                    </a:cubicBezTo>
                    <a:cubicBezTo>
                      <a:pt x="206" y="98"/>
                      <a:pt x="187" y="98"/>
                      <a:pt x="216" y="79"/>
                    </a:cubicBezTo>
                    <a:cubicBezTo>
                      <a:pt x="253" y="91"/>
                      <a:pt x="281" y="71"/>
                      <a:pt x="316" y="71"/>
                    </a:cubicBezTo>
                    <a:cubicBezTo>
                      <a:pt x="320" y="71"/>
                      <a:pt x="308" y="74"/>
                      <a:pt x="304" y="75"/>
                    </a:cubicBezTo>
                    <a:cubicBezTo>
                      <a:pt x="300" y="74"/>
                      <a:pt x="290" y="75"/>
                      <a:pt x="292" y="71"/>
                    </a:cubicBezTo>
                    <a:cubicBezTo>
                      <a:pt x="294" y="66"/>
                      <a:pt x="303" y="70"/>
                      <a:pt x="308" y="67"/>
                    </a:cubicBezTo>
                    <a:cubicBezTo>
                      <a:pt x="317" y="61"/>
                      <a:pt x="321" y="50"/>
                      <a:pt x="328" y="43"/>
                    </a:cubicBezTo>
                    <a:cubicBezTo>
                      <a:pt x="337" y="44"/>
                      <a:pt x="348" y="43"/>
                      <a:pt x="356" y="47"/>
                    </a:cubicBezTo>
                    <a:cubicBezTo>
                      <a:pt x="360" y="49"/>
                      <a:pt x="357" y="56"/>
                      <a:pt x="360" y="59"/>
                    </a:cubicBezTo>
                    <a:cubicBezTo>
                      <a:pt x="367" y="68"/>
                      <a:pt x="378" y="69"/>
                      <a:pt x="388" y="71"/>
                    </a:cubicBezTo>
                    <a:cubicBezTo>
                      <a:pt x="400" y="89"/>
                      <a:pt x="407" y="91"/>
                      <a:pt x="428" y="95"/>
                    </a:cubicBezTo>
                    <a:cubicBezTo>
                      <a:pt x="436" y="100"/>
                      <a:pt x="443" y="108"/>
                      <a:pt x="452" y="111"/>
                    </a:cubicBezTo>
                    <a:cubicBezTo>
                      <a:pt x="460" y="114"/>
                      <a:pt x="476" y="119"/>
                      <a:pt x="476" y="119"/>
                    </a:cubicBezTo>
                    <a:cubicBezTo>
                      <a:pt x="486" y="150"/>
                      <a:pt x="491" y="154"/>
                      <a:pt x="520" y="159"/>
                    </a:cubicBezTo>
                    <a:cubicBezTo>
                      <a:pt x="526" y="176"/>
                      <a:pt x="540" y="185"/>
                      <a:pt x="548" y="203"/>
                    </a:cubicBezTo>
                    <a:cubicBezTo>
                      <a:pt x="551" y="211"/>
                      <a:pt x="556" y="227"/>
                      <a:pt x="556" y="227"/>
                    </a:cubicBezTo>
                    <a:cubicBezTo>
                      <a:pt x="555" y="254"/>
                      <a:pt x="560" y="282"/>
                      <a:pt x="552" y="307"/>
                    </a:cubicBezTo>
                    <a:cubicBezTo>
                      <a:pt x="549" y="315"/>
                      <a:pt x="528" y="315"/>
                      <a:pt x="528" y="315"/>
                    </a:cubicBezTo>
                    <a:cubicBezTo>
                      <a:pt x="525" y="319"/>
                      <a:pt x="521" y="322"/>
                      <a:pt x="520" y="327"/>
                    </a:cubicBezTo>
                    <a:cubicBezTo>
                      <a:pt x="519" y="332"/>
                      <a:pt x="527" y="350"/>
                      <a:pt x="528" y="355"/>
                    </a:cubicBezTo>
                    <a:cubicBezTo>
                      <a:pt x="532" y="372"/>
                      <a:pt x="532" y="385"/>
                      <a:pt x="552" y="375"/>
                    </a:cubicBezTo>
                    <a:cubicBezTo>
                      <a:pt x="553" y="396"/>
                      <a:pt x="546" y="420"/>
                      <a:pt x="556" y="439"/>
                    </a:cubicBezTo>
                    <a:cubicBezTo>
                      <a:pt x="561" y="449"/>
                      <a:pt x="578" y="439"/>
                      <a:pt x="588" y="443"/>
                    </a:cubicBezTo>
                    <a:cubicBezTo>
                      <a:pt x="592" y="445"/>
                      <a:pt x="591" y="451"/>
                      <a:pt x="592" y="455"/>
                    </a:cubicBezTo>
                    <a:cubicBezTo>
                      <a:pt x="596" y="484"/>
                      <a:pt x="593" y="494"/>
                      <a:pt x="620" y="503"/>
                    </a:cubicBezTo>
                    <a:cubicBezTo>
                      <a:pt x="625" y="519"/>
                      <a:pt x="634" y="526"/>
                      <a:pt x="648" y="535"/>
                    </a:cubicBezTo>
                    <a:cubicBezTo>
                      <a:pt x="651" y="539"/>
                      <a:pt x="652" y="544"/>
                      <a:pt x="656" y="547"/>
                    </a:cubicBezTo>
                    <a:cubicBezTo>
                      <a:pt x="659" y="550"/>
                      <a:pt x="665" y="548"/>
                      <a:pt x="668" y="551"/>
                    </a:cubicBezTo>
                    <a:cubicBezTo>
                      <a:pt x="680" y="563"/>
                      <a:pt x="672" y="572"/>
                      <a:pt x="692" y="579"/>
                    </a:cubicBezTo>
                    <a:cubicBezTo>
                      <a:pt x="661" y="589"/>
                      <a:pt x="629" y="568"/>
                      <a:pt x="604" y="551"/>
                    </a:cubicBezTo>
                    <a:cubicBezTo>
                      <a:pt x="591" y="555"/>
                      <a:pt x="568" y="571"/>
                      <a:pt x="568" y="571"/>
                    </a:cubicBezTo>
                    <a:cubicBezTo>
                      <a:pt x="565" y="571"/>
                      <a:pt x="522" y="571"/>
                      <a:pt x="508" y="563"/>
                    </a:cubicBezTo>
                    <a:cubicBezTo>
                      <a:pt x="469" y="541"/>
                      <a:pt x="472" y="536"/>
                      <a:pt x="424" y="531"/>
                    </a:cubicBezTo>
                    <a:cubicBezTo>
                      <a:pt x="399" y="514"/>
                      <a:pt x="378" y="503"/>
                      <a:pt x="348" y="499"/>
                    </a:cubicBezTo>
                    <a:cubicBezTo>
                      <a:pt x="315" y="477"/>
                      <a:pt x="334" y="484"/>
                      <a:pt x="292" y="479"/>
                    </a:cubicBezTo>
                    <a:cubicBezTo>
                      <a:pt x="274" y="473"/>
                      <a:pt x="268" y="458"/>
                      <a:pt x="248" y="451"/>
                    </a:cubicBezTo>
                    <a:cubicBezTo>
                      <a:pt x="230" y="433"/>
                      <a:pt x="216" y="424"/>
                      <a:pt x="192" y="419"/>
                    </a:cubicBezTo>
                    <a:cubicBezTo>
                      <a:pt x="197" y="399"/>
                      <a:pt x="197" y="395"/>
                      <a:pt x="180" y="383"/>
                    </a:cubicBezTo>
                    <a:cubicBezTo>
                      <a:pt x="173" y="372"/>
                      <a:pt x="171" y="367"/>
                      <a:pt x="160" y="359"/>
                    </a:cubicBezTo>
                    <a:cubicBezTo>
                      <a:pt x="152" y="353"/>
                      <a:pt x="136" y="343"/>
                      <a:pt x="136" y="343"/>
                    </a:cubicBezTo>
                    <a:cubicBezTo>
                      <a:pt x="132" y="331"/>
                      <a:pt x="112" y="315"/>
                      <a:pt x="100" y="307"/>
                    </a:cubicBezTo>
                    <a:cubicBezTo>
                      <a:pt x="87" y="288"/>
                      <a:pt x="79" y="264"/>
                      <a:pt x="60" y="251"/>
                    </a:cubicBezTo>
                    <a:cubicBezTo>
                      <a:pt x="63" y="229"/>
                      <a:pt x="79" y="192"/>
                      <a:pt x="52" y="183"/>
                    </a:cubicBezTo>
                    <a:cubicBezTo>
                      <a:pt x="43" y="170"/>
                      <a:pt x="33" y="166"/>
                      <a:pt x="28" y="151"/>
                    </a:cubicBezTo>
                    <a:cubicBezTo>
                      <a:pt x="32" y="150"/>
                      <a:pt x="39" y="151"/>
                      <a:pt x="40" y="147"/>
                    </a:cubicBezTo>
                    <a:cubicBezTo>
                      <a:pt x="41" y="139"/>
                      <a:pt x="32" y="123"/>
                      <a:pt x="32" y="123"/>
                    </a:cubicBezTo>
                    <a:cubicBezTo>
                      <a:pt x="29" y="89"/>
                      <a:pt x="38" y="68"/>
                      <a:pt x="12" y="51"/>
                    </a:cubicBezTo>
                    <a:cubicBezTo>
                      <a:pt x="0" y="33"/>
                      <a:pt x="0" y="29"/>
                      <a:pt x="4" y="7"/>
                    </a:cubicBezTo>
                    <a:cubicBezTo>
                      <a:pt x="24" y="8"/>
                      <a:pt x="64" y="11"/>
                      <a:pt x="64" y="11"/>
                    </a:cubicBezTo>
                  </a:path>
                </a:pathLst>
              </a:custGeom>
              <a:solidFill>
                <a:srgbClr val="FF00FF"/>
              </a:solidFill>
              <a:ln w="12700" cap="sq">
                <a:solidFill>
                  <a:schemeClr val="bg1"/>
                </a:solidFill>
                <a:round/>
                <a:headEnd type="none" w="sm" len="sm"/>
                <a:tailEnd type="none" w="sm" len="sm"/>
              </a:ln>
            </p:spPr>
            <p:txBody>
              <a:bodyPr/>
              <a:lstStyle/>
              <a:p>
                <a:endParaRPr lang="vi-VN"/>
              </a:p>
            </p:txBody>
          </p:sp>
          <p:sp>
            <p:nvSpPr>
              <p:cNvPr id="28" name="Freeform 39"/>
              <p:cNvSpPr>
                <a:spLocks/>
              </p:cNvSpPr>
              <p:nvPr/>
            </p:nvSpPr>
            <p:spPr bwMode="auto">
              <a:xfrm>
                <a:off x="575" y="3995"/>
                <a:ext cx="294" cy="148"/>
              </a:xfrm>
              <a:custGeom>
                <a:avLst/>
                <a:gdLst>
                  <a:gd name="T0" fmla="*/ 16 w 294"/>
                  <a:gd name="T1" fmla="*/ 44 h 148"/>
                  <a:gd name="T2" fmla="*/ 40 w 294"/>
                  <a:gd name="T3" fmla="*/ 12 h 148"/>
                  <a:gd name="T4" fmla="*/ 80 w 294"/>
                  <a:gd name="T5" fmla="*/ 16 h 148"/>
                  <a:gd name="T6" fmla="*/ 84 w 294"/>
                  <a:gd name="T7" fmla="*/ 28 h 148"/>
                  <a:gd name="T8" fmla="*/ 104 w 294"/>
                  <a:gd name="T9" fmla="*/ 24 h 148"/>
                  <a:gd name="T10" fmla="*/ 136 w 294"/>
                  <a:gd name="T11" fmla="*/ 0 h 148"/>
                  <a:gd name="T12" fmla="*/ 132 w 294"/>
                  <a:gd name="T13" fmla="*/ 40 h 148"/>
                  <a:gd name="T14" fmla="*/ 228 w 294"/>
                  <a:gd name="T15" fmla="*/ 36 h 148"/>
                  <a:gd name="T16" fmla="*/ 248 w 294"/>
                  <a:gd name="T17" fmla="*/ 52 h 148"/>
                  <a:gd name="T18" fmla="*/ 284 w 294"/>
                  <a:gd name="T19" fmla="*/ 72 h 148"/>
                  <a:gd name="T20" fmla="*/ 288 w 294"/>
                  <a:gd name="T21" fmla="*/ 140 h 148"/>
                  <a:gd name="T22" fmla="*/ 240 w 294"/>
                  <a:gd name="T23" fmla="*/ 104 h 148"/>
                  <a:gd name="T24" fmla="*/ 220 w 294"/>
                  <a:gd name="T25" fmla="*/ 148 h 148"/>
                  <a:gd name="T26" fmla="*/ 172 w 294"/>
                  <a:gd name="T27" fmla="*/ 132 h 148"/>
                  <a:gd name="T28" fmla="*/ 132 w 294"/>
                  <a:gd name="T29" fmla="*/ 92 h 148"/>
                  <a:gd name="T30" fmla="*/ 84 w 294"/>
                  <a:gd name="T31" fmla="*/ 112 h 148"/>
                  <a:gd name="T32" fmla="*/ 36 w 294"/>
                  <a:gd name="T33" fmla="*/ 100 h 148"/>
                  <a:gd name="T34" fmla="*/ 40 w 294"/>
                  <a:gd name="T35" fmla="*/ 84 h 148"/>
                  <a:gd name="T36" fmla="*/ 52 w 294"/>
                  <a:gd name="T37" fmla="*/ 72 h 148"/>
                  <a:gd name="T38" fmla="*/ 40 w 294"/>
                  <a:gd name="T39" fmla="*/ 64 h 148"/>
                  <a:gd name="T40" fmla="*/ 0 w 294"/>
                  <a:gd name="T41" fmla="*/ 60 h 148"/>
                  <a:gd name="T42" fmla="*/ 16 w 294"/>
                  <a:gd name="T43" fmla="*/ 44 h 14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94"/>
                  <a:gd name="T67" fmla="*/ 0 h 148"/>
                  <a:gd name="T68" fmla="*/ 294 w 294"/>
                  <a:gd name="T69" fmla="*/ 148 h 14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94" h="148">
                    <a:moveTo>
                      <a:pt x="16" y="44"/>
                    </a:moveTo>
                    <a:cubicBezTo>
                      <a:pt x="26" y="29"/>
                      <a:pt x="22" y="18"/>
                      <a:pt x="40" y="12"/>
                    </a:cubicBezTo>
                    <a:cubicBezTo>
                      <a:pt x="53" y="13"/>
                      <a:pt x="67" y="11"/>
                      <a:pt x="80" y="16"/>
                    </a:cubicBezTo>
                    <a:cubicBezTo>
                      <a:pt x="84" y="17"/>
                      <a:pt x="80" y="27"/>
                      <a:pt x="84" y="28"/>
                    </a:cubicBezTo>
                    <a:cubicBezTo>
                      <a:pt x="90" y="30"/>
                      <a:pt x="97" y="25"/>
                      <a:pt x="104" y="24"/>
                    </a:cubicBezTo>
                    <a:cubicBezTo>
                      <a:pt x="110" y="6"/>
                      <a:pt x="118" y="5"/>
                      <a:pt x="136" y="0"/>
                    </a:cubicBezTo>
                    <a:cubicBezTo>
                      <a:pt x="147" y="17"/>
                      <a:pt x="156" y="32"/>
                      <a:pt x="132" y="40"/>
                    </a:cubicBezTo>
                    <a:cubicBezTo>
                      <a:pt x="152" y="53"/>
                      <a:pt x="208" y="38"/>
                      <a:pt x="228" y="36"/>
                    </a:cubicBezTo>
                    <a:cubicBezTo>
                      <a:pt x="251" y="44"/>
                      <a:pt x="230" y="34"/>
                      <a:pt x="248" y="52"/>
                    </a:cubicBezTo>
                    <a:cubicBezTo>
                      <a:pt x="258" y="62"/>
                      <a:pt x="273" y="65"/>
                      <a:pt x="284" y="72"/>
                    </a:cubicBezTo>
                    <a:cubicBezTo>
                      <a:pt x="292" y="95"/>
                      <a:pt x="294" y="117"/>
                      <a:pt x="288" y="140"/>
                    </a:cubicBezTo>
                    <a:cubicBezTo>
                      <a:pt x="264" y="116"/>
                      <a:pt x="264" y="120"/>
                      <a:pt x="240" y="104"/>
                    </a:cubicBezTo>
                    <a:cubicBezTo>
                      <a:pt x="219" y="111"/>
                      <a:pt x="223" y="126"/>
                      <a:pt x="220" y="148"/>
                    </a:cubicBezTo>
                    <a:cubicBezTo>
                      <a:pt x="203" y="142"/>
                      <a:pt x="187" y="142"/>
                      <a:pt x="172" y="132"/>
                    </a:cubicBezTo>
                    <a:cubicBezTo>
                      <a:pt x="162" y="117"/>
                      <a:pt x="147" y="102"/>
                      <a:pt x="132" y="92"/>
                    </a:cubicBezTo>
                    <a:cubicBezTo>
                      <a:pt x="114" y="98"/>
                      <a:pt x="101" y="106"/>
                      <a:pt x="84" y="112"/>
                    </a:cubicBezTo>
                    <a:cubicBezTo>
                      <a:pt x="68" y="107"/>
                      <a:pt x="52" y="105"/>
                      <a:pt x="36" y="100"/>
                    </a:cubicBezTo>
                    <a:cubicBezTo>
                      <a:pt x="37" y="95"/>
                      <a:pt x="37" y="89"/>
                      <a:pt x="40" y="84"/>
                    </a:cubicBezTo>
                    <a:cubicBezTo>
                      <a:pt x="43" y="79"/>
                      <a:pt x="52" y="78"/>
                      <a:pt x="52" y="72"/>
                    </a:cubicBezTo>
                    <a:cubicBezTo>
                      <a:pt x="52" y="67"/>
                      <a:pt x="45" y="65"/>
                      <a:pt x="40" y="64"/>
                    </a:cubicBezTo>
                    <a:cubicBezTo>
                      <a:pt x="27" y="61"/>
                      <a:pt x="13" y="61"/>
                      <a:pt x="0" y="60"/>
                    </a:cubicBezTo>
                    <a:cubicBezTo>
                      <a:pt x="14" y="50"/>
                      <a:pt x="10" y="56"/>
                      <a:pt x="16" y="44"/>
                    </a:cubicBezTo>
                    <a:close/>
                  </a:path>
                </a:pathLst>
              </a:custGeom>
              <a:solidFill>
                <a:srgbClr val="0000FF"/>
              </a:solidFill>
              <a:ln w="12700" cap="sq">
                <a:solidFill>
                  <a:schemeClr val="bg1"/>
                </a:solidFill>
                <a:round/>
                <a:headEnd type="none" w="sm" len="sm"/>
                <a:tailEnd type="none" w="sm" len="sm"/>
              </a:ln>
            </p:spPr>
            <p:txBody>
              <a:bodyPr/>
              <a:lstStyle/>
              <a:p>
                <a:endParaRPr lang="vi-VN"/>
              </a:p>
            </p:txBody>
          </p:sp>
          <p:sp>
            <p:nvSpPr>
              <p:cNvPr id="29" name="Freeform 40"/>
              <p:cNvSpPr>
                <a:spLocks/>
              </p:cNvSpPr>
              <p:nvPr/>
            </p:nvSpPr>
            <p:spPr bwMode="auto">
              <a:xfrm>
                <a:off x="-20" y="3803"/>
                <a:ext cx="788" cy="524"/>
              </a:xfrm>
              <a:custGeom>
                <a:avLst/>
                <a:gdLst>
                  <a:gd name="T0" fmla="*/ 27 w 788"/>
                  <a:gd name="T1" fmla="*/ 0 h 524"/>
                  <a:gd name="T2" fmla="*/ 91 w 788"/>
                  <a:gd name="T3" fmla="*/ 12 h 524"/>
                  <a:gd name="T4" fmla="*/ 131 w 788"/>
                  <a:gd name="T5" fmla="*/ 76 h 524"/>
                  <a:gd name="T6" fmla="*/ 167 w 788"/>
                  <a:gd name="T7" fmla="*/ 100 h 524"/>
                  <a:gd name="T8" fmla="*/ 199 w 788"/>
                  <a:gd name="T9" fmla="*/ 112 h 524"/>
                  <a:gd name="T10" fmla="*/ 255 w 788"/>
                  <a:gd name="T11" fmla="*/ 124 h 524"/>
                  <a:gd name="T12" fmla="*/ 263 w 788"/>
                  <a:gd name="T13" fmla="*/ 100 h 524"/>
                  <a:gd name="T14" fmla="*/ 287 w 788"/>
                  <a:gd name="T15" fmla="*/ 108 h 524"/>
                  <a:gd name="T16" fmla="*/ 299 w 788"/>
                  <a:gd name="T17" fmla="*/ 112 h 524"/>
                  <a:gd name="T18" fmla="*/ 383 w 788"/>
                  <a:gd name="T19" fmla="*/ 140 h 524"/>
                  <a:gd name="T20" fmla="*/ 403 w 788"/>
                  <a:gd name="T21" fmla="*/ 196 h 524"/>
                  <a:gd name="T22" fmla="*/ 427 w 788"/>
                  <a:gd name="T23" fmla="*/ 200 h 524"/>
                  <a:gd name="T24" fmla="*/ 467 w 788"/>
                  <a:gd name="T25" fmla="*/ 228 h 524"/>
                  <a:gd name="T26" fmla="*/ 559 w 788"/>
                  <a:gd name="T27" fmla="*/ 260 h 524"/>
                  <a:gd name="T28" fmla="*/ 559 w 788"/>
                  <a:gd name="T29" fmla="*/ 276 h 524"/>
                  <a:gd name="T30" fmla="*/ 559 w 788"/>
                  <a:gd name="T31" fmla="*/ 280 h 524"/>
                  <a:gd name="T32" fmla="*/ 555 w 788"/>
                  <a:gd name="T33" fmla="*/ 292 h 524"/>
                  <a:gd name="T34" fmla="*/ 607 w 788"/>
                  <a:gd name="T35" fmla="*/ 312 h 524"/>
                  <a:gd name="T36" fmla="*/ 531 w 788"/>
                  <a:gd name="T37" fmla="*/ 340 h 524"/>
                  <a:gd name="T38" fmla="*/ 519 w 788"/>
                  <a:gd name="T39" fmla="*/ 344 h 524"/>
                  <a:gd name="T40" fmla="*/ 531 w 788"/>
                  <a:gd name="T41" fmla="*/ 348 h 524"/>
                  <a:gd name="T42" fmla="*/ 615 w 788"/>
                  <a:gd name="T43" fmla="*/ 336 h 524"/>
                  <a:gd name="T44" fmla="*/ 643 w 788"/>
                  <a:gd name="T45" fmla="*/ 312 h 524"/>
                  <a:gd name="T46" fmla="*/ 683 w 788"/>
                  <a:gd name="T47" fmla="*/ 316 h 524"/>
                  <a:gd name="T48" fmla="*/ 687 w 788"/>
                  <a:gd name="T49" fmla="*/ 328 h 524"/>
                  <a:gd name="T50" fmla="*/ 711 w 788"/>
                  <a:gd name="T51" fmla="*/ 336 h 524"/>
                  <a:gd name="T52" fmla="*/ 687 w 788"/>
                  <a:gd name="T53" fmla="*/ 384 h 524"/>
                  <a:gd name="T54" fmla="*/ 691 w 788"/>
                  <a:gd name="T55" fmla="*/ 404 h 524"/>
                  <a:gd name="T56" fmla="*/ 699 w 788"/>
                  <a:gd name="T57" fmla="*/ 416 h 524"/>
                  <a:gd name="T58" fmla="*/ 655 w 788"/>
                  <a:gd name="T59" fmla="*/ 444 h 524"/>
                  <a:gd name="T60" fmla="*/ 659 w 788"/>
                  <a:gd name="T61" fmla="*/ 460 h 524"/>
                  <a:gd name="T62" fmla="*/ 775 w 788"/>
                  <a:gd name="T63" fmla="*/ 476 h 524"/>
                  <a:gd name="T64" fmla="*/ 787 w 788"/>
                  <a:gd name="T65" fmla="*/ 500 h 524"/>
                  <a:gd name="T66" fmla="*/ 779 w 788"/>
                  <a:gd name="T67" fmla="*/ 524 h 524"/>
                  <a:gd name="T68" fmla="*/ 181 w 788"/>
                  <a:gd name="T69" fmla="*/ 492 h 524"/>
                  <a:gd name="T70" fmla="*/ 45 w 788"/>
                  <a:gd name="T71" fmla="*/ 356 h 524"/>
                  <a:gd name="T72" fmla="*/ 0 w 788"/>
                  <a:gd name="T73" fmla="*/ 356 h 524"/>
                  <a:gd name="T74" fmla="*/ 45 w 788"/>
                  <a:gd name="T75" fmla="*/ 356 h 524"/>
                  <a:gd name="T76" fmla="*/ 23 w 788"/>
                  <a:gd name="T77" fmla="*/ 352 h 524"/>
                  <a:gd name="T78" fmla="*/ 27 w 788"/>
                  <a:gd name="T79" fmla="*/ 0 h 52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788"/>
                  <a:gd name="T121" fmla="*/ 0 h 524"/>
                  <a:gd name="T122" fmla="*/ 788 w 788"/>
                  <a:gd name="T123" fmla="*/ 524 h 52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788" h="524">
                    <a:moveTo>
                      <a:pt x="27" y="0"/>
                    </a:moveTo>
                    <a:cubicBezTo>
                      <a:pt x="48" y="7"/>
                      <a:pt x="70" y="5"/>
                      <a:pt x="91" y="12"/>
                    </a:cubicBezTo>
                    <a:cubicBezTo>
                      <a:pt x="99" y="36"/>
                      <a:pt x="104" y="67"/>
                      <a:pt x="131" y="76"/>
                    </a:cubicBezTo>
                    <a:cubicBezTo>
                      <a:pt x="157" y="67"/>
                      <a:pt x="159" y="75"/>
                      <a:pt x="167" y="100"/>
                    </a:cubicBezTo>
                    <a:cubicBezTo>
                      <a:pt x="170" y="109"/>
                      <a:pt x="195" y="111"/>
                      <a:pt x="199" y="112"/>
                    </a:cubicBezTo>
                    <a:cubicBezTo>
                      <a:pt x="208" y="138"/>
                      <a:pt x="229" y="127"/>
                      <a:pt x="255" y="124"/>
                    </a:cubicBezTo>
                    <a:cubicBezTo>
                      <a:pt x="258" y="116"/>
                      <a:pt x="255" y="97"/>
                      <a:pt x="263" y="100"/>
                    </a:cubicBezTo>
                    <a:cubicBezTo>
                      <a:pt x="271" y="103"/>
                      <a:pt x="279" y="105"/>
                      <a:pt x="287" y="108"/>
                    </a:cubicBezTo>
                    <a:cubicBezTo>
                      <a:pt x="291" y="109"/>
                      <a:pt x="299" y="112"/>
                      <a:pt x="299" y="112"/>
                    </a:cubicBezTo>
                    <a:cubicBezTo>
                      <a:pt x="328" y="155"/>
                      <a:pt x="305" y="135"/>
                      <a:pt x="383" y="140"/>
                    </a:cubicBezTo>
                    <a:cubicBezTo>
                      <a:pt x="414" y="150"/>
                      <a:pt x="385" y="168"/>
                      <a:pt x="403" y="196"/>
                    </a:cubicBezTo>
                    <a:cubicBezTo>
                      <a:pt x="407" y="203"/>
                      <a:pt x="419" y="199"/>
                      <a:pt x="427" y="200"/>
                    </a:cubicBezTo>
                    <a:cubicBezTo>
                      <a:pt x="447" y="231"/>
                      <a:pt x="434" y="222"/>
                      <a:pt x="467" y="228"/>
                    </a:cubicBezTo>
                    <a:cubicBezTo>
                      <a:pt x="480" y="268"/>
                      <a:pt x="526" y="258"/>
                      <a:pt x="559" y="260"/>
                    </a:cubicBezTo>
                    <a:cubicBezTo>
                      <a:pt x="586" y="269"/>
                      <a:pt x="559" y="260"/>
                      <a:pt x="559" y="276"/>
                    </a:cubicBezTo>
                    <a:cubicBezTo>
                      <a:pt x="524" y="250"/>
                      <a:pt x="556" y="273"/>
                      <a:pt x="559" y="280"/>
                    </a:cubicBezTo>
                    <a:cubicBezTo>
                      <a:pt x="561" y="284"/>
                      <a:pt x="556" y="288"/>
                      <a:pt x="555" y="292"/>
                    </a:cubicBezTo>
                    <a:cubicBezTo>
                      <a:pt x="576" y="299"/>
                      <a:pt x="599" y="288"/>
                      <a:pt x="607" y="312"/>
                    </a:cubicBezTo>
                    <a:cubicBezTo>
                      <a:pt x="597" y="343"/>
                      <a:pt x="558" y="338"/>
                      <a:pt x="531" y="340"/>
                    </a:cubicBezTo>
                    <a:cubicBezTo>
                      <a:pt x="527" y="341"/>
                      <a:pt x="519" y="340"/>
                      <a:pt x="519" y="344"/>
                    </a:cubicBezTo>
                    <a:cubicBezTo>
                      <a:pt x="519" y="348"/>
                      <a:pt x="527" y="348"/>
                      <a:pt x="531" y="348"/>
                    </a:cubicBezTo>
                    <a:cubicBezTo>
                      <a:pt x="559" y="346"/>
                      <a:pt x="587" y="339"/>
                      <a:pt x="615" y="336"/>
                    </a:cubicBezTo>
                    <a:cubicBezTo>
                      <a:pt x="632" y="330"/>
                      <a:pt x="628" y="322"/>
                      <a:pt x="643" y="312"/>
                    </a:cubicBezTo>
                    <a:cubicBezTo>
                      <a:pt x="656" y="313"/>
                      <a:pt x="670" y="311"/>
                      <a:pt x="683" y="316"/>
                    </a:cubicBezTo>
                    <a:cubicBezTo>
                      <a:pt x="687" y="317"/>
                      <a:pt x="684" y="326"/>
                      <a:pt x="687" y="328"/>
                    </a:cubicBezTo>
                    <a:cubicBezTo>
                      <a:pt x="694" y="333"/>
                      <a:pt x="711" y="336"/>
                      <a:pt x="711" y="336"/>
                    </a:cubicBezTo>
                    <a:cubicBezTo>
                      <a:pt x="723" y="372"/>
                      <a:pt x="722" y="378"/>
                      <a:pt x="687" y="384"/>
                    </a:cubicBezTo>
                    <a:cubicBezTo>
                      <a:pt x="688" y="391"/>
                      <a:pt x="689" y="398"/>
                      <a:pt x="691" y="404"/>
                    </a:cubicBezTo>
                    <a:cubicBezTo>
                      <a:pt x="693" y="409"/>
                      <a:pt x="698" y="411"/>
                      <a:pt x="699" y="416"/>
                    </a:cubicBezTo>
                    <a:cubicBezTo>
                      <a:pt x="702" y="437"/>
                      <a:pt x="667" y="440"/>
                      <a:pt x="655" y="444"/>
                    </a:cubicBezTo>
                    <a:cubicBezTo>
                      <a:pt x="656" y="449"/>
                      <a:pt x="654" y="458"/>
                      <a:pt x="659" y="460"/>
                    </a:cubicBezTo>
                    <a:cubicBezTo>
                      <a:pt x="675" y="467"/>
                      <a:pt x="755" y="474"/>
                      <a:pt x="775" y="476"/>
                    </a:cubicBezTo>
                    <a:cubicBezTo>
                      <a:pt x="778" y="481"/>
                      <a:pt x="788" y="493"/>
                      <a:pt x="787" y="500"/>
                    </a:cubicBezTo>
                    <a:cubicBezTo>
                      <a:pt x="786" y="508"/>
                      <a:pt x="779" y="524"/>
                      <a:pt x="779" y="524"/>
                    </a:cubicBezTo>
                    <a:lnTo>
                      <a:pt x="181" y="492"/>
                    </a:lnTo>
                    <a:lnTo>
                      <a:pt x="45" y="356"/>
                    </a:lnTo>
                    <a:lnTo>
                      <a:pt x="0" y="356"/>
                    </a:lnTo>
                    <a:lnTo>
                      <a:pt x="45" y="356"/>
                    </a:lnTo>
                    <a:cubicBezTo>
                      <a:pt x="38" y="355"/>
                      <a:pt x="23" y="352"/>
                      <a:pt x="23" y="352"/>
                    </a:cubicBezTo>
                    <a:lnTo>
                      <a:pt x="27" y="0"/>
                    </a:lnTo>
                    <a:close/>
                  </a:path>
                </a:pathLst>
              </a:custGeom>
              <a:solidFill>
                <a:srgbClr val="003300"/>
              </a:solidFill>
              <a:ln w="12700" cap="sq">
                <a:solidFill>
                  <a:schemeClr val="bg1"/>
                </a:solidFill>
                <a:round/>
                <a:headEnd type="none" w="sm" len="sm"/>
                <a:tailEnd type="none" w="sm" len="sm"/>
              </a:ln>
            </p:spPr>
            <p:txBody>
              <a:bodyPr/>
              <a:lstStyle/>
              <a:p>
                <a:endParaRPr lang="vi-VN"/>
              </a:p>
            </p:txBody>
          </p:sp>
          <p:sp>
            <p:nvSpPr>
              <p:cNvPr id="30" name="Freeform 41"/>
              <p:cNvSpPr>
                <a:spLocks/>
              </p:cNvSpPr>
              <p:nvPr/>
            </p:nvSpPr>
            <p:spPr bwMode="auto">
              <a:xfrm>
                <a:off x="1477" y="3660"/>
                <a:ext cx="1724" cy="680"/>
              </a:xfrm>
              <a:custGeom>
                <a:avLst/>
                <a:gdLst>
                  <a:gd name="T0" fmla="*/ 1634 w 1678"/>
                  <a:gd name="T1" fmla="*/ 8938 h 658"/>
                  <a:gd name="T2" fmla="*/ 1312 w 1678"/>
                  <a:gd name="T3" fmla="*/ 7353 h 658"/>
                  <a:gd name="T4" fmla="*/ 487 w 1678"/>
                  <a:gd name="T5" fmla="*/ 7034 h 658"/>
                  <a:gd name="T6" fmla="*/ 276 w 1678"/>
                  <a:gd name="T7" fmla="*/ 6586 h 658"/>
                  <a:gd name="T8" fmla="*/ 241 w 1678"/>
                  <a:gd name="T9" fmla="*/ 5866 h 658"/>
                  <a:gd name="T10" fmla="*/ 749 w 1678"/>
                  <a:gd name="T11" fmla="*/ 4410 h 658"/>
                  <a:gd name="T12" fmla="*/ 1473 w 1678"/>
                  <a:gd name="T13" fmla="*/ 4521 h 658"/>
                  <a:gd name="T14" fmla="*/ 1982 w 1678"/>
                  <a:gd name="T15" fmla="*/ 5156 h 658"/>
                  <a:gd name="T16" fmla="*/ 3567 w 1678"/>
                  <a:gd name="T17" fmla="*/ 5676 h 658"/>
                  <a:gd name="T18" fmla="*/ 4111 w 1678"/>
                  <a:gd name="T19" fmla="*/ 5551 h 658"/>
                  <a:gd name="T20" fmla="*/ 5067 w 1678"/>
                  <a:gd name="T21" fmla="*/ 5244 h 658"/>
                  <a:gd name="T22" fmla="*/ 7526 w 1678"/>
                  <a:gd name="T23" fmla="*/ 5128 h 658"/>
                  <a:gd name="T24" fmla="*/ 9009 w 1678"/>
                  <a:gd name="T25" fmla="*/ 4295 h 658"/>
                  <a:gd name="T26" fmla="*/ 9511 w 1678"/>
                  <a:gd name="T27" fmla="*/ 2749 h 658"/>
                  <a:gd name="T28" fmla="*/ 10309 w 1678"/>
                  <a:gd name="T29" fmla="*/ 567 h 658"/>
                  <a:gd name="T30" fmla="*/ 12845 w 1678"/>
                  <a:gd name="T31" fmla="*/ 5 h 658"/>
                  <a:gd name="T32" fmla="*/ 13433 w 1678"/>
                  <a:gd name="T33" fmla="*/ 669 h 658"/>
                  <a:gd name="T34" fmla="*/ 12976 w 1678"/>
                  <a:gd name="T35" fmla="*/ 1212 h 658"/>
                  <a:gd name="T36" fmla="*/ 12581 w 1678"/>
                  <a:gd name="T37" fmla="*/ 1338 h 658"/>
                  <a:gd name="T38" fmla="*/ 12760 w 1678"/>
                  <a:gd name="T39" fmla="*/ 1915 h 658"/>
                  <a:gd name="T40" fmla="*/ 13832 w 1678"/>
                  <a:gd name="T41" fmla="*/ 2672 h 658"/>
                  <a:gd name="T42" fmla="*/ 14101 w 1678"/>
                  <a:gd name="T43" fmla="*/ 3576 h 658"/>
                  <a:gd name="T44" fmla="*/ 13519 w 1678"/>
                  <a:gd name="T45" fmla="*/ 3830 h 658"/>
                  <a:gd name="T46" fmla="*/ 13832 w 1678"/>
                  <a:gd name="T47" fmla="*/ 4216 h 658"/>
                  <a:gd name="T48" fmla="*/ 13976 w 1678"/>
                  <a:gd name="T49" fmla="*/ 4156 h 658"/>
                  <a:gd name="T50" fmla="*/ 14464 w 1678"/>
                  <a:gd name="T51" fmla="*/ 4453 h 658"/>
                  <a:gd name="T52" fmla="*/ 15412 w 1678"/>
                  <a:gd name="T53" fmla="*/ 5676 h 658"/>
                  <a:gd name="T54" fmla="*/ 13976 w 1678"/>
                  <a:gd name="T55" fmla="*/ 5929 h 658"/>
                  <a:gd name="T56" fmla="*/ 13339 w 1678"/>
                  <a:gd name="T57" fmla="*/ 6318 h 658"/>
                  <a:gd name="T58" fmla="*/ 13118 w 1678"/>
                  <a:gd name="T59" fmla="*/ 8046 h 658"/>
                  <a:gd name="T60" fmla="*/ 13055 w 1678"/>
                  <a:gd name="T61" fmla="*/ 8482 h 658"/>
                  <a:gd name="T62" fmla="*/ 12297 w 1678"/>
                  <a:gd name="T63" fmla="*/ 9296 h 658"/>
                  <a:gd name="T64" fmla="*/ 11646 w 1678"/>
                  <a:gd name="T65" fmla="*/ 9480 h 658"/>
                  <a:gd name="T66" fmla="*/ 11527 w 1678"/>
                  <a:gd name="T67" fmla="*/ 9374 h 658"/>
                  <a:gd name="T68" fmla="*/ 1929 w 1678"/>
                  <a:gd name="T69" fmla="*/ 9797 h 65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78"/>
                  <a:gd name="T106" fmla="*/ 0 h 658"/>
                  <a:gd name="T107" fmla="*/ 1678 w 1678"/>
                  <a:gd name="T108" fmla="*/ 658 h 65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78" h="658">
                    <a:moveTo>
                      <a:pt x="229" y="632"/>
                    </a:moveTo>
                    <a:cubicBezTo>
                      <a:pt x="207" y="627"/>
                      <a:pt x="200" y="610"/>
                      <a:pt x="178" y="602"/>
                    </a:cubicBezTo>
                    <a:cubicBezTo>
                      <a:pt x="169" y="571"/>
                      <a:pt x="162" y="548"/>
                      <a:pt x="139" y="525"/>
                    </a:cubicBezTo>
                    <a:cubicBezTo>
                      <a:pt x="156" y="513"/>
                      <a:pt x="163" y="507"/>
                      <a:pt x="143" y="495"/>
                    </a:cubicBezTo>
                    <a:cubicBezTo>
                      <a:pt x="136" y="473"/>
                      <a:pt x="137" y="468"/>
                      <a:pt x="113" y="473"/>
                    </a:cubicBezTo>
                    <a:cubicBezTo>
                      <a:pt x="104" y="514"/>
                      <a:pt x="71" y="500"/>
                      <a:pt x="53" y="473"/>
                    </a:cubicBezTo>
                    <a:cubicBezTo>
                      <a:pt x="52" y="469"/>
                      <a:pt x="53" y="462"/>
                      <a:pt x="49" y="460"/>
                    </a:cubicBezTo>
                    <a:cubicBezTo>
                      <a:pt x="22" y="446"/>
                      <a:pt x="7" y="468"/>
                      <a:pt x="32" y="443"/>
                    </a:cubicBezTo>
                    <a:cubicBezTo>
                      <a:pt x="30" y="433"/>
                      <a:pt x="31" y="422"/>
                      <a:pt x="27" y="413"/>
                    </a:cubicBezTo>
                    <a:cubicBezTo>
                      <a:pt x="19" y="396"/>
                      <a:pt x="0" y="415"/>
                      <a:pt x="27" y="396"/>
                    </a:cubicBezTo>
                    <a:cubicBezTo>
                      <a:pt x="22" y="362"/>
                      <a:pt x="13" y="356"/>
                      <a:pt x="49" y="349"/>
                    </a:cubicBezTo>
                    <a:cubicBezTo>
                      <a:pt x="57" y="324"/>
                      <a:pt x="60" y="313"/>
                      <a:pt x="83" y="297"/>
                    </a:cubicBezTo>
                    <a:cubicBezTo>
                      <a:pt x="90" y="279"/>
                      <a:pt x="95" y="260"/>
                      <a:pt x="113" y="254"/>
                    </a:cubicBezTo>
                    <a:cubicBezTo>
                      <a:pt x="139" y="262"/>
                      <a:pt x="139" y="291"/>
                      <a:pt x="161" y="306"/>
                    </a:cubicBezTo>
                    <a:cubicBezTo>
                      <a:pt x="180" y="299"/>
                      <a:pt x="184" y="303"/>
                      <a:pt x="195" y="319"/>
                    </a:cubicBezTo>
                    <a:cubicBezTo>
                      <a:pt x="200" y="336"/>
                      <a:pt x="200" y="342"/>
                      <a:pt x="217" y="349"/>
                    </a:cubicBezTo>
                    <a:cubicBezTo>
                      <a:pt x="236" y="380"/>
                      <a:pt x="243" y="377"/>
                      <a:pt x="277" y="387"/>
                    </a:cubicBezTo>
                    <a:cubicBezTo>
                      <a:pt x="314" y="386"/>
                      <a:pt x="351" y="388"/>
                      <a:pt x="388" y="383"/>
                    </a:cubicBezTo>
                    <a:cubicBezTo>
                      <a:pt x="393" y="382"/>
                      <a:pt x="392" y="371"/>
                      <a:pt x="397" y="370"/>
                    </a:cubicBezTo>
                    <a:cubicBezTo>
                      <a:pt x="414" y="367"/>
                      <a:pt x="432" y="373"/>
                      <a:pt x="449" y="374"/>
                    </a:cubicBezTo>
                    <a:cubicBezTo>
                      <a:pt x="482" y="387"/>
                      <a:pt x="494" y="382"/>
                      <a:pt x="535" y="379"/>
                    </a:cubicBezTo>
                    <a:cubicBezTo>
                      <a:pt x="567" y="355"/>
                      <a:pt x="528" y="388"/>
                      <a:pt x="552" y="353"/>
                    </a:cubicBezTo>
                    <a:cubicBezTo>
                      <a:pt x="564" y="336"/>
                      <a:pt x="639" y="329"/>
                      <a:pt x="655" y="327"/>
                    </a:cubicBezTo>
                    <a:cubicBezTo>
                      <a:pt x="711" y="332"/>
                      <a:pt x="763" y="340"/>
                      <a:pt x="818" y="344"/>
                    </a:cubicBezTo>
                    <a:cubicBezTo>
                      <a:pt x="859" y="334"/>
                      <a:pt x="904" y="352"/>
                      <a:pt x="939" y="327"/>
                    </a:cubicBezTo>
                    <a:cubicBezTo>
                      <a:pt x="951" y="307"/>
                      <a:pt x="959" y="296"/>
                      <a:pt x="982" y="289"/>
                    </a:cubicBezTo>
                    <a:cubicBezTo>
                      <a:pt x="991" y="238"/>
                      <a:pt x="978" y="239"/>
                      <a:pt x="1025" y="233"/>
                    </a:cubicBezTo>
                    <a:cubicBezTo>
                      <a:pt x="1052" y="223"/>
                      <a:pt x="1045" y="208"/>
                      <a:pt x="1038" y="185"/>
                    </a:cubicBezTo>
                    <a:cubicBezTo>
                      <a:pt x="1047" y="156"/>
                      <a:pt x="1082" y="136"/>
                      <a:pt x="1111" y="129"/>
                    </a:cubicBezTo>
                    <a:cubicBezTo>
                      <a:pt x="1118" y="101"/>
                      <a:pt x="1105" y="61"/>
                      <a:pt x="1123" y="39"/>
                    </a:cubicBezTo>
                    <a:cubicBezTo>
                      <a:pt x="1133" y="26"/>
                      <a:pt x="1161" y="10"/>
                      <a:pt x="1175" y="1"/>
                    </a:cubicBezTo>
                    <a:cubicBezTo>
                      <a:pt x="1250" y="2"/>
                      <a:pt x="1325" y="0"/>
                      <a:pt x="1399" y="5"/>
                    </a:cubicBezTo>
                    <a:cubicBezTo>
                      <a:pt x="1406" y="6"/>
                      <a:pt x="1408" y="28"/>
                      <a:pt x="1411" y="31"/>
                    </a:cubicBezTo>
                    <a:cubicBezTo>
                      <a:pt x="1422" y="44"/>
                      <a:pt x="1454" y="43"/>
                      <a:pt x="1463" y="44"/>
                    </a:cubicBezTo>
                    <a:cubicBezTo>
                      <a:pt x="1481" y="55"/>
                      <a:pt x="1510" y="74"/>
                      <a:pt x="1472" y="86"/>
                    </a:cubicBezTo>
                    <a:cubicBezTo>
                      <a:pt x="1452" y="85"/>
                      <a:pt x="1431" y="82"/>
                      <a:pt x="1411" y="82"/>
                    </a:cubicBezTo>
                    <a:cubicBezTo>
                      <a:pt x="1393" y="82"/>
                      <a:pt x="1374" y="82"/>
                      <a:pt x="1356" y="86"/>
                    </a:cubicBezTo>
                    <a:cubicBezTo>
                      <a:pt x="1351" y="87"/>
                      <a:pt x="1364" y="90"/>
                      <a:pt x="1369" y="91"/>
                    </a:cubicBezTo>
                    <a:cubicBezTo>
                      <a:pt x="1387" y="93"/>
                      <a:pt x="1406" y="94"/>
                      <a:pt x="1424" y="95"/>
                    </a:cubicBezTo>
                    <a:cubicBezTo>
                      <a:pt x="1435" y="124"/>
                      <a:pt x="1414" y="124"/>
                      <a:pt x="1390" y="129"/>
                    </a:cubicBezTo>
                    <a:cubicBezTo>
                      <a:pt x="1406" y="140"/>
                      <a:pt x="1423" y="145"/>
                      <a:pt x="1442" y="151"/>
                    </a:cubicBezTo>
                    <a:cubicBezTo>
                      <a:pt x="1460" y="165"/>
                      <a:pt x="1484" y="174"/>
                      <a:pt x="1506" y="181"/>
                    </a:cubicBezTo>
                    <a:cubicBezTo>
                      <a:pt x="1514" y="207"/>
                      <a:pt x="1510" y="206"/>
                      <a:pt x="1540" y="211"/>
                    </a:cubicBezTo>
                    <a:cubicBezTo>
                      <a:pt x="1539" y="221"/>
                      <a:pt x="1545" y="237"/>
                      <a:pt x="1536" y="241"/>
                    </a:cubicBezTo>
                    <a:cubicBezTo>
                      <a:pt x="1514" y="251"/>
                      <a:pt x="1487" y="240"/>
                      <a:pt x="1463" y="246"/>
                    </a:cubicBezTo>
                    <a:cubicBezTo>
                      <a:pt x="1458" y="247"/>
                      <a:pt x="1468" y="256"/>
                      <a:pt x="1472" y="258"/>
                    </a:cubicBezTo>
                    <a:cubicBezTo>
                      <a:pt x="1480" y="262"/>
                      <a:pt x="1489" y="261"/>
                      <a:pt x="1497" y="263"/>
                    </a:cubicBezTo>
                    <a:cubicBezTo>
                      <a:pt x="1503" y="279"/>
                      <a:pt x="1500" y="272"/>
                      <a:pt x="1506" y="284"/>
                    </a:cubicBezTo>
                    <a:cubicBezTo>
                      <a:pt x="1513" y="288"/>
                      <a:pt x="1519" y="297"/>
                      <a:pt x="1526" y="295"/>
                    </a:cubicBezTo>
                    <a:cubicBezTo>
                      <a:pt x="1531" y="293"/>
                      <a:pt x="1516" y="285"/>
                      <a:pt x="1519" y="280"/>
                    </a:cubicBezTo>
                    <a:cubicBezTo>
                      <a:pt x="1521" y="276"/>
                      <a:pt x="1528" y="283"/>
                      <a:pt x="1532" y="284"/>
                    </a:cubicBezTo>
                    <a:cubicBezTo>
                      <a:pt x="1547" y="294"/>
                      <a:pt x="1558" y="297"/>
                      <a:pt x="1575" y="301"/>
                    </a:cubicBezTo>
                    <a:cubicBezTo>
                      <a:pt x="1583" y="343"/>
                      <a:pt x="1612" y="338"/>
                      <a:pt x="1644" y="357"/>
                    </a:cubicBezTo>
                    <a:cubicBezTo>
                      <a:pt x="1654" y="373"/>
                      <a:pt x="1663" y="372"/>
                      <a:pt x="1678" y="383"/>
                    </a:cubicBezTo>
                    <a:cubicBezTo>
                      <a:pt x="1672" y="401"/>
                      <a:pt x="1665" y="399"/>
                      <a:pt x="1648" y="405"/>
                    </a:cubicBezTo>
                    <a:cubicBezTo>
                      <a:pt x="1605" y="403"/>
                      <a:pt x="1562" y="403"/>
                      <a:pt x="1519" y="400"/>
                    </a:cubicBezTo>
                    <a:cubicBezTo>
                      <a:pt x="1514" y="400"/>
                      <a:pt x="1510" y="395"/>
                      <a:pt x="1506" y="396"/>
                    </a:cubicBezTo>
                    <a:cubicBezTo>
                      <a:pt x="1491" y="401"/>
                      <a:pt x="1475" y="420"/>
                      <a:pt x="1454" y="426"/>
                    </a:cubicBezTo>
                    <a:cubicBezTo>
                      <a:pt x="1448" y="447"/>
                      <a:pt x="1456" y="466"/>
                      <a:pt x="1433" y="473"/>
                    </a:cubicBezTo>
                    <a:cubicBezTo>
                      <a:pt x="1432" y="496"/>
                      <a:pt x="1432" y="519"/>
                      <a:pt x="1429" y="542"/>
                    </a:cubicBezTo>
                    <a:cubicBezTo>
                      <a:pt x="1428" y="547"/>
                      <a:pt x="1425" y="551"/>
                      <a:pt x="1424" y="555"/>
                    </a:cubicBezTo>
                    <a:cubicBezTo>
                      <a:pt x="1422" y="561"/>
                      <a:pt x="1425" y="569"/>
                      <a:pt x="1420" y="572"/>
                    </a:cubicBezTo>
                    <a:cubicBezTo>
                      <a:pt x="1413" y="577"/>
                      <a:pt x="1403" y="575"/>
                      <a:pt x="1394" y="577"/>
                    </a:cubicBezTo>
                    <a:cubicBezTo>
                      <a:pt x="1417" y="633"/>
                      <a:pt x="1376" y="624"/>
                      <a:pt x="1338" y="628"/>
                    </a:cubicBezTo>
                    <a:cubicBezTo>
                      <a:pt x="1315" y="625"/>
                      <a:pt x="1300" y="619"/>
                      <a:pt x="1278" y="624"/>
                    </a:cubicBezTo>
                    <a:cubicBezTo>
                      <a:pt x="1273" y="640"/>
                      <a:pt x="1279" y="637"/>
                      <a:pt x="1265" y="637"/>
                    </a:cubicBezTo>
                    <a:cubicBezTo>
                      <a:pt x="1261" y="629"/>
                      <a:pt x="1261" y="618"/>
                      <a:pt x="1254" y="613"/>
                    </a:cubicBezTo>
                    <a:cubicBezTo>
                      <a:pt x="1249" y="610"/>
                      <a:pt x="1261" y="627"/>
                      <a:pt x="1257" y="632"/>
                    </a:cubicBezTo>
                    <a:cubicBezTo>
                      <a:pt x="1253" y="637"/>
                      <a:pt x="1239" y="637"/>
                      <a:pt x="1231" y="637"/>
                    </a:cubicBezTo>
                    <a:lnTo>
                      <a:pt x="211" y="658"/>
                    </a:lnTo>
                  </a:path>
                </a:pathLst>
              </a:custGeom>
              <a:solidFill>
                <a:srgbClr val="003300"/>
              </a:solidFill>
              <a:ln w="12700" cap="sq">
                <a:solidFill>
                  <a:schemeClr val="bg1"/>
                </a:solidFill>
                <a:round/>
                <a:headEnd type="none" w="sm" len="sm"/>
                <a:tailEnd type="none" w="sm" len="sm"/>
              </a:ln>
            </p:spPr>
            <p:txBody>
              <a:bodyPr/>
              <a:lstStyle/>
              <a:p>
                <a:endParaRPr lang="vi-VN"/>
              </a:p>
            </p:txBody>
          </p:sp>
          <p:sp>
            <p:nvSpPr>
              <p:cNvPr id="31" name="Freeform 42"/>
              <p:cNvSpPr>
                <a:spLocks/>
              </p:cNvSpPr>
              <p:nvPr/>
            </p:nvSpPr>
            <p:spPr bwMode="auto">
              <a:xfrm>
                <a:off x="3182" y="3983"/>
                <a:ext cx="1004" cy="330"/>
              </a:xfrm>
              <a:custGeom>
                <a:avLst/>
                <a:gdLst>
                  <a:gd name="T0" fmla="*/ 28 w 1004"/>
                  <a:gd name="T1" fmla="*/ 327 h 330"/>
                  <a:gd name="T2" fmla="*/ 247 w 1004"/>
                  <a:gd name="T3" fmla="*/ 323 h 330"/>
                  <a:gd name="T4" fmla="*/ 234 w 1004"/>
                  <a:gd name="T5" fmla="*/ 293 h 330"/>
                  <a:gd name="T6" fmla="*/ 178 w 1004"/>
                  <a:gd name="T7" fmla="*/ 284 h 330"/>
                  <a:gd name="T8" fmla="*/ 161 w 1004"/>
                  <a:gd name="T9" fmla="*/ 245 h 330"/>
                  <a:gd name="T10" fmla="*/ 170 w 1004"/>
                  <a:gd name="T11" fmla="*/ 181 h 330"/>
                  <a:gd name="T12" fmla="*/ 230 w 1004"/>
                  <a:gd name="T13" fmla="*/ 151 h 330"/>
                  <a:gd name="T14" fmla="*/ 303 w 1004"/>
                  <a:gd name="T15" fmla="*/ 159 h 330"/>
                  <a:gd name="T16" fmla="*/ 367 w 1004"/>
                  <a:gd name="T17" fmla="*/ 147 h 330"/>
                  <a:gd name="T18" fmla="*/ 453 w 1004"/>
                  <a:gd name="T19" fmla="*/ 142 h 330"/>
                  <a:gd name="T20" fmla="*/ 591 w 1004"/>
                  <a:gd name="T21" fmla="*/ 138 h 330"/>
                  <a:gd name="T22" fmla="*/ 664 w 1004"/>
                  <a:gd name="T23" fmla="*/ 138 h 330"/>
                  <a:gd name="T24" fmla="*/ 672 w 1004"/>
                  <a:gd name="T25" fmla="*/ 151 h 330"/>
                  <a:gd name="T26" fmla="*/ 685 w 1004"/>
                  <a:gd name="T27" fmla="*/ 159 h 330"/>
                  <a:gd name="T28" fmla="*/ 728 w 1004"/>
                  <a:gd name="T29" fmla="*/ 164 h 330"/>
                  <a:gd name="T30" fmla="*/ 771 w 1004"/>
                  <a:gd name="T31" fmla="*/ 164 h 330"/>
                  <a:gd name="T32" fmla="*/ 776 w 1004"/>
                  <a:gd name="T33" fmla="*/ 151 h 330"/>
                  <a:gd name="T34" fmla="*/ 853 w 1004"/>
                  <a:gd name="T35" fmla="*/ 147 h 330"/>
                  <a:gd name="T36" fmla="*/ 917 w 1004"/>
                  <a:gd name="T37" fmla="*/ 116 h 330"/>
                  <a:gd name="T38" fmla="*/ 939 w 1004"/>
                  <a:gd name="T39" fmla="*/ 99 h 330"/>
                  <a:gd name="T40" fmla="*/ 965 w 1004"/>
                  <a:gd name="T41" fmla="*/ 91 h 330"/>
                  <a:gd name="T42" fmla="*/ 995 w 1004"/>
                  <a:gd name="T43" fmla="*/ 39 h 330"/>
                  <a:gd name="T44" fmla="*/ 969 w 1004"/>
                  <a:gd name="T45" fmla="*/ 0 h 330"/>
                  <a:gd name="T46" fmla="*/ 909 w 1004"/>
                  <a:gd name="T47" fmla="*/ 35 h 330"/>
                  <a:gd name="T48" fmla="*/ 862 w 1004"/>
                  <a:gd name="T49" fmla="*/ 43 h 330"/>
                  <a:gd name="T50" fmla="*/ 823 w 1004"/>
                  <a:gd name="T51" fmla="*/ 73 h 330"/>
                  <a:gd name="T52" fmla="*/ 763 w 1004"/>
                  <a:gd name="T53" fmla="*/ 91 h 330"/>
                  <a:gd name="T54" fmla="*/ 737 w 1004"/>
                  <a:gd name="T55" fmla="*/ 86 h 330"/>
                  <a:gd name="T56" fmla="*/ 672 w 1004"/>
                  <a:gd name="T57" fmla="*/ 82 h 330"/>
                  <a:gd name="T58" fmla="*/ 651 w 1004"/>
                  <a:gd name="T59" fmla="*/ 61 h 330"/>
                  <a:gd name="T60" fmla="*/ 625 w 1004"/>
                  <a:gd name="T61" fmla="*/ 52 h 330"/>
                  <a:gd name="T62" fmla="*/ 586 w 1004"/>
                  <a:gd name="T63" fmla="*/ 69 h 330"/>
                  <a:gd name="T64" fmla="*/ 445 w 1004"/>
                  <a:gd name="T65" fmla="*/ 65 h 330"/>
                  <a:gd name="T66" fmla="*/ 436 w 1004"/>
                  <a:gd name="T67" fmla="*/ 52 h 330"/>
                  <a:gd name="T68" fmla="*/ 423 w 1004"/>
                  <a:gd name="T69" fmla="*/ 48 h 330"/>
                  <a:gd name="T70" fmla="*/ 367 w 1004"/>
                  <a:gd name="T71" fmla="*/ 43 h 330"/>
                  <a:gd name="T72" fmla="*/ 281 w 1004"/>
                  <a:gd name="T73" fmla="*/ 26 h 330"/>
                  <a:gd name="T74" fmla="*/ 260 w 1004"/>
                  <a:gd name="T75" fmla="*/ 65 h 330"/>
                  <a:gd name="T76" fmla="*/ 256 w 1004"/>
                  <a:gd name="T77" fmla="*/ 78 h 330"/>
                  <a:gd name="T78" fmla="*/ 217 w 1004"/>
                  <a:gd name="T79" fmla="*/ 91 h 330"/>
                  <a:gd name="T80" fmla="*/ 135 w 1004"/>
                  <a:gd name="T81" fmla="*/ 108 h 330"/>
                  <a:gd name="T82" fmla="*/ 109 w 1004"/>
                  <a:gd name="T83" fmla="*/ 142 h 330"/>
                  <a:gd name="T84" fmla="*/ 105 w 1004"/>
                  <a:gd name="T85" fmla="*/ 263 h 330"/>
                  <a:gd name="T86" fmla="*/ 49 w 1004"/>
                  <a:gd name="T87" fmla="*/ 276 h 330"/>
                  <a:gd name="T88" fmla="*/ 23 w 1004"/>
                  <a:gd name="T89" fmla="*/ 284 h 330"/>
                  <a:gd name="T90" fmla="*/ 10 w 1004"/>
                  <a:gd name="T91" fmla="*/ 293 h 330"/>
                  <a:gd name="T92" fmla="*/ 28 w 1004"/>
                  <a:gd name="T93" fmla="*/ 327 h 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004"/>
                  <a:gd name="T142" fmla="*/ 0 h 330"/>
                  <a:gd name="T143" fmla="*/ 1004 w 1004"/>
                  <a:gd name="T144" fmla="*/ 330 h 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004" h="330">
                    <a:moveTo>
                      <a:pt x="28" y="327"/>
                    </a:moveTo>
                    <a:cubicBezTo>
                      <a:pt x="101" y="326"/>
                      <a:pt x="174" y="330"/>
                      <a:pt x="247" y="323"/>
                    </a:cubicBezTo>
                    <a:cubicBezTo>
                      <a:pt x="258" y="322"/>
                      <a:pt x="244" y="297"/>
                      <a:pt x="234" y="293"/>
                    </a:cubicBezTo>
                    <a:cubicBezTo>
                      <a:pt x="216" y="286"/>
                      <a:pt x="196" y="288"/>
                      <a:pt x="178" y="284"/>
                    </a:cubicBezTo>
                    <a:cubicBezTo>
                      <a:pt x="170" y="271"/>
                      <a:pt x="165" y="259"/>
                      <a:pt x="161" y="245"/>
                    </a:cubicBezTo>
                    <a:cubicBezTo>
                      <a:pt x="163" y="228"/>
                      <a:pt x="175" y="196"/>
                      <a:pt x="170" y="181"/>
                    </a:cubicBezTo>
                    <a:cubicBezTo>
                      <a:pt x="177" y="144"/>
                      <a:pt x="190" y="155"/>
                      <a:pt x="230" y="151"/>
                    </a:cubicBezTo>
                    <a:cubicBezTo>
                      <a:pt x="261" y="142"/>
                      <a:pt x="274" y="141"/>
                      <a:pt x="303" y="159"/>
                    </a:cubicBezTo>
                    <a:cubicBezTo>
                      <a:pt x="327" y="156"/>
                      <a:pt x="344" y="152"/>
                      <a:pt x="367" y="147"/>
                    </a:cubicBezTo>
                    <a:cubicBezTo>
                      <a:pt x="395" y="128"/>
                      <a:pt x="421" y="136"/>
                      <a:pt x="453" y="142"/>
                    </a:cubicBezTo>
                    <a:cubicBezTo>
                      <a:pt x="483" y="154"/>
                      <a:pt x="567" y="139"/>
                      <a:pt x="591" y="138"/>
                    </a:cubicBezTo>
                    <a:cubicBezTo>
                      <a:pt x="618" y="130"/>
                      <a:pt x="621" y="127"/>
                      <a:pt x="664" y="138"/>
                    </a:cubicBezTo>
                    <a:cubicBezTo>
                      <a:pt x="669" y="139"/>
                      <a:pt x="668" y="147"/>
                      <a:pt x="672" y="151"/>
                    </a:cubicBezTo>
                    <a:cubicBezTo>
                      <a:pt x="676" y="155"/>
                      <a:pt x="680" y="158"/>
                      <a:pt x="685" y="159"/>
                    </a:cubicBezTo>
                    <a:cubicBezTo>
                      <a:pt x="699" y="162"/>
                      <a:pt x="714" y="162"/>
                      <a:pt x="728" y="164"/>
                    </a:cubicBezTo>
                    <a:cubicBezTo>
                      <a:pt x="744" y="169"/>
                      <a:pt x="752" y="173"/>
                      <a:pt x="771" y="164"/>
                    </a:cubicBezTo>
                    <a:cubicBezTo>
                      <a:pt x="775" y="162"/>
                      <a:pt x="771" y="152"/>
                      <a:pt x="776" y="151"/>
                    </a:cubicBezTo>
                    <a:cubicBezTo>
                      <a:pt x="801" y="146"/>
                      <a:pt x="827" y="148"/>
                      <a:pt x="853" y="147"/>
                    </a:cubicBezTo>
                    <a:cubicBezTo>
                      <a:pt x="871" y="121"/>
                      <a:pt x="887" y="121"/>
                      <a:pt x="917" y="116"/>
                    </a:cubicBezTo>
                    <a:cubicBezTo>
                      <a:pt x="928" y="102"/>
                      <a:pt x="922" y="105"/>
                      <a:pt x="939" y="99"/>
                    </a:cubicBezTo>
                    <a:cubicBezTo>
                      <a:pt x="948" y="96"/>
                      <a:pt x="965" y="91"/>
                      <a:pt x="965" y="91"/>
                    </a:cubicBezTo>
                    <a:cubicBezTo>
                      <a:pt x="970" y="70"/>
                      <a:pt x="978" y="51"/>
                      <a:pt x="995" y="39"/>
                    </a:cubicBezTo>
                    <a:cubicBezTo>
                      <a:pt x="1004" y="10"/>
                      <a:pt x="999" y="6"/>
                      <a:pt x="969" y="0"/>
                    </a:cubicBezTo>
                    <a:cubicBezTo>
                      <a:pt x="933" y="7"/>
                      <a:pt x="939" y="20"/>
                      <a:pt x="909" y="35"/>
                    </a:cubicBezTo>
                    <a:cubicBezTo>
                      <a:pt x="897" y="41"/>
                      <a:pt x="870" y="42"/>
                      <a:pt x="862" y="43"/>
                    </a:cubicBezTo>
                    <a:cubicBezTo>
                      <a:pt x="851" y="71"/>
                      <a:pt x="860" y="68"/>
                      <a:pt x="823" y="73"/>
                    </a:cubicBezTo>
                    <a:cubicBezTo>
                      <a:pt x="799" y="82"/>
                      <a:pt x="792" y="87"/>
                      <a:pt x="763" y="91"/>
                    </a:cubicBezTo>
                    <a:cubicBezTo>
                      <a:pt x="754" y="89"/>
                      <a:pt x="746" y="87"/>
                      <a:pt x="737" y="86"/>
                    </a:cubicBezTo>
                    <a:cubicBezTo>
                      <a:pt x="715" y="84"/>
                      <a:pt x="693" y="86"/>
                      <a:pt x="672" y="82"/>
                    </a:cubicBezTo>
                    <a:cubicBezTo>
                      <a:pt x="660" y="80"/>
                      <a:pt x="659" y="67"/>
                      <a:pt x="651" y="61"/>
                    </a:cubicBezTo>
                    <a:cubicBezTo>
                      <a:pt x="648" y="59"/>
                      <a:pt x="628" y="53"/>
                      <a:pt x="625" y="52"/>
                    </a:cubicBezTo>
                    <a:cubicBezTo>
                      <a:pt x="611" y="56"/>
                      <a:pt x="600" y="65"/>
                      <a:pt x="586" y="69"/>
                    </a:cubicBezTo>
                    <a:cubicBezTo>
                      <a:pt x="539" y="68"/>
                      <a:pt x="492" y="70"/>
                      <a:pt x="445" y="65"/>
                    </a:cubicBezTo>
                    <a:cubicBezTo>
                      <a:pt x="440" y="64"/>
                      <a:pt x="440" y="55"/>
                      <a:pt x="436" y="52"/>
                    </a:cubicBezTo>
                    <a:cubicBezTo>
                      <a:pt x="432" y="49"/>
                      <a:pt x="427" y="49"/>
                      <a:pt x="423" y="48"/>
                    </a:cubicBezTo>
                    <a:cubicBezTo>
                      <a:pt x="403" y="54"/>
                      <a:pt x="386" y="50"/>
                      <a:pt x="367" y="43"/>
                    </a:cubicBezTo>
                    <a:cubicBezTo>
                      <a:pt x="344" y="8"/>
                      <a:pt x="331" y="23"/>
                      <a:pt x="281" y="26"/>
                    </a:cubicBezTo>
                    <a:cubicBezTo>
                      <a:pt x="276" y="41"/>
                      <a:pt x="267" y="51"/>
                      <a:pt x="260" y="65"/>
                    </a:cubicBezTo>
                    <a:cubicBezTo>
                      <a:pt x="258" y="69"/>
                      <a:pt x="260" y="75"/>
                      <a:pt x="256" y="78"/>
                    </a:cubicBezTo>
                    <a:cubicBezTo>
                      <a:pt x="245" y="86"/>
                      <a:pt x="230" y="86"/>
                      <a:pt x="217" y="91"/>
                    </a:cubicBezTo>
                    <a:cubicBezTo>
                      <a:pt x="183" y="83"/>
                      <a:pt x="162" y="89"/>
                      <a:pt x="135" y="108"/>
                    </a:cubicBezTo>
                    <a:cubicBezTo>
                      <a:pt x="125" y="124"/>
                      <a:pt x="128" y="136"/>
                      <a:pt x="109" y="142"/>
                    </a:cubicBezTo>
                    <a:cubicBezTo>
                      <a:pt x="76" y="175"/>
                      <a:pt x="92" y="222"/>
                      <a:pt x="105" y="263"/>
                    </a:cubicBezTo>
                    <a:cubicBezTo>
                      <a:pt x="77" y="280"/>
                      <a:pt x="105" y="265"/>
                      <a:pt x="49" y="276"/>
                    </a:cubicBezTo>
                    <a:cubicBezTo>
                      <a:pt x="40" y="278"/>
                      <a:pt x="23" y="284"/>
                      <a:pt x="23" y="284"/>
                    </a:cubicBezTo>
                    <a:cubicBezTo>
                      <a:pt x="19" y="287"/>
                      <a:pt x="11" y="288"/>
                      <a:pt x="10" y="293"/>
                    </a:cubicBezTo>
                    <a:cubicBezTo>
                      <a:pt x="0" y="330"/>
                      <a:pt x="78" y="327"/>
                      <a:pt x="28" y="327"/>
                    </a:cubicBezTo>
                    <a:close/>
                  </a:path>
                </a:pathLst>
              </a:custGeom>
              <a:solidFill>
                <a:srgbClr val="003300"/>
              </a:solidFill>
              <a:ln w="12700" cap="sq">
                <a:solidFill>
                  <a:schemeClr val="bg1"/>
                </a:solidFill>
                <a:round/>
                <a:headEnd type="none" w="sm" len="sm"/>
                <a:tailEnd type="none" w="sm" len="sm"/>
              </a:ln>
            </p:spPr>
            <p:txBody>
              <a:bodyPr/>
              <a:lstStyle/>
              <a:p>
                <a:endParaRPr lang="vi-VN"/>
              </a:p>
            </p:txBody>
          </p:sp>
          <p:sp>
            <p:nvSpPr>
              <p:cNvPr id="32" name="Freeform 43"/>
              <p:cNvSpPr>
                <a:spLocks/>
              </p:cNvSpPr>
              <p:nvPr/>
            </p:nvSpPr>
            <p:spPr bwMode="auto">
              <a:xfrm>
                <a:off x="3542" y="4235"/>
                <a:ext cx="368" cy="95"/>
              </a:xfrm>
              <a:custGeom>
                <a:avLst/>
                <a:gdLst>
                  <a:gd name="T0" fmla="*/ 3 w 368"/>
                  <a:gd name="T1" fmla="*/ 79 h 95"/>
                  <a:gd name="T2" fmla="*/ 214 w 368"/>
                  <a:gd name="T3" fmla="*/ 75 h 95"/>
                  <a:gd name="T4" fmla="*/ 218 w 368"/>
                  <a:gd name="T5" fmla="*/ 62 h 95"/>
                  <a:gd name="T6" fmla="*/ 231 w 368"/>
                  <a:gd name="T7" fmla="*/ 54 h 95"/>
                  <a:gd name="T8" fmla="*/ 244 w 368"/>
                  <a:gd name="T9" fmla="*/ 54 h 95"/>
                  <a:gd name="T10" fmla="*/ 261 w 368"/>
                  <a:gd name="T11" fmla="*/ 49 h 95"/>
                  <a:gd name="T12" fmla="*/ 304 w 368"/>
                  <a:gd name="T13" fmla="*/ 49 h 95"/>
                  <a:gd name="T14" fmla="*/ 351 w 368"/>
                  <a:gd name="T15" fmla="*/ 45 h 95"/>
                  <a:gd name="T16" fmla="*/ 330 w 368"/>
                  <a:gd name="T17" fmla="*/ 2 h 95"/>
                  <a:gd name="T18" fmla="*/ 226 w 368"/>
                  <a:gd name="T19" fmla="*/ 6 h 95"/>
                  <a:gd name="T20" fmla="*/ 201 w 368"/>
                  <a:gd name="T21" fmla="*/ 24 h 95"/>
                  <a:gd name="T22" fmla="*/ 141 w 368"/>
                  <a:gd name="T23" fmla="*/ 24 h 95"/>
                  <a:gd name="T24" fmla="*/ 136 w 368"/>
                  <a:gd name="T25" fmla="*/ 36 h 95"/>
                  <a:gd name="T26" fmla="*/ 123 w 368"/>
                  <a:gd name="T27" fmla="*/ 41 h 95"/>
                  <a:gd name="T28" fmla="*/ 50 w 368"/>
                  <a:gd name="T29" fmla="*/ 24 h 95"/>
                  <a:gd name="T30" fmla="*/ 3 w 368"/>
                  <a:gd name="T31" fmla="*/ 54 h 95"/>
                  <a:gd name="T32" fmla="*/ 3 w 368"/>
                  <a:gd name="T33" fmla="*/ 79 h 9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68"/>
                  <a:gd name="T52" fmla="*/ 0 h 95"/>
                  <a:gd name="T53" fmla="*/ 368 w 368"/>
                  <a:gd name="T54" fmla="*/ 95 h 9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68" h="95">
                    <a:moveTo>
                      <a:pt x="3" y="79"/>
                    </a:moveTo>
                    <a:cubicBezTo>
                      <a:pt x="73" y="78"/>
                      <a:pt x="144" y="81"/>
                      <a:pt x="214" y="75"/>
                    </a:cubicBezTo>
                    <a:cubicBezTo>
                      <a:pt x="219" y="75"/>
                      <a:pt x="215" y="66"/>
                      <a:pt x="218" y="62"/>
                    </a:cubicBezTo>
                    <a:cubicBezTo>
                      <a:pt x="221" y="58"/>
                      <a:pt x="227" y="57"/>
                      <a:pt x="231" y="54"/>
                    </a:cubicBezTo>
                    <a:cubicBezTo>
                      <a:pt x="250" y="23"/>
                      <a:pt x="229" y="49"/>
                      <a:pt x="244" y="54"/>
                    </a:cubicBezTo>
                    <a:cubicBezTo>
                      <a:pt x="250" y="56"/>
                      <a:pt x="255" y="51"/>
                      <a:pt x="261" y="49"/>
                    </a:cubicBezTo>
                    <a:cubicBezTo>
                      <a:pt x="269" y="24"/>
                      <a:pt x="287" y="39"/>
                      <a:pt x="304" y="49"/>
                    </a:cubicBezTo>
                    <a:cubicBezTo>
                      <a:pt x="320" y="48"/>
                      <a:pt x="336" y="50"/>
                      <a:pt x="351" y="45"/>
                    </a:cubicBezTo>
                    <a:cubicBezTo>
                      <a:pt x="368" y="39"/>
                      <a:pt x="344" y="6"/>
                      <a:pt x="330" y="2"/>
                    </a:cubicBezTo>
                    <a:cubicBezTo>
                      <a:pt x="295" y="3"/>
                      <a:pt x="260" y="0"/>
                      <a:pt x="226" y="6"/>
                    </a:cubicBezTo>
                    <a:cubicBezTo>
                      <a:pt x="216" y="8"/>
                      <a:pt x="201" y="24"/>
                      <a:pt x="201" y="24"/>
                    </a:cubicBezTo>
                    <a:cubicBezTo>
                      <a:pt x="179" y="20"/>
                      <a:pt x="164" y="14"/>
                      <a:pt x="141" y="24"/>
                    </a:cubicBezTo>
                    <a:cubicBezTo>
                      <a:pt x="137" y="26"/>
                      <a:pt x="139" y="33"/>
                      <a:pt x="136" y="36"/>
                    </a:cubicBezTo>
                    <a:cubicBezTo>
                      <a:pt x="133" y="39"/>
                      <a:pt x="127" y="39"/>
                      <a:pt x="123" y="41"/>
                    </a:cubicBezTo>
                    <a:cubicBezTo>
                      <a:pt x="82" y="37"/>
                      <a:pt x="81" y="34"/>
                      <a:pt x="50" y="24"/>
                    </a:cubicBezTo>
                    <a:cubicBezTo>
                      <a:pt x="25" y="32"/>
                      <a:pt x="18" y="32"/>
                      <a:pt x="3" y="54"/>
                    </a:cubicBezTo>
                    <a:cubicBezTo>
                      <a:pt x="0" y="63"/>
                      <a:pt x="3" y="95"/>
                      <a:pt x="3" y="79"/>
                    </a:cubicBezTo>
                    <a:close/>
                  </a:path>
                </a:pathLst>
              </a:custGeom>
              <a:solidFill>
                <a:srgbClr val="003300"/>
              </a:solidFill>
              <a:ln w="12700" cap="sq">
                <a:solidFill>
                  <a:schemeClr val="bg1"/>
                </a:solidFill>
                <a:round/>
                <a:headEnd type="none" w="sm" len="sm"/>
                <a:tailEnd type="none" w="sm" len="sm"/>
              </a:ln>
            </p:spPr>
            <p:txBody>
              <a:bodyPr/>
              <a:lstStyle/>
              <a:p>
                <a:endParaRPr lang="vi-VN"/>
              </a:p>
            </p:txBody>
          </p:sp>
          <p:sp>
            <p:nvSpPr>
              <p:cNvPr id="33" name="Freeform 44"/>
              <p:cNvSpPr>
                <a:spLocks/>
              </p:cNvSpPr>
              <p:nvPr/>
            </p:nvSpPr>
            <p:spPr bwMode="auto">
              <a:xfrm>
                <a:off x="1628" y="3360"/>
                <a:ext cx="1590" cy="705"/>
              </a:xfrm>
              <a:custGeom>
                <a:avLst/>
                <a:gdLst>
                  <a:gd name="T0" fmla="*/ 30 w 1590"/>
                  <a:gd name="T1" fmla="*/ 602 h 705"/>
                  <a:gd name="T2" fmla="*/ 51 w 1590"/>
                  <a:gd name="T3" fmla="*/ 641 h 705"/>
                  <a:gd name="T4" fmla="*/ 228 w 1590"/>
                  <a:gd name="T5" fmla="*/ 705 h 705"/>
                  <a:gd name="T6" fmla="*/ 391 w 1590"/>
                  <a:gd name="T7" fmla="*/ 692 h 705"/>
                  <a:gd name="T8" fmla="*/ 412 w 1590"/>
                  <a:gd name="T9" fmla="*/ 671 h 705"/>
                  <a:gd name="T10" fmla="*/ 597 w 1590"/>
                  <a:gd name="T11" fmla="*/ 654 h 705"/>
                  <a:gd name="T12" fmla="*/ 808 w 1590"/>
                  <a:gd name="T13" fmla="*/ 636 h 705"/>
                  <a:gd name="T14" fmla="*/ 864 w 1590"/>
                  <a:gd name="T15" fmla="*/ 555 h 705"/>
                  <a:gd name="T16" fmla="*/ 924 w 1590"/>
                  <a:gd name="T17" fmla="*/ 464 h 705"/>
                  <a:gd name="T18" fmla="*/ 1006 w 1590"/>
                  <a:gd name="T19" fmla="*/ 408 h 705"/>
                  <a:gd name="T20" fmla="*/ 1113 w 1590"/>
                  <a:gd name="T21" fmla="*/ 310 h 705"/>
                  <a:gd name="T22" fmla="*/ 1298 w 1590"/>
                  <a:gd name="T23" fmla="*/ 310 h 705"/>
                  <a:gd name="T24" fmla="*/ 1427 w 1590"/>
                  <a:gd name="T25" fmla="*/ 323 h 705"/>
                  <a:gd name="T26" fmla="*/ 1479 w 1590"/>
                  <a:gd name="T27" fmla="*/ 310 h 705"/>
                  <a:gd name="T28" fmla="*/ 1405 w 1590"/>
                  <a:gd name="T29" fmla="*/ 258 h 705"/>
                  <a:gd name="T30" fmla="*/ 1547 w 1590"/>
                  <a:gd name="T31" fmla="*/ 228 h 705"/>
                  <a:gd name="T32" fmla="*/ 1582 w 1590"/>
                  <a:gd name="T33" fmla="*/ 215 h 705"/>
                  <a:gd name="T34" fmla="*/ 1491 w 1590"/>
                  <a:gd name="T35" fmla="*/ 172 h 705"/>
                  <a:gd name="T36" fmla="*/ 1375 w 1590"/>
                  <a:gd name="T37" fmla="*/ 108 h 705"/>
                  <a:gd name="T38" fmla="*/ 1332 w 1590"/>
                  <a:gd name="T39" fmla="*/ 86 h 705"/>
                  <a:gd name="T40" fmla="*/ 1276 w 1590"/>
                  <a:gd name="T41" fmla="*/ 22 h 705"/>
                  <a:gd name="T42" fmla="*/ 1199 w 1590"/>
                  <a:gd name="T43" fmla="*/ 43 h 705"/>
                  <a:gd name="T44" fmla="*/ 1148 w 1590"/>
                  <a:gd name="T45" fmla="*/ 30 h 705"/>
                  <a:gd name="T46" fmla="*/ 1087 w 1590"/>
                  <a:gd name="T47" fmla="*/ 95 h 705"/>
                  <a:gd name="T48" fmla="*/ 1031 w 1590"/>
                  <a:gd name="T49" fmla="*/ 151 h 705"/>
                  <a:gd name="T50" fmla="*/ 963 w 1590"/>
                  <a:gd name="T51" fmla="*/ 189 h 705"/>
                  <a:gd name="T52" fmla="*/ 924 w 1590"/>
                  <a:gd name="T53" fmla="*/ 245 h 705"/>
                  <a:gd name="T54" fmla="*/ 928 w 1590"/>
                  <a:gd name="T55" fmla="*/ 262 h 705"/>
                  <a:gd name="T56" fmla="*/ 958 w 1590"/>
                  <a:gd name="T57" fmla="*/ 288 h 705"/>
                  <a:gd name="T58" fmla="*/ 890 w 1590"/>
                  <a:gd name="T59" fmla="*/ 301 h 705"/>
                  <a:gd name="T60" fmla="*/ 782 w 1590"/>
                  <a:gd name="T61" fmla="*/ 335 h 705"/>
                  <a:gd name="T62" fmla="*/ 726 w 1590"/>
                  <a:gd name="T63" fmla="*/ 292 h 705"/>
                  <a:gd name="T64" fmla="*/ 679 w 1590"/>
                  <a:gd name="T65" fmla="*/ 344 h 705"/>
                  <a:gd name="T66" fmla="*/ 640 w 1590"/>
                  <a:gd name="T67" fmla="*/ 366 h 705"/>
                  <a:gd name="T68" fmla="*/ 494 w 1590"/>
                  <a:gd name="T69" fmla="*/ 426 h 705"/>
                  <a:gd name="T70" fmla="*/ 400 w 1590"/>
                  <a:gd name="T71" fmla="*/ 464 h 705"/>
                  <a:gd name="T72" fmla="*/ 335 w 1590"/>
                  <a:gd name="T73" fmla="*/ 516 h 705"/>
                  <a:gd name="T74" fmla="*/ 296 w 1590"/>
                  <a:gd name="T75" fmla="*/ 507 h 705"/>
                  <a:gd name="T76" fmla="*/ 262 w 1590"/>
                  <a:gd name="T77" fmla="*/ 572 h 705"/>
                  <a:gd name="T78" fmla="*/ 245 w 1590"/>
                  <a:gd name="T79" fmla="*/ 628 h 705"/>
                  <a:gd name="T80" fmla="*/ 241 w 1590"/>
                  <a:gd name="T81" fmla="*/ 649 h 705"/>
                  <a:gd name="T82" fmla="*/ 167 w 1590"/>
                  <a:gd name="T83" fmla="*/ 636 h 705"/>
                  <a:gd name="T84" fmla="*/ 107 w 1590"/>
                  <a:gd name="T85" fmla="*/ 619 h 705"/>
                  <a:gd name="T86" fmla="*/ 56 w 1590"/>
                  <a:gd name="T87" fmla="*/ 602 h 705"/>
                  <a:gd name="T88" fmla="*/ 8 w 1590"/>
                  <a:gd name="T89" fmla="*/ 602 h 70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590"/>
                  <a:gd name="T136" fmla="*/ 0 h 705"/>
                  <a:gd name="T137" fmla="*/ 1590 w 1590"/>
                  <a:gd name="T138" fmla="*/ 705 h 70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590" h="705">
                    <a:moveTo>
                      <a:pt x="17" y="611"/>
                    </a:moveTo>
                    <a:cubicBezTo>
                      <a:pt x="21" y="608"/>
                      <a:pt x="25" y="601"/>
                      <a:pt x="30" y="602"/>
                    </a:cubicBezTo>
                    <a:cubicBezTo>
                      <a:pt x="34" y="603"/>
                      <a:pt x="32" y="611"/>
                      <a:pt x="34" y="615"/>
                    </a:cubicBezTo>
                    <a:cubicBezTo>
                      <a:pt x="39" y="624"/>
                      <a:pt x="45" y="632"/>
                      <a:pt x="51" y="641"/>
                    </a:cubicBezTo>
                    <a:cubicBezTo>
                      <a:pt x="75" y="676"/>
                      <a:pt x="75" y="686"/>
                      <a:pt x="120" y="692"/>
                    </a:cubicBezTo>
                    <a:cubicBezTo>
                      <a:pt x="154" y="702"/>
                      <a:pt x="193" y="702"/>
                      <a:pt x="228" y="705"/>
                    </a:cubicBezTo>
                    <a:cubicBezTo>
                      <a:pt x="266" y="700"/>
                      <a:pt x="270" y="691"/>
                      <a:pt x="309" y="696"/>
                    </a:cubicBezTo>
                    <a:cubicBezTo>
                      <a:pt x="336" y="695"/>
                      <a:pt x="364" y="694"/>
                      <a:pt x="391" y="692"/>
                    </a:cubicBezTo>
                    <a:cubicBezTo>
                      <a:pt x="397" y="692"/>
                      <a:pt x="404" y="692"/>
                      <a:pt x="408" y="688"/>
                    </a:cubicBezTo>
                    <a:cubicBezTo>
                      <a:pt x="412" y="684"/>
                      <a:pt x="409" y="676"/>
                      <a:pt x="412" y="671"/>
                    </a:cubicBezTo>
                    <a:cubicBezTo>
                      <a:pt x="423" y="655"/>
                      <a:pt x="460" y="652"/>
                      <a:pt x="477" y="649"/>
                    </a:cubicBezTo>
                    <a:cubicBezTo>
                      <a:pt x="513" y="627"/>
                      <a:pt x="562" y="630"/>
                      <a:pt x="597" y="654"/>
                    </a:cubicBezTo>
                    <a:cubicBezTo>
                      <a:pt x="666" y="652"/>
                      <a:pt x="735" y="655"/>
                      <a:pt x="804" y="649"/>
                    </a:cubicBezTo>
                    <a:cubicBezTo>
                      <a:pt x="809" y="649"/>
                      <a:pt x="804" y="639"/>
                      <a:pt x="808" y="636"/>
                    </a:cubicBezTo>
                    <a:cubicBezTo>
                      <a:pt x="816" y="629"/>
                      <a:pt x="828" y="631"/>
                      <a:pt x="838" y="628"/>
                    </a:cubicBezTo>
                    <a:cubicBezTo>
                      <a:pt x="865" y="609"/>
                      <a:pt x="846" y="579"/>
                      <a:pt x="864" y="555"/>
                    </a:cubicBezTo>
                    <a:cubicBezTo>
                      <a:pt x="872" y="544"/>
                      <a:pt x="891" y="542"/>
                      <a:pt x="903" y="537"/>
                    </a:cubicBezTo>
                    <a:cubicBezTo>
                      <a:pt x="914" y="521"/>
                      <a:pt x="912" y="472"/>
                      <a:pt x="924" y="464"/>
                    </a:cubicBezTo>
                    <a:cubicBezTo>
                      <a:pt x="937" y="455"/>
                      <a:pt x="962" y="452"/>
                      <a:pt x="976" y="443"/>
                    </a:cubicBezTo>
                    <a:cubicBezTo>
                      <a:pt x="985" y="428"/>
                      <a:pt x="991" y="418"/>
                      <a:pt x="1006" y="408"/>
                    </a:cubicBezTo>
                    <a:cubicBezTo>
                      <a:pt x="1000" y="393"/>
                      <a:pt x="997" y="389"/>
                      <a:pt x="997" y="370"/>
                    </a:cubicBezTo>
                    <a:cubicBezTo>
                      <a:pt x="997" y="294"/>
                      <a:pt x="1045" y="311"/>
                      <a:pt x="1113" y="310"/>
                    </a:cubicBezTo>
                    <a:cubicBezTo>
                      <a:pt x="1156" y="309"/>
                      <a:pt x="1199" y="310"/>
                      <a:pt x="1242" y="310"/>
                    </a:cubicBezTo>
                    <a:cubicBezTo>
                      <a:pt x="1261" y="295"/>
                      <a:pt x="1273" y="306"/>
                      <a:pt x="1298" y="310"/>
                    </a:cubicBezTo>
                    <a:cubicBezTo>
                      <a:pt x="1306" y="336"/>
                      <a:pt x="1330" y="335"/>
                      <a:pt x="1354" y="340"/>
                    </a:cubicBezTo>
                    <a:cubicBezTo>
                      <a:pt x="1379" y="334"/>
                      <a:pt x="1402" y="327"/>
                      <a:pt x="1427" y="323"/>
                    </a:cubicBezTo>
                    <a:cubicBezTo>
                      <a:pt x="1431" y="320"/>
                      <a:pt x="1435" y="315"/>
                      <a:pt x="1440" y="314"/>
                    </a:cubicBezTo>
                    <a:cubicBezTo>
                      <a:pt x="1453" y="311"/>
                      <a:pt x="1467" y="316"/>
                      <a:pt x="1479" y="310"/>
                    </a:cubicBezTo>
                    <a:cubicBezTo>
                      <a:pt x="1493" y="303"/>
                      <a:pt x="1449" y="284"/>
                      <a:pt x="1448" y="284"/>
                    </a:cubicBezTo>
                    <a:cubicBezTo>
                      <a:pt x="1442" y="265"/>
                      <a:pt x="1424" y="264"/>
                      <a:pt x="1405" y="258"/>
                    </a:cubicBezTo>
                    <a:cubicBezTo>
                      <a:pt x="1425" y="244"/>
                      <a:pt x="1443" y="251"/>
                      <a:pt x="1466" y="258"/>
                    </a:cubicBezTo>
                    <a:cubicBezTo>
                      <a:pt x="1514" y="252"/>
                      <a:pt x="1495" y="235"/>
                      <a:pt x="1547" y="228"/>
                    </a:cubicBezTo>
                    <a:cubicBezTo>
                      <a:pt x="1551" y="225"/>
                      <a:pt x="1555" y="221"/>
                      <a:pt x="1560" y="219"/>
                    </a:cubicBezTo>
                    <a:cubicBezTo>
                      <a:pt x="1567" y="216"/>
                      <a:pt x="1577" y="220"/>
                      <a:pt x="1582" y="215"/>
                    </a:cubicBezTo>
                    <a:cubicBezTo>
                      <a:pt x="1590" y="207"/>
                      <a:pt x="1564" y="194"/>
                      <a:pt x="1564" y="194"/>
                    </a:cubicBezTo>
                    <a:cubicBezTo>
                      <a:pt x="1543" y="183"/>
                      <a:pt x="1514" y="179"/>
                      <a:pt x="1491" y="172"/>
                    </a:cubicBezTo>
                    <a:cubicBezTo>
                      <a:pt x="1450" y="141"/>
                      <a:pt x="1444" y="146"/>
                      <a:pt x="1380" y="142"/>
                    </a:cubicBezTo>
                    <a:cubicBezTo>
                      <a:pt x="1400" y="128"/>
                      <a:pt x="1393" y="119"/>
                      <a:pt x="1375" y="108"/>
                    </a:cubicBezTo>
                    <a:cubicBezTo>
                      <a:pt x="1353" y="113"/>
                      <a:pt x="1347" y="110"/>
                      <a:pt x="1341" y="133"/>
                    </a:cubicBezTo>
                    <a:cubicBezTo>
                      <a:pt x="1316" y="125"/>
                      <a:pt x="1326" y="107"/>
                      <a:pt x="1332" y="86"/>
                    </a:cubicBezTo>
                    <a:cubicBezTo>
                      <a:pt x="1323" y="40"/>
                      <a:pt x="1331" y="53"/>
                      <a:pt x="1268" y="47"/>
                    </a:cubicBezTo>
                    <a:cubicBezTo>
                      <a:pt x="1243" y="39"/>
                      <a:pt x="1264" y="41"/>
                      <a:pt x="1276" y="22"/>
                    </a:cubicBezTo>
                    <a:cubicBezTo>
                      <a:pt x="1263" y="13"/>
                      <a:pt x="1251" y="9"/>
                      <a:pt x="1238" y="0"/>
                    </a:cubicBezTo>
                    <a:cubicBezTo>
                      <a:pt x="1203" y="8"/>
                      <a:pt x="1204" y="1"/>
                      <a:pt x="1199" y="43"/>
                    </a:cubicBezTo>
                    <a:cubicBezTo>
                      <a:pt x="1190" y="13"/>
                      <a:pt x="1200" y="20"/>
                      <a:pt x="1178" y="13"/>
                    </a:cubicBezTo>
                    <a:cubicBezTo>
                      <a:pt x="1154" y="48"/>
                      <a:pt x="1190" y="3"/>
                      <a:pt x="1148" y="30"/>
                    </a:cubicBezTo>
                    <a:cubicBezTo>
                      <a:pt x="1133" y="40"/>
                      <a:pt x="1149" y="63"/>
                      <a:pt x="1117" y="73"/>
                    </a:cubicBezTo>
                    <a:cubicBezTo>
                      <a:pt x="1107" y="89"/>
                      <a:pt x="1107" y="101"/>
                      <a:pt x="1087" y="95"/>
                    </a:cubicBezTo>
                    <a:cubicBezTo>
                      <a:pt x="1070" y="100"/>
                      <a:pt x="1063" y="106"/>
                      <a:pt x="1053" y="120"/>
                    </a:cubicBezTo>
                    <a:cubicBezTo>
                      <a:pt x="1048" y="137"/>
                      <a:pt x="1049" y="144"/>
                      <a:pt x="1031" y="151"/>
                    </a:cubicBezTo>
                    <a:cubicBezTo>
                      <a:pt x="1023" y="184"/>
                      <a:pt x="1034" y="160"/>
                      <a:pt x="988" y="172"/>
                    </a:cubicBezTo>
                    <a:cubicBezTo>
                      <a:pt x="978" y="174"/>
                      <a:pt x="972" y="184"/>
                      <a:pt x="963" y="189"/>
                    </a:cubicBezTo>
                    <a:cubicBezTo>
                      <a:pt x="945" y="215"/>
                      <a:pt x="959" y="215"/>
                      <a:pt x="988" y="219"/>
                    </a:cubicBezTo>
                    <a:cubicBezTo>
                      <a:pt x="981" y="252"/>
                      <a:pt x="960" y="242"/>
                      <a:pt x="924" y="245"/>
                    </a:cubicBezTo>
                    <a:cubicBezTo>
                      <a:pt x="921" y="249"/>
                      <a:pt x="914" y="253"/>
                      <a:pt x="915" y="258"/>
                    </a:cubicBezTo>
                    <a:cubicBezTo>
                      <a:pt x="916" y="262"/>
                      <a:pt x="925" y="259"/>
                      <a:pt x="928" y="262"/>
                    </a:cubicBezTo>
                    <a:cubicBezTo>
                      <a:pt x="931" y="265"/>
                      <a:pt x="930" y="272"/>
                      <a:pt x="933" y="275"/>
                    </a:cubicBezTo>
                    <a:cubicBezTo>
                      <a:pt x="940" y="282"/>
                      <a:pt x="950" y="283"/>
                      <a:pt x="958" y="288"/>
                    </a:cubicBezTo>
                    <a:cubicBezTo>
                      <a:pt x="954" y="316"/>
                      <a:pt x="954" y="319"/>
                      <a:pt x="928" y="327"/>
                    </a:cubicBezTo>
                    <a:cubicBezTo>
                      <a:pt x="908" y="322"/>
                      <a:pt x="901" y="319"/>
                      <a:pt x="890" y="301"/>
                    </a:cubicBezTo>
                    <a:cubicBezTo>
                      <a:pt x="873" y="345"/>
                      <a:pt x="873" y="334"/>
                      <a:pt x="829" y="348"/>
                    </a:cubicBezTo>
                    <a:cubicBezTo>
                      <a:pt x="790" y="339"/>
                      <a:pt x="806" y="344"/>
                      <a:pt x="782" y="335"/>
                    </a:cubicBezTo>
                    <a:cubicBezTo>
                      <a:pt x="777" y="327"/>
                      <a:pt x="776" y="317"/>
                      <a:pt x="769" y="310"/>
                    </a:cubicBezTo>
                    <a:cubicBezTo>
                      <a:pt x="761" y="302"/>
                      <a:pt x="737" y="296"/>
                      <a:pt x="726" y="292"/>
                    </a:cubicBezTo>
                    <a:cubicBezTo>
                      <a:pt x="720" y="311"/>
                      <a:pt x="711" y="329"/>
                      <a:pt x="692" y="335"/>
                    </a:cubicBezTo>
                    <a:cubicBezTo>
                      <a:pt x="688" y="338"/>
                      <a:pt x="684" y="342"/>
                      <a:pt x="679" y="344"/>
                    </a:cubicBezTo>
                    <a:cubicBezTo>
                      <a:pt x="675" y="346"/>
                      <a:pt x="670" y="346"/>
                      <a:pt x="666" y="348"/>
                    </a:cubicBezTo>
                    <a:cubicBezTo>
                      <a:pt x="657" y="353"/>
                      <a:pt x="640" y="366"/>
                      <a:pt x="640" y="366"/>
                    </a:cubicBezTo>
                    <a:cubicBezTo>
                      <a:pt x="625" y="388"/>
                      <a:pt x="601" y="388"/>
                      <a:pt x="576" y="391"/>
                    </a:cubicBezTo>
                    <a:cubicBezTo>
                      <a:pt x="564" y="430"/>
                      <a:pt x="530" y="423"/>
                      <a:pt x="494" y="426"/>
                    </a:cubicBezTo>
                    <a:cubicBezTo>
                      <a:pt x="479" y="435"/>
                      <a:pt x="482" y="457"/>
                      <a:pt x="464" y="460"/>
                    </a:cubicBezTo>
                    <a:cubicBezTo>
                      <a:pt x="443" y="464"/>
                      <a:pt x="421" y="463"/>
                      <a:pt x="400" y="464"/>
                    </a:cubicBezTo>
                    <a:cubicBezTo>
                      <a:pt x="385" y="470"/>
                      <a:pt x="374" y="473"/>
                      <a:pt x="361" y="482"/>
                    </a:cubicBezTo>
                    <a:cubicBezTo>
                      <a:pt x="356" y="501"/>
                      <a:pt x="355" y="510"/>
                      <a:pt x="335" y="516"/>
                    </a:cubicBezTo>
                    <a:cubicBezTo>
                      <a:pt x="326" y="515"/>
                      <a:pt x="318" y="514"/>
                      <a:pt x="309" y="512"/>
                    </a:cubicBezTo>
                    <a:cubicBezTo>
                      <a:pt x="304" y="511"/>
                      <a:pt x="300" y="505"/>
                      <a:pt x="296" y="507"/>
                    </a:cubicBezTo>
                    <a:cubicBezTo>
                      <a:pt x="292" y="509"/>
                      <a:pt x="294" y="516"/>
                      <a:pt x="292" y="520"/>
                    </a:cubicBezTo>
                    <a:cubicBezTo>
                      <a:pt x="283" y="539"/>
                      <a:pt x="277" y="557"/>
                      <a:pt x="262" y="572"/>
                    </a:cubicBezTo>
                    <a:cubicBezTo>
                      <a:pt x="256" y="602"/>
                      <a:pt x="248" y="591"/>
                      <a:pt x="241" y="615"/>
                    </a:cubicBezTo>
                    <a:cubicBezTo>
                      <a:pt x="242" y="619"/>
                      <a:pt x="241" y="625"/>
                      <a:pt x="245" y="628"/>
                    </a:cubicBezTo>
                    <a:cubicBezTo>
                      <a:pt x="252" y="633"/>
                      <a:pt x="271" y="636"/>
                      <a:pt x="271" y="636"/>
                    </a:cubicBezTo>
                    <a:cubicBezTo>
                      <a:pt x="293" y="671"/>
                      <a:pt x="255" y="655"/>
                      <a:pt x="241" y="649"/>
                    </a:cubicBezTo>
                    <a:cubicBezTo>
                      <a:pt x="225" y="627"/>
                      <a:pt x="212" y="632"/>
                      <a:pt x="189" y="641"/>
                    </a:cubicBezTo>
                    <a:cubicBezTo>
                      <a:pt x="182" y="639"/>
                      <a:pt x="171" y="642"/>
                      <a:pt x="167" y="636"/>
                    </a:cubicBezTo>
                    <a:cubicBezTo>
                      <a:pt x="161" y="628"/>
                      <a:pt x="171" y="612"/>
                      <a:pt x="163" y="606"/>
                    </a:cubicBezTo>
                    <a:cubicBezTo>
                      <a:pt x="159" y="602"/>
                      <a:pt x="115" y="617"/>
                      <a:pt x="107" y="619"/>
                    </a:cubicBezTo>
                    <a:cubicBezTo>
                      <a:pt x="91" y="618"/>
                      <a:pt x="75" y="620"/>
                      <a:pt x="60" y="615"/>
                    </a:cubicBezTo>
                    <a:cubicBezTo>
                      <a:pt x="56" y="614"/>
                      <a:pt x="58" y="606"/>
                      <a:pt x="56" y="602"/>
                    </a:cubicBezTo>
                    <a:cubicBezTo>
                      <a:pt x="48" y="586"/>
                      <a:pt x="49" y="590"/>
                      <a:pt x="34" y="585"/>
                    </a:cubicBezTo>
                    <a:cubicBezTo>
                      <a:pt x="32" y="585"/>
                      <a:pt x="0" y="585"/>
                      <a:pt x="8" y="602"/>
                    </a:cubicBezTo>
                    <a:cubicBezTo>
                      <a:pt x="15" y="617"/>
                      <a:pt x="28" y="598"/>
                      <a:pt x="17" y="611"/>
                    </a:cubicBezTo>
                    <a:close/>
                  </a:path>
                </a:pathLst>
              </a:custGeom>
              <a:solidFill>
                <a:srgbClr val="FF00FF"/>
              </a:solidFill>
              <a:ln w="12700" cap="sq">
                <a:solidFill>
                  <a:schemeClr val="bg1"/>
                </a:solidFill>
                <a:round/>
                <a:headEnd type="none" w="sm" len="sm"/>
                <a:tailEnd type="none" w="sm" len="sm"/>
              </a:ln>
            </p:spPr>
            <p:txBody>
              <a:bodyPr/>
              <a:lstStyle/>
              <a:p>
                <a:endParaRPr lang="vi-VN"/>
              </a:p>
            </p:txBody>
          </p:sp>
          <p:sp>
            <p:nvSpPr>
              <p:cNvPr id="34" name="Freeform 45"/>
              <p:cNvSpPr>
                <a:spLocks/>
              </p:cNvSpPr>
              <p:nvPr/>
            </p:nvSpPr>
            <p:spPr bwMode="auto">
              <a:xfrm>
                <a:off x="2376" y="3608"/>
                <a:ext cx="205" cy="107"/>
              </a:xfrm>
              <a:custGeom>
                <a:avLst/>
                <a:gdLst>
                  <a:gd name="T0" fmla="*/ 0 w 205"/>
                  <a:gd name="T1" fmla="*/ 40 h 107"/>
                  <a:gd name="T2" fmla="*/ 30 w 205"/>
                  <a:gd name="T3" fmla="*/ 66 h 107"/>
                  <a:gd name="T4" fmla="*/ 94 w 205"/>
                  <a:gd name="T5" fmla="*/ 100 h 107"/>
                  <a:gd name="T6" fmla="*/ 129 w 205"/>
                  <a:gd name="T7" fmla="*/ 87 h 107"/>
                  <a:gd name="T8" fmla="*/ 150 w 205"/>
                  <a:gd name="T9" fmla="*/ 62 h 107"/>
                  <a:gd name="T10" fmla="*/ 202 w 205"/>
                  <a:gd name="T11" fmla="*/ 75 h 107"/>
                  <a:gd name="T12" fmla="*/ 180 w 205"/>
                  <a:gd name="T13" fmla="*/ 23 h 107"/>
                  <a:gd name="T14" fmla="*/ 142 w 205"/>
                  <a:gd name="T15" fmla="*/ 1 h 107"/>
                  <a:gd name="T16" fmla="*/ 90 w 205"/>
                  <a:gd name="T17" fmla="*/ 6 h 107"/>
                  <a:gd name="T18" fmla="*/ 86 w 205"/>
                  <a:gd name="T19" fmla="*/ 23 h 107"/>
                  <a:gd name="T20" fmla="*/ 73 w 205"/>
                  <a:gd name="T21" fmla="*/ 27 h 107"/>
                  <a:gd name="T22" fmla="*/ 0 w 205"/>
                  <a:gd name="T23" fmla="*/ 40 h 1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5"/>
                  <a:gd name="T37" fmla="*/ 0 h 107"/>
                  <a:gd name="T38" fmla="*/ 205 w 205"/>
                  <a:gd name="T39" fmla="*/ 107 h 10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5" h="107">
                    <a:moveTo>
                      <a:pt x="0" y="40"/>
                    </a:moveTo>
                    <a:cubicBezTo>
                      <a:pt x="15" y="51"/>
                      <a:pt x="24" y="48"/>
                      <a:pt x="30" y="66"/>
                    </a:cubicBezTo>
                    <a:cubicBezTo>
                      <a:pt x="19" y="102"/>
                      <a:pt x="74" y="98"/>
                      <a:pt x="94" y="100"/>
                    </a:cubicBezTo>
                    <a:cubicBezTo>
                      <a:pt x="113" y="107"/>
                      <a:pt x="118" y="103"/>
                      <a:pt x="129" y="87"/>
                    </a:cubicBezTo>
                    <a:cubicBezTo>
                      <a:pt x="134" y="66"/>
                      <a:pt x="127" y="53"/>
                      <a:pt x="150" y="62"/>
                    </a:cubicBezTo>
                    <a:cubicBezTo>
                      <a:pt x="166" y="85"/>
                      <a:pt x="174" y="79"/>
                      <a:pt x="202" y="75"/>
                    </a:cubicBezTo>
                    <a:cubicBezTo>
                      <a:pt x="199" y="50"/>
                      <a:pt x="205" y="31"/>
                      <a:pt x="180" y="23"/>
                    </a:cubicBezTo>
                    <a:cubicBezTo>
                      <a:pt x="151" y="3"/>
                      <a:pt x="164" y="10"/>
                      <a:pt x="142" y="1"/>
                    </a:cubicBezTo>
                    <a:cubicBezTo>
                      <a:pt x="125" y="3"/>
                      <a:pt x="106" y="0"/>
                      <a:pt x="90" y="6"/>
                    </a:cubicBezTo>
                    <a:cubicBezTo>
                      <a:pt x="85" y="8"/>
                      <a:pt x="90" y="18"/>
                      <a:pt x="86" y="23"/>
                    </a:cubicBezTo>
                    <a:cubicBezTo>
                      <a:pt x="83" y="27"/>
                      <a:pt x="77" y="26"/>
                      <a:pt x="73" y="27"/>
                    </a:cubicBezTo>
                    <a:cubicBezTo>
                      <a:pt x="53" y="41"/>
                      <a:pt x="0" y="40"/>
                      <a:pt x="0" y="40"/>
                    </a:cubicBezTo>
                    <a:close/>
                  </a:path>
                </a:pathLst>
              </a:custGeom>
              <a:solidFill>
                <a:srgbClr val="669900"/>
              </a:solidFill>
              <a:ln w="12700" cap="sq">
                <a:solidFill>
                  <a:schemeClr val="bg1"/>
                </a:solidFill>
                <a:round/>
                <a:headEnd type="none" w="sm" len="sm"/>
                <a:tailEnd type="none" w="sm" len="sm"/>
              </a:ln>
            </p:spPr>
            <p:txBody>
              <a:bodyPr/>
              <a:lstStyle/>
              <a:p>
                <a:endParaRPr lang="vi-VN"/>
              </a:p>
            </p:txBody>
          </p:sp>
          <p:sp>
            <p:nvSpPr>
              <p:cNvPr id="35" name="Freeform 46"/>
              <p:cNvSpPr>
                <a:spLocks/>
              </p:cNvSpPr>
              <p:nvPr/>
            </p:nvSpPr>
            <p:spPr bwMode="auto">
              <a:xfrm>
                <a:off x="3268" y="1997"/>
                <a:ext cx="573" cy="981"/>
              </a:xfrm>
              <a:custGeom>
                <a:avLst/>
                <a:gdLst>
                  <a:gd name="T0" fmla="*/ 384 w 573"/>
                  <a:gd name="T1" fmla="*/ 22 h 981"/>
                  <a:gd name="T2" fmla="*/ 243 w 573"/>
                  <a:gd name="T3" fmla="*/ 9 h 981"/>
                  <a:gd name="T4" fmla="*/ 122 w 573"/>
                  <a:gd name="T5" fmla="*/ 86 h 981"/>
                  <a:gd name="T6" fmla="*/ 105 w 573"/>
                  <a:gd name="T7" fmla="*/ 181 h 981"/>
                  <a:gd name="T8" fmla="*/ 122 w 573"/>
                  <a:gd name="T9" fmla="*/ 310 h 981"/>
                  <a:gd name="T10" fmla="*/ 71 w 573"/>
                  <a:gd name="T11" fmla="*/ 306 h 981"/>
                  <a:gd name="T12" fmla="*/ 23 w 573"/>
                  <a:gd name="T13" fmla="*/ 357 h 981"/>
                  <a:gd name="T14" fmla="*/ 96 w 573"/>
                  <a:gd name="T15" fmla="*/ 491 h 981"/>
                  <a:gd name="T16" fmla="*/ 161 w 573"/>
                  <a:gd name="T17" fmla="*/ 508 h 981"/>
                  <a:gd name="T18" fmla="*/ 204 w 573"/>
                  <a:gd name="T19" fmla="*/ 491 h 981"/>
                  <a:gd name="T20" fmla="*/ 165 w 573"/>
                  <a:gd name="T21" fmla="*/ 516 h 981"/>
                  <a:gd name="T22" fmla="*/ 187 w 573"/>
                  <a:gd name="T23" fmla="*/ 589 h 981"/>
                  <a:gd name="T24" fmla="*/ 109 w 573"/>
                  <a:gd name="T25" fmla="*/ 619 h 981"/>
                  <a:gd name="T26" fmla="*/ 165 w 573"/>
                  <a:gd name="T27" fmla="*/ 675 h 981"/>
                  <a:gd name="T28" fmla="*/ 243 w 573"/>
                  <a:gd name="T29" fmla="*/ 817 h 981"/>
                  <a:gd name="T30" fmla="*/ 320 w 573"/>
                  <a:gd name="T31" fmla="*/ 834 h 981"/>
                  <a:gd name="T32" fmla="*/ 376 w 573"/>
                  <a:gd name="T33" fmla="*/ 972 h 981"/>
                  <a:gd name="T34" fmla="*/ 462 w 573"/>
                  <a:gd name="T35" fmla="*/ 981 h 981"/>
                  <a:gd name="T36" fmla="*/ 552 w 573"/>
                  <a:gd name="T37" fmla="*/ 912 h 981"/>
                  <a:gd name="T38" fmla="*/ 492 w 573"/>
                  <a:gd name="T39" fmla="*/ 843 h 981"/>
                  <a:gd name="T40" fmla="*/ 513 w 573"/>
                  <a:gd name="T41" fmla="*/ 809 h 981"/>
                  <a:gd name="T42" fmla="*/ 462 w 573"/>
                  <a:gd name="T43" fmla="*/ 774 h 981"/>
                  <a:gd name="T44" fmla="*/ 393 w 573"/>
                  <a:gd name="T45" fmla="*/ 774 h 981"/>
                  <a:gd name="T46" fmla="*/ 402 w 573"/>
                  <a:gd name="T47" fmla="*/ 705 h 981"/>
                  <a:gd name="T48" fmla="*/ 320 w 573"/>
                  <a:gd name="T49" fmla="*/ 748 h 981"/>
                  <a:gd name="T50" fmla="*/ 298 w 573"/>
                  <a:gd name="T51" fmla="*/ 662 h 981"/>
                  <a:gd name="T52" fmla="*/ 311 w 573"/>
                  <a:gd name="T53" fmla="*/ 594 h 981"/>
                  <a:gd name="T54" fmla="*/ 397 w 573"/>
                  <a:gd name="T55" fmla="*/ 602 h 981"/>
                  <a:gd name="T56" fmla="*/ 367 w 573"/>
                  <a:gd name="T57" fmla="*/ 658 h 981"/>
                  <a:gd name="T58" fmla="*/ 406 w 573"/>
                  <a:gd name="T59" fmla="*/ 641 h 981"/>
                  <a:gd name="T60" fmla="*/ 432 w 573"/>
                  <a:gd name="T61" fmla="*/ 611 h 981"/>
                  <a:gd name="T62" fmla="*/ 488 w 573"/>
                  <a:gd name="T63" fmla="*/ 667 h 981"/>
                  <a:gd name="T64" fmla="*/ 462 w 573"/>
                  <a:gd name="T65" fmla="*/ 581 h 981"/>
                  <a:gd name="T66" fmla="*/ 341 w 573"/>
                  <a:gd name="T67" fmla="*/ 525 h 981"/>
                  <a:gd name="T68" fmla="*/ 359 w 573"/>
                  <a:gd name="T69" fmla="*/ 465 h 981"/>
                  <a:gd name="T70" fmla="*/ 402 w 573"/>
                  <a:gd name="T71" fmla="*/ 486 h 981"/>
                  <a:gd name="T72" fmla="*/ 303 w 573"/>
                  <a:gd name="T73" fmla="*/ 396 h 981"/>
                  <a:gd name="T74" fmla="*/ 329 w 573"/>
                  <a:gd name="T75" fmla="*/ 344 h 981"/>
                  <a:gd name="T76" fmla="*/ 423 w 573"/>
                  <a:gd name="T77" fmla="*/ 276 h 981"/>
                  <a:gd name="T78" fmla="*/ 475 w 573"/>
                  <a:gd name="T79" fmla="*/ 228 h 981"/>
                  <a:gd name="T80" fmla="*/ 427 w 573"/>
                  <a:gd name="T81" fmla="*/ 138 h 981"/>
                  <a:gd name="T82" fmla="*/ 423 w 573"/>
                  <a:gd name="T83" fmla="*/ 18 h 98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3"/>
                  <a:gd name="T127" fmla="*/ 0 h 981"/>
                  <a:gd name="T128" fmla="*/ 573 w 573"/>
                  <a:gd name="T129" fmla="*/ 981 h 98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3" h="981">
                    <a:moveTo>
                      <a:pt x="423" y="18"/>
                    </a:moveTo>
                    <a:cubicBezTo>
                      <a:pt x="410" y="19"/>
                      <a:pt x="397" y="19"/>
                      <a:pt x="384" y="22"/>
                    </a:cubicBezTo>
                    <a:cubicBezTo>
                      <a:pt x="370" y="26"/>
                      <a:pt x="365" y="42"/>
                      <a:pt x="350" y="48"/>
                    </a:cubicBezTo>
                    <a:cubicBezTo>
                      <a:pt x="313" y="34"/>
                      <a:pt x="283" y="15"/>
                      <a:pt x="243" y="9"/>
                    </a:cubicBezTo>
                    <a:cubicBezTo>
                      <a:pt x="105" y="16"/>
                      <a:pt x="198" y="0"/>
                      <a:pt x="148" y="35"/>
                    </a:cubicBezTo>
                    <a:cubicBezTo>
                      <a:pt x="140" y="61"/>
                      <a:pt x="143" y="73"/>
                      <a:pt x="122" y="86"/>
                    </a:cubicBezTo>
                    <a:cubicBezTo>
                      <a:pt x="116" y="105"/>
                      <a:pt x="116" y="124"/>
                      <a:pt x="109" y="142"/>
                    </a:cubicBezTo>
                    <a:cubicBezTo>
                      <a:pt x="115" y="163"/>
                      <a:pt x="129" y="174"/>
                      <a:pt x="105" y="181"/>
                    </a:cubicBezTo>
                    <a:cubicBezTo>
                      <a:pt x="99" y="201"/>
                      <a:pt x="109" y="202"/>
                      <a:pt x="127" y="207"/>
                    </a:cubicBezTo>
                    <a:cubicBezTo>
                      <a:pt x="87" y="219"/>
                      <a:pt x="115" y="278"/>
                      <a:pt x="122" y="310"/>
                    </a:cubicBezTo>
                    <a:cubicBezTo>
                      <a:pt x="117" y="313"/>
                      <a:pt x="104" y="325"/>
                      <a:pt x="96" y="323"/>
                    </a:cubicBezTo>
                    <a:cubicBezTo>
                      <a:pt x="86" y="321"/>
                      <a:pt x="80" y="311"/>
                      <a:pt x="71" y="306"/>
                    </a:cubicBezTo>
                    <a:cubicBezTo>
                      <a:pt x="58" y="300"/>
                      <a:pt x="51" y="300"/>
                      <a:pt x="36" y="297"/>
                    </a:cubicBezTo>
                    <a:cubicBezTo>
                      <a:pt x="0" y="305"/>
                      <a:pt x="17" y="328"/>
                      <a:pt x="23" y="357"/>
                    </a:cubicBezTo>
                    <a:cubicBezTo>
                      <a:pt x="30" y="392"/>
                      <a:pt x="42" y="423"/>
                      <a:pt x="62" y="452"/>
                    </a:cubicBezTo>
                    <a:cubicBezTo>
                      <a:pt x="72" y="485"/>
                      <a:pt x="58" y="483"/>
                      <a:pt x="96" y="491"/>
                    </a:cubicBezTo>
                    <a:cubicBezTo>
                      <a:pt x="103" y="507"/>
                      <a:pt x="111" y="507"/>
                      <a:pt x="127" y="512"/>
                    </a:cubicBezTo>
                    <a:cubicBezTo>
                      <a:pt x="138" y="511"/>
                      <a:pt x="152" y="514"/>
                      <a:pt x="161" y="508"/>
                    </a:cubicBezTo>
                    <a:cubicBezTo>
                      <a:pt x="167" y="504"/>
                      <a:pt x="158" y="489"/>
                      <a:pt x="165" y="486"/>
                    </a:cubicBezTo>
                    <a:cubicBezTo>
                      <a:pt x="177" y="481"/>
                      <a:pt x="191" y="489"/>
                      <a:pt x="204" y="491"/>
                    </a:cubicBezTo>
                    <a:cubicBezTo>
                      <a:pt x="203" y="497"/>
                      <a:pt x="205" y="505"/>
                      <a:pt x="200" y="508"/>
                    </a:cubicBezTo>
                    <a:cubicBezTo>
                      <a:pt x="190" y="514"/>
                      <a:pt x="165" y="516"/>
                      <a:pt x="165" y="516"/>
                    </a:cubicBezTo>
                    <a:cubicBezTo>
                      <a:pt x="154" y="534"/>
                      <a:pt x="135" y="540"/>
                      <a:pt x="122" y="559"/>
                    </a:cubicBezTo>
                    <a:cubicBezTo>
                      <a:pt x="132" y="595"/>
                      <a:pt x="146" y="586"/>
                      <a:pt x="187" y="589"/>
                    </a:cubicBezTo>
                    <a:cubicBezTo>
                      <a:pt x="178" y="595"/>
                      <a:pt x="174" y="605"/>
                      <a:pt x="165" y="611"/>
                    </a:cubicBezTo>
                    <a:cubicBezTo>
                      <a:pt x="149" y="621"/>
                      <a:pt x="128" y="617"/>
                      <a:pt x="109" y="619"/>
                    </a:cubicBezTo>
                    <a:cubicBezTo>
                      <a:pt x="116" y="638"/>
                      <a:pt x="125" y="636"/>
                      <a:pt x="144" y="641"/>
                    </a:cubicBezTo>
                    <a:cubicBezTo>
                      <a:pt x="153" y="672"/>
                      <a:pt x="144" y="662"/>
                      <a:pt x="165" y="675"/>
                    </a:cubicBezTo>
                    <a:cubicBezTo>
                      <a:pt x="173" y="695"/>
                      <a:pt x="182" y="711"/>
                      <a:pt x="200" y="723"/>
                    </a:cubicBezTo>
                    <a:cubicBezTo>
                      <a:pt x="209" y="763"/>
                      <a:pt x="213" y="787"/>
                      <a:pt x="243" y="817"/>
                    </a:cubicBezTo>
                    <a:cubicBezTo>
                      <a:pt x="248" y="881"/>
                      <a:pt x="240" y="875"/>
                      <a:pt x="298" y="869"/>
                    </a:cubicBezTo>
                    <a:cubicBezTo>
                      <a:pt x="305" y="850"/>
                      <a:pt x="295" y="826"/>
                      <a:pt x="320" y="834"/>
                    </a:cubicBezTo>
                    <a:cubicBezTo>
                      <a:pt x="334" y="878"/>
                      <a:pt x="311" y="871"/>
                      <a:pt x="363" y="877"/>
                    </a:cubicBezTo>
                    <a:cubicBezTo>
                      <a:pt x="396" y="900"/>
                      <a:pt x="388" y="934"/>
                      <a:pt x="376" y="972"/>
                    </a:cubicBezTo>
                    <a:cubicBezTo>
                      <a:pt x="402" y="980"/>
                      <a:pt x="427" y="978"/>
                      <a:pt x="449" y="963"/>
                    </a:cubicBezTo>
                    <a:cubicBezTo>
                      <a:pt x="458" y="915"/>
                      <a:pt x="460" y="968"/>
                      <a:pt x="462" y="981"/>
                    </a:cubicBezTo>
                    <a:cubicBezTo>
                      <a:pt x="499" y="970"/>
                      <a:pt x="473" y="949"/>
                      <a:pt x="496" y="925"/>
                    </a:cubicBezTo>
                    <a:cubicBezTo>
                      <a:pt x="512" y="909"/>
                      <a:pt x="529" y="914"/>
                      <a:pt x="552" y="912"/>
                    </a:cubicBezTo>
                    <a:cubicBezTo>
                      <a:pt x="555" y="895"/>
                      <a:pt x="573" y="853"/>
                      <a:pt x="543" y="847"/>
                    </a:cubicBezTo>
                    <a:cubicBezTo>
                      <a:pt x="526" y="844"/>
                      <a:pt x="509" y="844"/>
                      <a:pt x="492" y="843"/>
                    </a:cubicBezTo>
                    <a:cubicBezTo>
                      <a:pt x="502" y="810"/>
                      <a:pt x="487" y="849"/>
                      <a:pt x="509" y="822"/>
                    </a:cubicBezTo>
                    <a:cubicBezTo>
                      <a:pt x="512" y="818"/>
                      <a:pt x="509" y="811"/>
                      <a:pt x="513" y="809"/>
                    </a:cubicBezTo>
                    <a:cubicBezTo>
                      <a:pt x="525" y="804"/>
                      <a:pt x="539" y="806"/>
                      <a:pt x="552" y="804"/>
                    </a:cubicBezTo>
                    <a:cubicBezTo>
                      <a:pt x="542" y="752"/>
                      <a:pt x="521" y="771"/>
                      <a:pt x="462" y="774"/>
                    </a:cubicBezTo>
                    <a:cubicBezTo>
                      <a:pt x="457" y="792"/>
                      <a:pt x="449" y="795"/>
                      <a:pt x="432" y="800"/>
                    </a:cubicBezTo>
                    <a:cubicBezTo>
                      <a:pt x="407" y="795"/>
                      <a:pt x="399" y="799"/>
                      <a:pt x="393" y="774"/>
                    </a:cubicBezTo>
                    <a:cubicBezTo>
                      <a:pt x="406" y="761"/>
                      <a:pt x="418" y="757"/>
                      <a:pt x="423" y="740"/>
                    </a:cubicBezTo>
                    <a:cubicBezTo>
                      <a:pt x="413" y="709"/>
                      <a:pt x="422" y="719"/>
                      <a:pt x="402" y="705"/>
                    </a:cubicBezTo>
                    <a:cubicBezTo>
                      <a:pt x="382" y="711"/>
                      <a:pt x="375" y="714"/>
                      <a:pt x="363" y="731"/>
                    </a:cubicBezTo>
                    <a:cubicBezTo>
                      <a:pt x="355" y="757"/>
                      <a:pt x="346" y="753"/>
                      <a:pt x="320" y="748"/>
                    </a:cubicBezTo>
                    <a:cubicBezTo>
                      <a:pt x="303" y="733"/>
                      <a:pt x="292" y="709"/>
                      <a:pt x="320" y="701"/>
                    </a:cubicBezTo>
                    <a:cubicBezTo>
                      <a:pt x="340" y="672"/>
                      <a:pt x="319" y="674"/>
                      <a:pt x="298" y="662"/>
                    </a:cubicBezTo>
                    <a:cubicBezTo>
                      <a:pt x="289" y="657"/>
                      <a:pt x="273" y="645"/>
                      <a:pt x="273" y="645"/>
                    </a:cubicBezTo>
                    <a:cubicBezTo>
                      <a:pt x="262" y="617"/>
                      <a:pt x="290" y="607"/>
                      <a:pt x="311" y="594"/>
                    </a:cubicBezTo>
                    <a:cubicBezTo>
                      <a:pt x="327" y="570"/>
                      <a:pt x="337" y="577"/>
                      <a:pt x="367" y="581"/>
                    </a:cubicBezTo>
                    <a:cubicBezTo>
                      <a:pt x="387" y="587"/>
                      <a:pt x="377" y="596"/>
                      <a:pt x="397" y="602"/>
                    </a:cubicBezTo>
                    <a:cubicBezTo>
                      <a:pt x="427" y="623"/>
                      <a:pt x="398" y="619"/>
                      <a:pt x="384" y="615"/>
                    </a:cubicBezTo>
                    <a:cubicBezTo>
                      <a:pt x="341" y="586"/>
                      <a:pt x="333" y="637"/>
                      <a:pt x="367" y="658"/>
                    </a:cubicBezTo>
                    <a:cubicBezTo>
                      <a:pt x="381" y="657"/>
                      <a:pt x="397" y="660"/>
                      <a:pt x="410" y="654"/>
                    </a:cubicBezTo>
                    <a:cubicBezTo>
                      <a:pt x="414" y="652"/>
                      <a:pt x="403" y="644"/>
                      <a:pt x="406" y="641"/>
                    </a:cubicBezTo>
                    <a:cubicBezTo>
                      <a:pt x="411" y="636"/>
                      <a:pt x="420" y="638"/>
                      <a:pt x="427" y="637"/>
                    </a:cubicBezTo>
                    <a:cubicBezTo>
                      <a:pt x="429" y="628"/>
                      <a:pt x="426" y="617"/>
                      <a:pt x="432" y="611"/>
                    </a:cubicBezTo>
                    <a:cubicBezTo>
                      <a:pt x="436" y="607"/>
                      <a:pt x="441" y="615"/>
                      <a:pt x="445" y="619"/>
                    </a:cubicBezTo>
                    <a:cubicBezTo>
                      <a:pt x="461" y="635"/>
                      <a:pt x="468" y="653"/>
                      <a:pt x="488" y="667"/>
                    </a:cubicBezTo>
                    <a:cubicBezTo>
                      <a:pt x="503" y="643"/>
                      <a:pt x="494" y="631"/>
                      <a:pt x="479" y="611"/>
                    </a:cubicBezTo>
                    <a:cubicBezTo>
                      <a:pt x="478" y="609"/>
                      <a:pt x="465" y="584"/>
                      <a:pt x="462" y="581"/>
                    </a:cubicBezTo>
                    <a:cubicBezTo>
                      <a:pt x="447" y="569"/>
                      <a:pt x="410" y="567"/>
                      <a:pt x="393" y="564"/>
                    </a:cubicBezTo>
                    <a:cubicBezTo>
                      <a:pt x="372" y="556"/>
                      <a:pt x="359" y="538"/>
                      <a:pt x="341" y="525"/>
                    </a:cubicBezTo>
                    <a:cubicBezTo>
                      <a:pt x="333" y="500"/>
                      <a:pt x="322" y="477"/>
                      <a:pt x="346" y="460"/>
                    </a:cubicBezTo>
                    <a:cubicBezTo>
                      <a:pt x="350" y="462"/>
                      <a:pt x="357" y="461"/>
                      <a:pt x="359" y="465"/>
                    </a:cubicBezTo>
                    <a:cubicBezTo>
                      <a:pt x="363" y="473"/>
                      <a:pt x="355" y="487"/>
                      <a:pt x="363" y="491"/>
                    </a:cubicBezTo>
                    <a:cubicBezTo>
                      <a:pt x="375" y="497"/>
                      <a:pt x="389" y="488"/>
                      <a:pt x="402" y="486"/>
                    </a:cubicBezTo>
                    <a:cubicBezTo>
                      <a:pt x="392" y="428"/>
                      <a:pt x="393" y="443"/>
                      <a:pt x="320" y="439"/>
                    </a:cubicBezTo>
                    <a:cubicBezTo>
                      <a:pt x="312" y="428"/>
                      <a:pt x="283" y="413"/>
                      <a:pt x="303" y="396"/>
                    </a:cubicBezTo>
                    <a:cubicBezTo>
                      <a:pt x="311" y="389"/>
                      <a:pt x="333" y="387"/>
                      <a:pt x="333" y="387"/>
                    </a:cubicBezTo>
                    <a:cubicBezTo>
                      <a:pt x="338" y="370"/>
                      <a:pt x="334" y="360"/>
                      <a:pt x="329" y="344"/>
                    </a:cubicBezTo>
                    <a:cubicBezTo>
                      <a:pt x="345" y="318"/>
                      <a:pt x="365" y="326"/>
                      <a:pt x="397" y="323"/>
                    </a:cubicBezTo>
                    <a:cubicBezTo>
                      <a:pt x="427" y="314"/>
                      <a:pt x="410" y="302"/>
                      <a:pt x="423" y="276"/>
                    </a:cubicBezTo>
                    <a:cubicBezTo>
                      <a:pt x="427" y="267"/>
                      <a:pt x="441" y="268"/>
                      <a:pt x="449" y="263"/>
                    </a:cubicBezTo>
                    <a:cubicBezTo>
                      <a:pt x="454" y="246"/>
                      <a:pt x="460" y="238"/>
                      <a:pt x="475" y="228"/>
                    </a:cubicBezTo>
                    <a:cubicBezTo>
                      <a:pt x="488" y="208"/>
                      <a:pt x="485" y="181"/>
                      <a:pt x="462" y="172"/>
                    </a:cubicBezTo>
                    <a:cubicBezTo>
                      <a:pt x="452" y="153"/>
                      <a:pt x="444" y="150"/>
                      <a:pt x="427" y="138"/>
                    </a:cubicBezTo>
                    <a:cubicBezTo>
                      <a:pt x="419" y="113"/>
                      <a:pt x="405" y="90"/>
                      <a:pt x="440" y="82"/>
                    </a:cubicBezTo>
                    <a:cubicBezTo>
                      <a:pt x="465" y="46"/>
                      <a:pt x="455" y="32"/>
                      <a:pt x="423" y="18"/>
                    </a:cubicBez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36" name="Freeform 47"/>
              <p:cNvSpPr>
                <a:spLocks/>
              </p:cNvSpPr>
              <p:nvPr/>
            </p:nvSpPr>
            <p:spPr bwMode="auto">
              <a:xfrm>
                <a:off x="3683" y="2511"/>
                <a:ext cx="498" cy="524"/>
              </a:xfrm>
              <a:custGeom>
                <a:avLst/>
                <a:gdLst>
                  <a:gd name="T0" fmla="*/ 8 w 498"/>
                  <a:gd name="T1" fmla="*/ 37 h 524"/>
                  <a:gd name="T2" fmla="*/ 81 w 498"/>
                  <a:gd name="T3" fmla="*/ 58 h 524"/>
                  <a:gd name="T4" fmla="*/ 94 w 498"/>
                  <a:gd name="T5" fmla="*/ 67 h 524"/>
                  <a:gd name="T6" fmla="*/ 111 w 498"/>
                  <a:gd name="T7" fmla="*/ 71 h 524"/>
                  <a:gd name="T8" fmla="*/ 116 w 498"/>
                  <a:gd name="T9" fmla="*/ 110 h 524"/>
                  <a:gd name="T10" fmla="*/ 159 w 498"/>
                  <a:gd name="T11" fmla="*/ 123 h 524"/>
                  <a:gd name="T12" fmla="*/ 184 w 498"/>
                  <a:gd name="T13" fmla="*/ 157 h 524"/>
                  <a:gd name="T14" fmla="*/ 171 w 498"/>
                  <a:gd name="T15" fmla="*/ 166 h 524"/>
                  <a:gd name="T16" fmla="*/ 159 w 498"/>
                  <a:gd name="T17" fmla="*/ 157 h 524"/>
                  <a:gd name="T18" fmla="*/ 98 w 498"/>
                  <a:gd name="T19" fmla="*/ 161 h 524"/>
                  <a:gd name="T20" fmla="*/ 133 w 498"/>
                  <a:gd name="T21" fmla="*/ 183 h 524"/>
                  <a:gd name="T22" fmla="*/ 98 w 498"/>
                  <a:gd name="T23" fmla="*/ 213 h 524"/>
                  <a:gd name="T24" fmla="*/ 163 w 498"/>
                  <a:gd name="T25" fmla="*/ 243 h 524"/>
                  <a:gd name="T26" fmla="*/ 197 w 498"/>
                  <a:gd name="T27" fmla="*/ 196 h 524"/>
                  <a:gd name="T28" fmla="*/ 223 w 498"/>
                  <a:gd name="T29" fmla="*/ 174 h 524"/>
                  <a:gd name="T30" fmla="*/ 262 w 498"/>
                  <a:gd name="T31" fmla="*/ 209 h 524"/>
                  <a:gd name="T32" fmla="*/ 219 w 498"/>
                  <a:gd name="T33" fmla="*/ 277 h 524"/>
                  <a:gd name="T34" fmla="*/ 232 w 498"/>
                  <a:gd name="T35" fmla="*/ 338 h 524"/>
                  <a:gd name="T36" fmla="*/ 296 w 498"/>
                  <a:gd name="T37" fmla="*/ 273 h 524"/>
                  <a:gd name="T38" fmla="*/ 322 w 498"/>
                  <a:gd name="T39" fmla="*/ 355 h 524"/>
                  <a:gd name="T40" fmla="*/ 369 w 498"/>
                  <a:gd name="T41" fmla="*/ 363 h 524"/>
                  <a:gd name="T42" fmla="*/ 365 w 498"/>
                  <a:gd name="T43" fmla="*/ 428 h 524"/>
                  <a:gd name="T44" fmla="*/ 404 w 498"/>
                  <a:gd name="T45" fmla="*/ 454 h 524"/>
                  <a:gd name="T46" fmla="*/ 408 w 498"/>
                  <a:gd name="T47" fmla="*/ 484 h 524"/>
                  <a:gd name="T48" fmla="*/ 421 w 498"/>
                  <a:gd name="T49" fmla="*/ 488 h 524"/>
                  <a:gd name="T50" fmla="*/ 447 w 498"/>
                  <a:gd name="T51" fmla="*/ 522 h 524"/>
                  <a:gd name="T52" fmla="*/ 472 w 498"/>
                  <a:gd name="T53" fmla="*/ 492 h 524"/>
                  <a:gd name="T54" fmla="*/ 472 w 498"/>
                  <a:gd name="T55" fmla="*/ 492 h 524"/>
                  <a:gd name="T56" fmla="*/ 498 w 498"/>
                  <a:gd name="T57" fmla="*/ 484 h 524"/>
                  <a:gd name="T58" fmla="*/ 472 w 498"/>
                  <a:gd name="T59" fmla="*/ 415 h 524"/>
                  <a:gd name="T60" fmla="*/ 425 w 498"/>
                  <a:gd name="T61" fmla="*/ 351 h 524"/>
                  <a:gd name="T62" fmla="*/ 442 w 498"/>
                  <a:gd name="T63" fmla="*/ 316 h 524"/>
                  <a:gd name="T64" fmla="*/ 365 w 498"/>
                  <a:gd name="T65" fmla="*/ 252 h 524"/>
                  <a:gd name="T66" fmla="*/ 322 w 498"/>
                  <a:gd name="T67" fmla="*/ 204 h 524"/>
                  <a:gd name="T68" fmla="*/ 339 w 498"/>
                  <a:gd name="T69" fmla="*/ 179 h 524"/>
                  <a:gd name="T70" fmla="*/ 288 w 498"/>
                  <a:gd name="T71" fmla="*/ 148 h 524"/>
                  <a:gd name="T72" fmla="*/ 240 w 498"/>
                  <a:gd name="T73" fmla="*/ 114 h 524"/>
                  <a:gd name="T74" fmla="*/ 253 w 498"/>
                  <a:gd name="T75" fmla="*/ 75 h 524"/>
                  <a:gd name="T76" fmla="*/ 266 w 498"/>
                  <a:gd name="T77" fmla="*/ 80 h 524"/>
                  <a:gd name="T78" fmla="*/ 275 w 498"/>
                  <a:gd name="T79" fmla="*/ 93 h 524"/>
                  <a:gd name="T80" fmla="*/ 309 w 498"/>
                  <a:gd name="T81" fmla="*/ 101 h 524"/>
                  <a:gd name="T82" fmla="*/ 373 w 498"/>
                  <a:gd name="T83" fmla="*/ 88 h 524"/>
                  <a:gd name="T84" fmla="*/ 361 w 498"/>
                  <a:gd name="T85" fmla="*/ 54 h 524"/>
                  <a:gd name="T86" fmla="*/ 343 w 498"/>
                  <a:gd name="T87" fmla="*/ 28 h 524"/>
                  <a:gd name="T88" fmla="*/ 292 w 498"/>
                  <a:gd name="T89" fmla="*/ 63 h 524"/>
                  <a:gd name="T90" fmla="*/ 223 w 498"/>
                  <a:gd name="T91" fmla="*/ 41 h 524"/>
                  <a:gd name="T92" fmla="*/ 184 w 498"/>
                  <a:gd name="T93" fmla="*/ 28 h 524"/>
                  <a:gd name="T94" fmla="*/ 167 w 498"/>
                  <a:gd name="T95" fmla="*/ 58 h 524"/>
                  <a:gd name="T96" fmla="*/ 111 w 498"/>
                  <a:gd name="T97" fmla="*/ 20 h 524"/>
                  <a:gd name="T98" fmla="*/ 68 w 498"/>
                  <a:gd name="T99" fmla="*/ 7 h 524"/>
                  <a:gd name="T100" fmla="*/ 0 w 498"/>
                  <a:gd name="T101" fmla="*/ 28 h 524"/>
                  <a:gd name="T102" fmla="*/ 8 w 498"/>
                  <a:gd name="T103" fmla="*/ 37 h 52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98"/>
                  <a:gd name="T157" fmla="*/ 0 h 524"/>
                  <a:gd name="T158" fmla="*/ 498 w 498"/>
                  <a:gd name="T159" fmla="*/ 524 h 52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98" h="524">
                    <a:moveTo>
                      <a:pt x="8" y="37"/>
                    </a:moveTo>
                    <a:cubicBezTo>
                      <a:pt x="39" y="56"/>
                      <a:pt x="35" y="54"/>
                      <a:pt x="81" y="58"/>
                    </a:cubicBezTo>
                    <a:cubicBezTo>
                      <a:pt x="85" y="61"/>
                      <a:pt x="89" y="65"/>
                      <a:pt x="94" y="67"/>
                    </a:cubicBezTo>
                    <a:cubicBezTo>
                      <a:pt x="99" y="69"/>
                      <a:pt x="108" y="66"/>
                      <a:pt x="111" y="71"/>
                    </a:cubicBezTo>
                    <a:cubicBezTo>
                      <a:pt x="117" y="83"/>
                      <a:pt x="110" y="98"/>
                      <a:pt x="116" y="110"/>
                    </a:cubicBezTo>
                    <a:cubicBezTo>
                      <a:pt x="117" y="112"/>
                      <a:pt x="154" y="121"/>
                      <a:pt x="159" y="123"/>
                    </a:cubicBezTo>
                    <a:cubicBezTo>
                      <a:pt x="168" y="138"/>
                      <a:pt x="179" y="140"/>
                      <a:pt x="184" y="157"/>
                    </a:cubicBezTo>
                    <a:cubicBezTo>
                      <a:pt x="180" y="160"/>
                      <a:pt x="176" y="166"/>
                      <a:pt x="171" y="166"/>
                    </a:cubicBezTo>
                    <a:cubicBezTo>
                      <a:pt x="166" y="166"/>
                      <a:pt x="164" y="157"/>
                      <a:pt x="159" y="157"/>
                    </a:cubicBezTo>
                    <a:cubicBezTo>
                      <a:pt x="139" y="156"/>
                      <a:pt x="118" y="160"/>
                      <a:pt x="98" y="161"/>
                    </a:cubicBezTo>
                    <a:cubicBezTo>
                      <a:pt x="115" y="168"/>
                      <a:pt x="122" y="167"/>
                      <a:pt x="133" y="183"/>
                    </a:cubicBezTo>
                    <a:cubicBezTo>
                      <a:pt x="126" y="202"/>
                      <a:pt x="113" y="198"/>
                      <a:pt x="98" y="213"/>
                    </a:cubicBezTo>
                    <a:cubicBezTo>
                      <a:pt x="108" y="257"/>
                      <a:pt x="126" y="232"/>
                      <a:pt x="163" y="243"/>
                    </a:cubicBezTo>
                    <a:cubicBezTo>
                      <a:pt x="191" y="236"/>
                      <a:pt x="189" y="221"/>
                      <a:pt x="197" y="196"/>
                    </a:cubicBezTo>
                    <a:cubicBezTo>
                      <a:pt x="192" y="167"/>
                      <a:pt x="197" y="168"/>
                      <a:pt x="223" y="174"/>
                    </a:cubicBezTo>
                    <a:cubicBezTo>
                      <a:pt x="246" y="208"/>
                      <a:pt x="213" y="239"/>
                      <a:pt x="262" y="209"/>
                    </a:cubicBezTo>
                    <a:cubicBezTo>
                      <a:pt x="291" y="256"/>
                      <a:pt x="246" y="260"/>
                      <a:pt x="219" y="277"/>
                    </a:cubicBezTo>
                    <a:cubicBezTo>
                      <a:pt x="210" y="301"/>
                      <a:pt x="210" y="323"/>
                      <a:pt x="232" y="338"/>
                    </a:cubicBezTo>
                    <a:cubicBezTo>
                      <a:pt x="298" y="331"/>
                      <a:pt x="290" y="338"/>
                      <a:pt x="296" y="273"/>
                    </a:cubicBezTo>
                    <a:cubicBezTo>
                      <a:pt x="300" y="286"/>
                      <a:pt x="308" y="349"/>
                      <a:pt x="322" y="355"/>
                    </a:cubicBezTo>
                    <a:cubicBezTo>
                      <a:pt x="337" y="361"/>
                      <a:pt x="354" y="359"/>
                      <a:pt x="369" y="363"/>
                    </a:cubicBezTo>
                    <a:cubicBezTo>
                      <a:pt x="359" y="408"/>
                      <a:pt x="359" y="386"/>
                      <a:pt x="365" y="428"/>
                    </a:cubicBezTo>
                    <a:cubicBezTo>
                      <a:pt x="401" y="424"/>
                      <a:pt x="415" y="418"/>
                      <a:pt x="404" y="454"/>
                    </a:cubicBezTo>
                    <a:cubicBezTo>
                      <a:pt x="405" y="464"/>
                      <a:pt x="403" y="475"/>
                      <a:pt x="408" y="484"/>
                    </a:cubicBezTo>
                    <a:cubicBezTo>
                      <a:pt x="410" y="488"/>
                      <a:pt x="418" y="484"/>
                      <a:pt x="421" y="488"/>
                    </a:cubicBezTo>
                    <a:cubicBezTo>
                      <a:pt x="434" y="504"/>
                      <a:pt x="422" y="514"/>
                      <a:pt x="447" y="522"/>
                    </a:cubicBezTo>
                    <a:cubicBezTo>
                      <a:pt x="473" y="516"/>
                      <a:pt x="462" y="524"/>
                      <a:pt x="472" y="492"/>
                    </a:cubicBezTo>
                    <a:cubicBezTo>
                      <a:pt x="481" y="489"/>
                      <a:pt x="498" y="484"/>
                      <a:pt x="498" y="484"/>
                    </a:cubicBezTo>
                    <a:cubicBezTo>
                      <a:pt x="489" y="456"/>
                      <a:pt x="497" y="433"/>
                      <a:pt x="472" y="415"/>
                    </a:cubicBezTo>
                    <a:cubicBezTo>
                      <a:pt x="452" y="382"/>
                      <a:pt x="461" y="373"/>
                      <a:pt x="425" y="351"/>
                    </a:cubicBezTo>
                    <a:cubicBezTo>
                      <a:pt x="418" y="329"/>
                      <a:pt x="419" y="321"/>
                      <a:pt x="442" y="316"/>
                    </a:cubicBezTo>
                    <a:cubicBezTo>
                      <a:pt x="465" y="255"/>
                      <a:pt x="403" y="255"/>
                      <a:pt x="365" y="252"/>
                    </a:cubicBezTo>
                    <a:cubicBezTo>
                      <a:pt x="360" y="204"/>
                      <a:pt x="364" y="212"/>
                      <a:pt x="322" y="204"/>
                    </a:cubicBezTo>
                    <a:cubicBezTo>
                      <a:pt x="328" y="196"/>
                      <a:pt x="333" y="187"/>
                      <a:pt x="339" y="179"/>
                    </a:cubicBezTo>
                    <a:cubicBezTo>
                      <a:pt x="354" y="157"/>
                      <a:pt x="300" y="151"/>
                      <a:pt x="288" y="148"/>
                    </a:cubicBezTo>
                    <a:cubicBezTo>
                      <a:pt x="265" y="134"/>
                      <a:pt x="272" y="122"/>
                      <a:pt x="240" y="114"/>
                    </a:cubicBezTo>
                    <a:cubicBezTo>
                      <a:pt x="234" y="95"/>
                      <a:pt x="233" y="83"/>
                      <a:pt x="253" y="75"/>
                    </a:cubicBezTo>
                    <a:cubicBezTo>
                      <a:pt x="257" y="77"/>
                      <a:pt x="262" y="77"/>
                      <a:pt x="266" y="80"/>
                    </a:cubicBezTo>
                    <a:cubicBezTo>
                      <a:pt x="270" y="83"/>
                      <a:pt x="270" y="91"/>
                      <a:pt x="275" y="93"/>
                    </a:cubicBezTo>
                    <a:cubicBezTo>
                      <a:pt x="285" y="98"/>
                      <a:pt x="309" y="101"/>
                      <a:pt x="309" y="101"/>
                    </a:cubicBezTo>
                    <a:cubicBezTo>
                      <a:pt x="333" y="118"/>
                      <a:pt x="365" y="120"/>
                      <a:pt x="373" y="88"/>
                    </a:cubicBezTo>
                    <a:cubicBezTo>
                      <a:pt x="369" y="65"/>
                      <a:pt x="372" y="71"/>
                      <a:pt x="361" y="54"/>
                    </a:cubicBezTo>
                    <a:cubicBezTo>
                      <a:pt x="355" y="45"/>
                      <a:pt x="343" y="28"/>
                      <a:pt x="343" y="28"/>
                    </a:cubicBezTo>
                    <a:cubicBezTo>
                      <a:pt x="306" y="35"/>
                      <a:pt x="327" y="49"/>
                      <a:pt x="292" y="63"/>
                    </a:cubicBezTo>
                    <a:cubicBezTo>
                      <a:pt x="267" y="53"/>
                      <a:pt x="250" y="45"/>
                      <a:pt x="223" y="41"/>
                    </a:cubicBezTo>
                    <a:cubicBezTo>
                      <a:pt x="210" y="37"/>
                      <a:pt x="197" y="32"/>
                      <a:pt x="184" y="28"/>
                    </a:cubicBezTo>
                    <a:cubicBezTo>
                      <a:pt x="157" y="34"/>
                      <a:pt x="174" y="36"/>
                      <a:pt x="167" y="58"/>
                    </a:cubicBezTo>
                    <a:cubicBezTo>
                      <a:pt x="137" y="52"/>
                      <a:pt x="136" y="36"/>
                      <a:pt x="111" y="20"/>
                    </a:cubicBezTo>
                    <a:cubicBezTo>
                      <a:pt x="100" y="13"/>
                      <a:pt x="81" y="10"/>
                      <a:pt x="68" y="7"/>
                    </a:cubicBezTo>
                    <a:cubicBezTo>
                      <a:pt x="40" y="9"/>
                      <a:pt x="9" y="0"/>
                      <a:pt x="0" y="28"/>
                    </a:cubicBezTo>
                    <a:cubicBezTo>
                      <a:pt x="13" y="38"/>
                      <a:pt x="17" y="37"/>
                      <a:pt x="8" y="37"/>
                    </a:cubicBez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37" name="Freeform 48"/>
              <p:cNvSpPr>
                <a:spLocks/>
              </p:cNvSpPr>
              <p:nvPr/>
            </p:nvSpPr>
            <p:spPr bwMode="auto">
              <a:xfrm>
                <a:off x="3793" y="2785"/>
                <a:ext cx="178" cy="142"/>
              </a:xfrm>
              <a:custGeom>
                <a:avLst/>
                <a:gdLst>
                  <a:gd name="T0" fmla="*/ 87 w 178"/>
                  <a:gd name="T1" fmla="*/ 29 h 142"/>
                  <a:gd name="T2" fmla="*/ 49 w 178"/>
                  <a:gd name="T3" fmla="*/ 25 h 142"/>
                  <a:gd name="T4" fmla="*/ 18 w 178"/>
                  <a:gd name="T5" fmla="*/ 34 h 142"/>
                  <a:gd name="T6" fmla="*/ 49 w 178"/>
                  <a:gd name="T7" fmla="*/ 51 h 142"/>
                  <a:gd name="T8" fmla="*/ 74 w 178"/>
                  <a:gd name="T9" fmla="*/ 81 h 142"/>
                  <a:gd name="T10" fmla="*/ 87 w 178"/>
                  <a:gd name="T11" fmla="*/ 124 h 142"/>
                  <a:gd name="T12" fmla="*/ 143 w 178"/>
                  <a:gd name="T13" fmla="*/ 137 h 142"/>
                  <a:gd name="T14" fmla="*/ 178 w 178"/>
                  <a:gd name="T15" fmla="*/ 107 h 142"/>
                  <a:gd name="T16" fmla="*/ 92 w 178"/>
                  <a:gd name="T17" fmla="*/ 72 h 142"/>
                  <a:gd name="T18" fmla="*/ 87 w 178"/>
                  <a:gd name="T19" fmla="*/ 29 h 14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8"/>
                  <a:gd name="T31" fmla="*/ 0 h 142"/>
                  <a:gd name="T32" fmla="*/ 178 w 178"/>
                  <a:gd name="T33" fmla="*/ 142 h 14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8" h="142">
                    <a:moveTo>
                      <a:pt x="87" y="29"/>
                    </a:moveTo>
                    <a:cubicBezTo>
                      <a:pt x="68" y="18"/>
                      <a:pt x="76" y="19"/>
                      <a:pt x="49" y="25"/>
                    </a:cubicBezTo>
                    <a:cubicBezTo>
                      <a:pt x="39" y="27"/>
                      <a:pt x="18" y="34"/>
                      <a:pt x="18" y="34"/>
                    </a:cubicBezTo>
                    <a:cubicBezTo>
                      <a:pt x="36" y="76"/>
                      <a:pt x="0" y="0"/>
                      <a:pt x="49" y="51"/>
                    </a:cubicBezTo>
                    <a:cubicBezTo>
                      <a:pt x="87" y="90"/>
                      <a:pt x="18" y="70"/>
                      <a:pt x="74" y="81"/>
                    </a:cubicBezTo>
                    <a:cubicBezTo>
                      <a:pt x="57" y="109"/>
                      <a:pt x="44" y="114"/>
                      <a:pt x="87" y="124"/>
                    </a:cubicBezTo>
                    <a:cubicBezTo>
                      <a:pt x="112" y="140"/>
                      <a:pt x="109" y="142"/>
                      <a:pt x="143" y="137"/>
                    </a:cubicBezTo>
                    <a:cubicBezTo>
                      <a:pt x="173" y="116"/>
                      <a:pt x="163" y="127"/>
                      <a:pt x="178" y="107"/>
                    </a:cubicBezTo>
                    <a:cubicBezTo>
                      <a:pt x="162" y="65"/>
                      <a:pt x="141" y="76"/>
                      <a:pt x="92" y="72"/>
                    </a:cubicBezTo>
                    <a:cubicBezTo>
                      <a:pt x="85" y="55"/>
                      <a:pt x="93" y="48"/>
                      <a:pt x="87" y="29"/>
                    </a:cubicBez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38" name="Freeform 49"/>
              <p:cNvSpPr>
                <a:spLocks/>
              </p:cNvSpPr>
              <p:nvPr/>
            </p:nvSpPr>
            <p:spPr bwMode="auto">
              <a:xfrm>
                <a:off x="3719" y="2904"/>
                <a:ext cx="282" cy="274"/>
              </a:xfrm>
              <a:custGeom>
                <a:avLst/>
                <a:gdLst>
                  <a:gd name="T0" fmla="*/ 207 w 282"/>
                  <a:gd name="T1" fmla="*/ 30 h 274"/>
                  <a:gd name="T2" fmla="*/ 114 w 282"/>
                  <a:gd name="T3" fmla="*/ 18 h 274"/>
                  <a:gd name="T4" fmla="*/ 97 w 282"/>
                  <a:gd name="T5" fmla="*/ 39 h 274"/>
                  <a:gd name="T6" fmla="*/ 67 w 282"/>
                  <a:gd name="T7" fmla="*/ 69 h 274"/>
                  <a:gd name="T8" fmla="*/ 71 w 282"/>
                  <a:gd name="T9" fmla="*/ 91 h 274"/>
                  <a:gd name="T10" fmla="*/ 80 w 282"/>
                  <a:gd name="T11" fmla="*/ 104 h 274"/>
                  <a:gd name="T12" fmla="*/ 11 w 282"/>
                  <a:gd name="T13" fmla="*/ 125 h 274"/>
                  <a:gd name="T14" fmla="*/ 24 w 282"/>
                  <a:gd name="T15" fmla="*/ 190 h 274"/>
                  <a:gd name="T16" fmla="*/ 71 w 282"/>
                  <a:gd name="T17" fmla="*/ 203 h 274"/>
                  <a:gd name="T18" fmla="*/ 140 w 282"/>
                  <a:gd name="T19" fmla="*/ 233 h 274"/>
                  <a:gd name="T20" fmla="*/ 144 w 282"/>
                  <a:gd name="T21" fmla="*/ 198 h 274"/>
                  <a:gd name="T22" fmla="*/ 148 w 282"/>
                  <a:gd name="T23" fmla="*/ 185 h 274"/>
                  <a:gd name="T24" fmla="*/ 187 w 282"/>
                  <a:gd name="T25" fmla="*/ 172 h 274"/>
                  <a:gd name="T26" fmla="*/ 264 w 282"/>
                  <a:gd name="T27" fmla="*/ 86 h 274"/>
                  <a:gd name="T28" fmla="*/ 282 w 282"/>
                  <a:gd name="T29" fmla="*/ 48 h 274"/>
                  <a:gd name="T30" fmla="*/ 264 w 282"/>
                  <a:gd name="T31" fmla="*/ 0 h 274"/>
                  <a:gd name="T32" fmla="*/ 226 w 282"/>
                  <a:gd name="T33" fmla="*/ 39 h 274"/>
                  <a:gd name="T34" fmla="*/ 178 w 282"/>
                  <a:gd name="T35" fmla="*/ 95 h 274"/>
                  <a:gd name="T36" fmla="*/ 148 w 282"/>
                  <a:gd name="T37" fmla="*/ 129 h 274"/>
                  <a:gd name="T38" fmla="*/ 118 w 282"/>
                  <a:gd name="T39" fmla="*/ 181 h 274"/>
                  <a:gd name="T40" fmla="*/ 148 w 282"/>
                  <a:gd name="T41" fmla="*/ 82 h 274"/>
                  <a:gd name="T42" fmla="*/ 178 w 282"/>
                  <a:gd name="T43" fmla="*/ 52 h 274"/>
                  <a:gd name="T44" fmla="*/ 178 w 282"/>
                  <a:gd name="T45" fmla="*/ 26 h 274"/>
                  <a:gd name="T46" fmla="*/ 207 w 282"/>
                  <a:gd name="T47" fmla="*/ 30 h 27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82"/>
                  <a:gd name="T73" fmla="*/ 0 h 274"/>
                  <a:gd name="T74" fmla="*/ 282 w 282"/>
                  <a:gd name="T75" fmla="*/ 274 h 27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82" h="274">
                    <a:moveTo>
                      <a:pt x="207" y="30"/>
                    </a:moveTo>
                    <a:cubicBezTo>
                      <a:pt x="165" y="9"/>
                      <a:pt x="171" y="13"/>
                      <a:pt x="114" y="18"/>
                    </a:cubicBezTo>
                    <a:cubicBezTo>
                      <a:pt x="105" y="49"/>
                      <a:pt x="118" y="14"/>
                      <a:pt x="97" y="39"/>
                    </a:cubicBezTo>
                    <a:cubicBezTo>
                      <a:pt x="81" y="57"/>
                      <a:pt x="99" y="61"/>
                      <a:pt x="67" y="69"/>
                    </a:cubicBezTo>
                    <a:cubicBezTo>
                      <a:pt x="68" y="76"/>
                      <a:pt x="68" y="84"/>
                      <a:pt x="71" y="91"/>
                    </a:cubicBezTo>
                    <a:cubicBezTo>
                      <a:pt x="73" y="96"/>
                      <a:pt x="81" y="99"/>
                      <a:pt x="80" y="104"/>
                    </a:cubicBezTo>
                    <a:cubicBezTo>
                      <a:pt x="78" y="116"/>
                      <a:pt x="16" y="124"/>
                      <a:pt x="11" y="125"/>
                    </a:cubicBezTo>
                    <a:cubicBezTo>
                      <a:pt x="0" y="141"/>
                      <a:pt x="3" y="178"/>
                      <a:pt x="24" y="190"/>
                    </a:cubicBezTo>
                    <a:cubicBezTo>
                      <a:pt x="35" y="196"/>
                      <a:pt x="58" y="198"/>
                      <a:pt x="71" y="203"/>
                    </a:cubicBezTo>
                    <a:cubicBezTo>
                      <a:pt x="75" y="240"/>
                      <a:pt x="68" y="274"/>
                      <a:pt x="140" y="233"/>
                    </a:cubicBezTo>
                    <a:cubicBezTo>
                      <a:pt x="150" y="227"/>
                      <a:pt x="142" y="210"/>
                      <a:pt x="144" y="198"/>
                    </a:cubicBezTo>
                    <a:cubicBezTo>
                      <a:pt x="145" y="194"/>
                      <a:pt x="144" y="188"/>
                      <a:pt x="148" y="185"/>
                    </a:cubicBezTo>
                    <a:cubicBezTo>
                      <a:pt x="159" y="177"/>
                      <a:pt x="174" y="177"/>
                      <a:pt x="187" y="172"/>
                    </a:cubicBezTo>
                    <a:cubicBezTo>
                      <a:pt x="194" y="114"/>
                      <a:pt x="208" y="99"/>
                      <a:pt x="264" y="86"/>
                    </a:cubicBezTo>
                    <a:cubicBezTo>
                      <a:pt x="273" y="73"/>
                      <a:pt x="276" y="63"/>
                      <a:pt x="282" y="48"/>
                    </a:cubicBezTo>
                    <a:cubicBezTo>
                      <a:pt x="278" y="28"/>
                      <a:pt x="275" y="16"/>
                      <a:pt x="264" y="0"/>
                    </a:cubicBezTo>
                    <a:cubicBezTo>
                      <a:pt x="241" y="10"/>
                      <a:pt x="239" y="19"/>
                      <a:pt x="226" y="39"/>
                    </a:cubicBezTo>
                    <a:cubicBezTo>
                      <a:pt x="218" y="66"/>
                      <a:pt x="206" y="86"/>
                      <a:pt x="178" y="95"/>
                    </a:cubicBezTo>
                    <a:cubicBezTo>
                      <a:pt x="166" y="104"/>
                      <a:pt x="148" y="129"/>
                      <a:pt x="148" y="129"/>
                    </a:cubicBezTo>
                    <a:cubicBezTo>
                      <a:pt x="145" y="169"/>
                      <a:pt x="156" y="193"/>
                      <a:pt x="118" y="181"/>
                    </a:cubicBezTo>
                    <a:cubicBezTo>
                      <a:pt x="107" y="146"/>
                      <a:pt x="123" y="107"/>
                      <a:pt x="148" y="82"/>
                    </a:cubicBezTo>
                    <a:cubicBezTo>
                      <a:pt x="154" y="65"/>
                      <a:pt x="164" y="63"/>
                      <a:pt x="178" y="52"/>
                    </a:cubicBezTo>
                    <a:cubicBezTo>
                      <a:pt x="184" y="37"/>
                      <a:pt x="202" y="26"/>
                      <a:pt x="178" y="26"/>
                    </a:cubicBezTo>
                    <a:lnTo>
                      <a:pt x="207" y="30"/>
                    </a:ln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39" name="Freeform 50"/>
              <p:cNvSpPr>
                <a:spLocks/>
              </p:cNvSpPr>
              <p:nvPr/>
            </p:nvSpPr>
            <p:spPr bwMode="auto">
              <a:xfrm>
                <a:off x="3945" y="2962"/>
                <a:ext cx="135" cy="132"/>
              </a:xfrm>
              <a:custGeom>
                <a:avLst/>
                <a:gdLst>
                  <a:gd name="T0" fmla="*/ 133 w 135"/>
                  <a:gd name="T1" fmla="*/ 76 h 132"/>
                  <a:gd name="T2" fmla="*/ 99 w 135"/>
                  <a:gd name="T3" fmla="*/ 50 h 132"/>
                  <a:gd name="T4" fmla="*/ 34 w 135"/>
                  <a:gd name="T5" fmla="*/ 33 h 132"/>
                  <a:gd name="T6" fmla="*/ 30 w 135"/>
                  <a:gd name="T7" fmla="*/ 63 h 132"/>
                  <a:gd name="T8" fmla="*/ 0 w 135"/>
                  <a:gd name="T9" fmla="*/ 93 h 132"/>
                  <a:gd name="T10" fmla="*/ 99 w 135"/>
                  <a:gd name="T11" fmla="*/ 110 h 132"/>
                  <a:gd name="T12" fmla="*/ 133 w 135"/>
                  <a:gd name="T13" fmla="*/ 76 h 132"/>
                  <a:gd name="T14" fmla="*/ 0 60000 65536"/>
                  <a:gd name="T15" fmla="*/ 0 60000 65536"/>
                  <a:gd name="T16" fmla="*/ 0 60000 65536"/>
                  <a:gd name="T17" fmla="*/ 0 60000 65536"/>
                  <a:gd name="T18" fmla="*/ 0 60000 65536"/>
                  <a:gd name="T19" fmla="*/ 0 60000 65536"/>
                  <a:gd name="T20" fmla="*/ 0 60000 65536"/>
                  <a:gd name="T21" fmla="*/ 0 w 135"/>
                  <a:gd name="T22" fmla="*/ 0 h 132"/>
                  <a:gd name="T23" fmla="*/ 135 w 135"/>
                  <a:gd name="T24" fmla="*/ 132 h 1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5" h="132">
                    <a:moveTo>
                      <a:pt x="133" y="76"/>
                    </a:moveTo>
                    <a:cubicBezTo>
                      <a:pt x="117" y="70"/>
                      <a:pt x="112" y="60"/>
                      <a:pt x="99" y="50"/>
                    </a:cubicBezTo>
                    <a:cubicBezTo>
                      <a:pt x="92" y="19"/>
                      <a:pt x="95" y="0"/>
                      <a:pt x="34" y="33"/>
                    </a:cubicBezTo>
                    <a:cubicBezTo>
                      <a:pt x="25" y="38"/>
                      <a:pt x="32" y="53"/>
                      <a:pt x="30" y="63"/>
                    </a:cubicBezTo>
                    <a:cubicBezTo>
                      <a:pt x="27" y="81"/>
                      <a:pt x="16" y="88"/>
                      <a:pt x="0" y="93"/>
                    </a:cubicBezTo>
                    <a:cubicBezTo>
                      <a:pt x="9" y="132"/>
                      <a:pt x="69" y="112"/>
                      <a:pt x="99" y="110"/>
                    </a:cubicBezTo>
                    <a:cubicBezTo>
                      <a:pt x="135" y="104"/>
                      <a:pt x="119" y="103"/>
                      <a:pt x="133" y="76"/>
                    </a:cubicBez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40" name="Freeform 51"/>
              <p:cNvSpPr>
                <a:spLocks/>
              </p:cNvSpPr>
              <p:nvPr/>
            </p:nvSpPr>
            <p:spPr bwMode="auto">
              <a:xfrm>
                <a:off x="3614" y="2977"/>
                <a:ext cx="795" cy="568"/>
              </a:xfrm>
              <a:custGeom>
                <a:avLst/>
                <a:gdLst>
                  <a:gd name="T0" fmla="*/ 99 w 795"/>
                  <a:gd name="T1" fmla="*/ 448 h 568"/>
                  <a:gd name="T2" fmla="*/ 0 w 795"/>
                  <a:gd name="T3" fmla="*/ 443 h 568"/>
                  <a:gd name="T4" fmla="*/ 38 w 795"/>
                  <a:gd name="T5" fmla="*/ 405 h 568"/>
                  <a:gd name="T6" fmla="*/ 43 w 795"/>
                  <a:gd name="T7" fmla="*/ 344 h 568"/>
                  <a:gd name="T8" fmla="*/ 163 w 795"/>
                  <a:gd name="T9" fmla="*/ 263 h 568"/>
                  <a:gd name="T10" fmla="*/ 245 w 795"/>
                  <a:gd name="T11" fmla="*/ 237 h 568"/>
                  <a:gd name="T12" fmla="*/ 305 w 795"/>
                  <a:gd name="T13" fmla="*/ 207 h 568"/>
                  <a:gd name="T14" fmla="*/ 365 w 795"/>
                  <a:gd name="T15" fmla="*/ 254 h 568"/>
                  <a:gd name="T16" fmla="*/ 417 w 795"/>
                  <a:gd name="T17" fmla="*/ 228 h 568"/>
                  <a:gd name="T18" fmla="*/ 477 w 795"/>
                  <a:gd name="T19" fmla="*/ 207 h 568"/>
                  <a:gd name="T20" fmla="*/ 516 w 795"/>
                  <a:gd name="T21" fmla="*/ 164 h 568"/>
                  <a:gd name="T22" fmla="*/ 593 w 795"/>
                  <a:gd name="T23" fmla="*/ 160 h 568"/>
                  <a:gd name="T24" fmla="*/ 606 w 795"/>
                  <a:gd name="T25" fmla="*/ 52 h 568"/>
                  <a:gd name="T26" fmla="*/ 653 w 795"/>
                  <a:gd name="T27" fmla="*/ 9 h 568"/>
                  <a:gd name="T28" fmla="*/ 692 w 795"/>
                  <a:gd name="T29" fmla="*/ 99 h 568"/>
                  <a:gd name="T30" fmla="*/ 735 w 795"/>
                  <a:gd name="T31" fmla="*/ 151 h 568"/>
                  <a:gd name="T32" fmla="*/ 778 w 795"/>
                  <a:gd name="T33" fmla="*/ 194 h 568"/>
                  <a:gd name="T34" fmla="*/ 769 w 795"/>
                  <a:gd name="T35" fmla="*/ 246 h 568"/>
                  <a:gd name="T36" fmla="*/ 773 w 795"/>
                  <a:gd name="T37" fmla="*/ 310 h 568"/>
                  <a:gd name="T38" fmla="*/ 769 w 795"/>
                  <a:gd name="T39" fmla="*/ 396 h 568"/>
                  <a:gd name="T40" fmla="*/ 709 w 795"/>
                  <a:gd name="T41" fmla="*/ 482 h 568"/>
                  <a:gd name="T42" fmla="*/ 670 w 795"/>
                  <a:gd name="T43" fmla="*/ 418 h 568"/>
                  <a:gd name="T44" fmla="*/ 614 w 795"/>
                  <a:gd name="T45" fmla="*/ 422 h 568"/>
                  <a:gd name="T46" fmla="*/ 627 w 795"/>
                  <a:gd name="T47" fmla="*/ 461 h 568"/>
                  <a:gd name="T48" fmla="*/ 632 w 795"/>
                  <a:gd name="T49" fmla="*/ 529 h 568"/>
                  <a:gd name="T50" fmla="*/ 571 w 795"/>
                  <a:gd name="T51" fmla="*/ 568 h 568"/>
                  <a:gd name="T52" fmla="*/ 507 w 795"/>
                  <a:gd name="T53" fmla="*/ 542 h 568"/>
                  <a:gd name="T54" fmla="*/ 382 w 795"/>
                  <a:gd name="T55" fmla="*/ 499 h 568"/>
                  <a:gd name="T56" fmla="*/ 387 w 795"/>
                  <a:gd name="T57" fmla="*/ 366 h 568"/>
                  <a:gd name="T58" fmla="*/ 279 w 795"/>
                  <a:gd name="T59" fmla="*/ 319 h 568"/>
                  <a:gd name="T60" fmla="*/ 279 w 795"/>
                  <a:gd name="T61" fmla="*/ 375 h 568"/>
                  <a:gd name="T62" fmla="*/ 232 w 795"/>
                  <a:gd name="T63" fmla="*/ 332 h 568"/>
                  <a:gd name="T64" fmla="*/ 142 w 795"/>
                  <a:gd name="T65" fmla="*/ 319 h 568"/>
                  <a:gd name="T66" fmla="*/ 90 w 795"/>
                  <a:gd name="T67" fmla="*/ 370 h 568"/>
                  <a:gd name="T68" fmla="*/ 60 w 795"/>
                  <a:gd name="T69" fmla="*/ 422 h 56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95"/>
                  <a:gd name="T106" fmla="*/ 0 h 568"/>
                  <a:gd name="T107" fmla="*/ 795 w 795"/>
                  <a:gd name="T108" fmla="*/ 568 h 56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95" h="568">
                    <a:moveTo>
                      <a:pt x="60" y="422"/>
                    </a:moveTo>
                    <a:cubicBezTo>
                      <a:pt x="73" y="430"/>
                      <a:pt x="99" y="448"/>
                      <a:pt x="99" y="448"/>
                    </a:cubicBezTo>
                    <a:cubicBezTo>
                      <a:pt x="79" y="454"/>
                      <a:pt x="58" y="459"/>
                      <a:pt x="38" y="465"/>
                    </a:cubicBezTo>
                    <a:cubicBezTo>
                      <a:pt x="17" y="461"/>
                      <a:pt x="6" y="464"/>
                      <a:pt x="0" y="443"/>
                    </a:cubicBezTo>
                    <a:cubicBezTo>
                      <a:pt x="15" y="434"/>
                      <a:pt x="24" y="433"/>
                      <a:pt x="34" y="418"/>
                    </a:cubicBezTo>
                    <a:cubicBezTo>
                      <a:pt x="35" y="414"/>
                      <a:pt x="41" y="409"/>
                      <a:pt x="38" y="405"/>
                    </a:cubicBezTo>
                    <a:cubicBezTo>
                      <a:pt x="32" y="396"/>
                      <a:pt x="13" y="387"/>
                      <a:pt x="13" y="387"/>
                    </a:cubicBezTo>
                    <a:cubicBezTo>
                      <a:pt x="35" y="380"/>
                      <a:pt x="35" y="364"/>
                      <a:pt x="43" y="344"/>
                    </a:cubicBezTo>
                    <a:cubicBezTo>
                      <a:pt x="32" y="318"/>
                      <a:pt x="47" y="310"/>
                      <a:pt x="69" y="301"/>
                    </a:cubicBezTo>
                    <a:cubicBezTo>
                      <a:pt x="81" y="249"/>
                      <a:pt x="99" y="266"/>
                      <a:pt x="163" y="263"/>
                    </a:cubicBezTo>
                    <a:cubicBezTo>
                      <a:pt x="220" y="252"/>
                      <a:pt x="170" y="268"/>
                      <a:pt x="197" y="246"/>
                    </a:cubicBezTo>
                    <a:cubicBezTo>
                      <a:pt x="206" y="238"/>
                      <a:pt x="242" y="237"/>
                      <a:pt x="245" y="237"/>
                    </a:cubicBezTo>
                    <a:cubicBezTo>
                      <a:pt x="249" y="219"/>
                      <a:pt x="244" y="219"/>
                      <a:pt x="262" y="215"/>
                    </a:cubicBezTo>
                    <a:cubicBezTo>
                      <a:pt x="276" y="212"/>
                      <a:pt x="305" y="207"/>
                      <a:pt x="305" y="207"/>
                    </a:cubicBezTo>
                    <a:cubicBezTo>
                      <a:pt x="319" y="208"/>
                      <a:pt x="336" y="203"/>
                      <a:pt x="348" y="211"/>
                    </a:cubicBezTo>
                    <a:cubicBezTo>
                      <a:pt x="384" y="237"/>
                      <a:pt x="318" y="254"/>
                      <a:pt x="365" y="254"/>
                    </a:cubicBezTo>
                    <a:cubicBezTo>
                      <a:pt x="378" y="246"/>
                      <a:pt x="389" y="236"/>
                      <a:pt x="403" y="229"/>
                    </a:cubicBezTo>
                    <a:cubicBezTo>
                      <a:pt x="407" y="227"/>
                      <a:pt x="413" y="230"/>
                      <a:pt x="417" y="228"/>
                    </a:cubicBezTo>
                    <a:cubicBezTo>
                      <a:pt x="434" y="219"/>
                      <a:pt x="433" y="205"/>
                      <a:pt x="451" y="198"/>
                    </a:cubicBezTo>
                    <a:cubicBezTo>
                      <a:pt x="452" y="198"/>
                      <a:pt x="476" y="208"/>
                      <a:pt x="477" y="207"/>
                    </a:cubicBezTo>
                    <a:cubicBezTo>
                      <a:pt x="481" y="205"/>
                      <a:pt x="478" y="198"/>
                      <a:pt x="481" y="194"/>
                    </a:cubicBezTo>
                    <a:cubicBezTo>
                      <a:pt x="489" y="184"/>
                      <a:pt x="505" y="171"/>
                      <a:pt x="516" y="164"/>
                    </a:cubicBezTo>
                    <a:cubicBezTo>
                      <a:pt x="538" y="169"/>
                      <a:pt x="544" y="174"/>
                      <a:pt x="567" y="168"/>
                    </a:cubicBezTo>
                    <a:cubicBezTo>
                      <a:pt x="576" y="166"/>
                      <a:pt x="593" y="160"/>
                      <a:pt x="593" y="160"/>
                    </a:cubicBezTo>
                    <a:cubicBezTo>
                      <a:pt x="608" y="138"/>
                      <a:pt x="598" y="115"/>
                      <a:pt x="584" y="95"/>
                    </a:cubicBezTo>
                    <a:cubicBezTo>
                      <a:pt x="578" y="74"/>
                      <a:pt x="584" y="59"/>
                      <a:pt x="606" y="52"/>
                    </a:cubicBezTo>
                    <a:cubicBezTo>
                      <a:pt x="615" y="37"/>
                      <a:pt x="619" y="22"/>
                      <a:pt x="623" y="5"/>
                    </a:cubicBezTo>
                    <a:cubicBezTo>
                      <a:pt x="633" y="6"/>
                      <a:pt x="649" y="0"/>
                      <a:pt x="653" y="9"/>
                    </a:cubicBezTo>
                    <a:cubicBezTo>
                      <a:pt x="678" y="67"/>
                      <a:pt x="656" y="64"/>
                      <a:pt x="627" y="69"/>
                    </a:cubicBezTo>
                    <a:cubicBezTo>
                      <a:pt x="637" y="95"/>
                      <a:pt x="668" y="92"/>
                      <a:pt x="692" y="99"/>
                    </a:cubicBezTo>
                    <a:cubicBezTo>
                      <a:pt x="700" y="126"/>
                      <a:pt x="699" y="130"/>
                      <a:pt x="726" y="138"/>
                    </a:cubicBezTo>
                    <a:cubicBezTo>
                      <a:pt x="729" y="142"/>
                      <a:pt x="733" y="146"/>
                      <a:pt x="735" y="151"/>
                    </a:cubicBezTo>
                    <a:cubicBezTo>
                      <a:pt x="738" y="158"/>
                      <a:pt x="735" y="167"/>
                      <a:pt x="739" y="173"/>
                    </a:cubicBezTo>
                    <a:cubicBezTo>
                      <a:pt x="744" y="182"/>
                      <a:pt x="768" y="191"/>
                      <a:pt x="778" y="194"/>
                    </a:cubicBezTo>
                    <a:cubicBezTo>
                      <a:pt x="764" y="203"/>
                      <a:pt x="755" y="214"/>
                      <a:pt x="739" y="220"/>
                    </a:cubicBezTo>
                    <a:cubicBezTo>
                      <a:pt x="754" y="230"/>
                      <a:pt x="764" y="228"/>
                      <a:pt x="769" y="246"/>
                    </a:cubicBezTo>
                    <a:cubicBezTo>
                      <a:pt x="768" y="263"/>
                      <a:pt x="764" y="280"/>
                      <a:pt x="765" y="297"/>
                    </a:cubicBezTo>
                    <a:cubicBezTo>
                      <a:pt x="765" y="302"/>
                      <a:pt x="772" y="305"/>
                      <a:pt x="773" y="310"/>
                    </a:cubicBezTo>
                    <a:cubicBezTo>
                      <a:pt x="780" y="334"/>
                      <a:pt x="788" y="355"/>
                      <a:pt x="795" y="379"/>
                    </a:cubicBezTo>
                    <a:cubicBezTo>
                      <a:pt x="793" y="380"/>
                      <a:pt x="770" y="394"/>
                      <a:pt x="769" y="396"/>
                    </a:cubicBezTo>
                    <a:cubicBezTo>
                      <a:pt x="752" y="424"/>
                      <a:pt x="763" y="469"/>
                      <a:pt x="735" y="486"/>
                    </a:cubicBezTo>
                    <a:cubicBezTo>
                      <a:pt x="726" y="485"/>
                      <a:pt x="717" y="486"/>
                      <a:pt x="709" y="482"/>
                    </a:cubicBezTo>
                    <a:cubicBezTo>
                      <a:pt x="694" y="475"/>
                      <a:pt x="697" y="434"/>
                      <a:pt x="696" y="430"/>
                    </a:cubicBezTo>
                    <a:cubicBezTo>
                      <a:pt x="694" y="424"/>
                      <a:pt x="675" y="419"/>
                      <a:pt x="670" y="418"/>
                    </a:cubicBezTo>
                    <a:cubicBezTo>
                      <a:pt x="657" y="396"/>
                      <a:pt x="661" y="394"/>
                      <a:pt x="619" y="409"/>
                    </a:cubicBezTo>
                    <a:cubicBezTo>
                      <a:pt x="615" y="411"/>
                      <a:pt x="618" y="419"/>
                      <a:pt x="614" y="422"/>
                    </a:cubicBezTo>
                    <a:cubicBezTo>
                      <a:pt x="609" y="426"/>
                      <a:pt x="603" y="425"/>
                      <a:pt x="597" y="426"/>
                    </a:cubicBezTo>
                    <a:cubicBezTo>
                      <a:pt x="612" y="436"/>
                      <a:pt x="618" y="446"/>
                      <a:pt x="627" y="461"/>
                    </a:cubicBezTo>
                    <a:cubicBezTo>
                      <a:pt x="632" y="481"/>
                      <a:pt x="637" y="491"/>
                      <a:pt x="649" y="508"/>
                    </a:cubicBezTo>
                    <a:cubicBezTo>
                      <a:pt x="639" y="549"/>
                      <a:pt x="654" y="508"/>
                      <a:pt x="632" y="529"/>
                    </a:cubicBezTo>
                    <a:cubicBezTo>
                      <a:pt x="600" y="559"/>
                      <a:pt x="653" y="525"/>
                      <a:pt x="623" y="555"/>
                    </a:cubicBezTo>
                    <a:cubicBezTo>
                      <a:pt x="613" y="565"/>
                      <a:pt x="585" y="564"/>
                      <a:pt x="571" y="568"/>
                    </a:cubicBezTo>
                    <a:cubicBezTo>
                      <a:pt x="538" y="562"/>
                      <a:pt x="546" y="554"/>
                      <a:pt x="550" y="521"/>
                    </a:cubicBezTo>
                    <a:cubicBezTo>
                      <a:pt x="523" y="510"/>
                      <a:pt x="527" y="530"/>
                      <a:pt x="507" y="542"/>
                    </a:cubicBezTo>
                    <a:cubicBezTo>
                      <a:pt x="470" y="535"/>
                      <a:pt x="482" y="524"/>
                      <a:pt x="460" y="516"/>
                    </a:cubicBezTo>
                    <a:cubicBezTo>
                      <a:pt x="437" y="507"/>
                      <a:pt x="406" y="506"/>
                      <a:pt x="382" y="499"/>
                    </a:cubicBezTo>
                    <a:cubicBezTo>
                      <a:pt x="358" y="461"/>
                      <a:pt x="363" y="501"/>
                      <a:pt x="357" y="439"/>
                    </a:cubicBezTo>
                    <a:cubicBezTo>
                      <a:pt x="360" y="387"/>
                      <a:pt x="347" y="378"/>
                      <a:pt x="387" y="366"/>
                    </a:cubicBezTo>
                    <a:cubicBezTo>
                      <a:pt x="360" y="347"/>
                      <a:pt x="378" y="336"/>
                      <a:pt x="339" y="327"/>
                    </a:cubicBezTo>
                    <a:cubicBezTo>
                      <a:pt x="310" y="309"/>
                      <a:pt x="314" y="309"/>
                      <a:pt x="279" y="319"/>
                    </a:cubicBezTo>
                    <a:cubicBezTo>
                      <a:pt x="274" y="336"/>
                      <a:pt x="278" y="346"/>
                      <a:pt x="283" y="362"/>
                    </a:cubicBezTo>
                    <a:cubicBezTo>
                      <a:pt x="282" y="366"/>
                      <a:pt x="283" y="374"/>
                      <a:pt x="279" y="375"/>
                    </a:cubicBezTo>
                    <a:cubicBezTo>
                      <a:pt x="274" y="376"/>
                      <a:pt x="270" y="369"/>
                      <a:pt x="266" y="366"/>
                    </a:cubicBezTo>
                    <a:cubicBezTo>
                      <a:pt x="252" y="354"/>
                      <a:pt x="248" y="342"/>
                      <a:pt x="232" y="332"/>
                    </a:cubicBezTo>
                    <a:cubicBezTo>
                      <a:pt x="214" y="356"/>
                      <a:pt x="205" y="348"/>
                      <a:pt x="172" y="344"/>
                    </a:cubicBezTo>
                    <a:cubicBezTo>
                      <a:pt x="165" y="328"/>
                      <a:pt x="156" y="328"/>
                      <a:pt x="142" y="319"/>
                    </a:cubicBezTo>
                    <a:cubicBezTo>
                      <a:pt x="123" y="325"/>
                      <a:pt x="122" y="331"/>
                      <a:pt x="129" y="349"/>
                    </a:cubicBezTo>
                    <a:cubicBezTo>
                      <a:pt x="116" y="357"/>
                      <a:pt x="105" y="365"/>
                      <a:pt x="90" y="370"/>
                    </a:cubicBezTo>
                    <a:cubicBezTo>
                      <a:pt x="89" y="375"/>
                      <a:pt x="87" y="401"/>
                      <a:pt x="81" y="409"/>
                    </a:cubicBezTo>
                    <a:cubicBezTo>
                      <a:pt x="77" y="414"/>
                      <a:pt x="51" y="422"/>
                      <a:pt x="60" y="422"/>
                    </a:cubicBez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41" name="Freeform 52"/>
              <p:cNvSpPr>
                <a:spLocks/>
              </p:cNvSpPr>
              <p:nvPr/>
            </p:nvSpPr>
            <p:spPr bwMode="auto">
              <a:xfrm>
                <a:off x="2848" y="2856"/>
                <a:ext cx="488" cy="367"/>
              </a:xfrm>
              <a:custGeom>
                <a:avLst/>
                <a:gdLst>
                  <a:gd name="T0" fmla="*/ 22 w 488"/>
                  <a:gd name="T1" fmla="*/ 349 h 367"/>
                  <a:gd name="T2" fmla="*/ 61 w 488"/>
                  <a:gd name="T3" fmla="*/ 298 h 367"/>
                  <a:gd name="T4" fmla="*/ 147 w 488"/>
                  <a:gd name="T5" fmla="*/ 251 h 367"/>
                  <a:gd name="T6" fmla="*/ 207 w 488"/>
                  <a:gd name="T7" fmla="*/ 225 h 367"/>
                  <a:gd name="T8" fmla="*/ 259 w 488"/>
                  <a:gd name="T9" fmla="*/ 173 h 367"/>
                  <a:gd name="T10" fmla="*/ 271 w 488"/>
                  <a:gd name="T11" fmla="*/ 147 h 367"/>
                  <a:gd name="T12" fmla="*/ 297 w 488"/>
                  <a:gd name="T13" fmla="*/ 139 h 367"/>
                  <a:gd name="T14" fmla="*/ 353 w 488"/>
                  <a:gd name="T15" fmla="*/ 109 h 367"/>
                  <a:gd name="T16" fmla="*/ 344 w 488"/>
                  <a:gd name="T17" fmla="*/ 61 h 367"/>
                  <a:gd name="T18" fmla="*/ 366 w 488"/>
                  <a:gd name="T19" fmla="*/ 23 h 367"/>
                  <a:gd name="T20" fmla="*/ 413 w 488"/>
                  <a:gd name="T21" fmla="*/ 6 h 367"/>
                  <a:gd name="T22" fmla="*/ 435 w 488"/>
                  <a:gd name="T23" fmla="*/ 40 h 367"/>
                  <a:gd name="T24" fmla="*/ 486 w 488"/>
                  <a:gd name="T25" fmla="*/ 100 h 367"/>
                  <a:gd name="T26" fmla="*/ 443 w 488"/>
                  <a:gd name="T27" fmla="*/ 117 h 367"/>
                  <a:gd name="T28" fmla="*/ 405 w 488"/>
                  <a:gd name="T29" fmla="*/ 139 h 367"/>
                  <a:gd name="T30" fmla="*/ 370 w 488"/>
                  <a:gd name="T31" fmla="*/ 165 h 367"/>
                  <a:gd name="T32" fmla="*/ 302 w 488"/>
                  <a:gd name="T33" fmla="*/ 190 h 367"/>
                  <a:gd name="T34" fmla="*/ 280 w 488"/>
                  <a:gd name="T35" fmla="*/ 229 h 367"/>
                  <a:gd name="T36" fmla="*/ 271 w 488"/>
                  <a:gd name="T37" fmla="*/ 255 h 367"/>
                  <a:gd name="T38" fmla="*/ 237 w 488"/>
                  <a:gd name="T39" fmla="*/ 268 h 367"/>
                  <a:gd name="T40" fmla="*/ 177 w 488"/>
                  <a:gd name="T41" fmla="*/ 285 h 367"/>
                  <a:gd name="T42" fmla="*/ 99 w 488"/>
                  <a:gd name="T43" fmla="*/ 332 h 367"/>
                  <a:gd name="T44" fmla="*/ 52 w 488"/>
                  <a:gd name="T45" fmla="*/ 367 h 367"/>
                  <a:gd name="T46" fmla="*/ 22 w 488"/>
                  <a:gd name="T47" fmla="*/ 349 h 36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367"/>
                  <a:gd name="T74" fmla="*/ 488 w 488"/>
                  <a:gd name="T75" fmla="*/ 367 h 36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367">
                    <a:moveTo>
                      <a:pt x="22" y="349"/>
                    </a:moveTo>
                    <a:cubicBezTo>
                      <a:pt x="53" y="340"/>
                      <a:pt x="37" y="313"/>
                      <a:pt x="61" y="298"/>
                    </a:cubicBezTo>
                    <a:cubicBezTo>
                      <a:pt x="93" y="246"/>
                      <a:pt x="84" y="257"/>
                      <a:pt x="147" y="251"/>
                    </a:cubicBezTo>
                    <a:cubicBezTo>
                      <a:pt x="170" y="242"/>
                      <a:pt x="183" y="229"/>
                      <a:pt x="207" y="225"/>
                    </a:cubicBezTo>
                    <a:cubicBezTo>
                      <a:pt x="217" y="191"/>
                      <a:pt x="232" y="192"/>
                      <a:pt x="259" y="173"/>
                    </a:cubicBezTo>
                    <a:cubicBezTo>
                      <a:pt x="261" y="167"/>
                      <a:pt x="265" y="151"/>
                      <a:pt x="271" y="147"/>
                    </a:cubicBezTo>
                    <a:cubicBezTo>
                      <a:pt x="279" y="142"/>
                      <a:pt x="297" y="139"/>
                      <a:pt x="297" y="139"/>
                    </a:cubicBezTo>
                    <a:cubicBezTo>
                      <a:pt x="307" y="107"/>
                      <a:pt x="317" y="113"/>
                      <a:pt x="353" y="109"/>
                    </a:cubicBezTo>
                    <a:cubicBezTo>
                      <a:pt x="381" y="98"/>
                      <a:pt x="360" y="72"/>
                      <a:pt x="344" y="61"/>
                    </a:cubicBezTo>
                    <a:cubicBezTo>
                      <a:pt x="351" y="43"/>
                      <a:pt x="349" y="34"/>
                      <a:pt x="366" y="23"/>
                    </a:cubicBezTo>
                    <a:cubicBezTo>
                      <a:pt x="382" y="0"/>
                      <a:pt x="384" y="0"/>
                      <a:pt x="413" y="6"/>
                    </a:cubicBezTo>
                    <a:cubicBezTo>
                      <a:pt x="429" y="16"/>
                      <a:pt x="428" y="23"/>
                      <a:pt x="435" y="40"/>
                    </a:cubicBezTo>
                    <a:cubicBezTo>
                      <a:pt x="414" y="93"/>
                      <a:pt x="447" y="94"/>
                      <a:pt x="486" y="100"/>
                    </a:cubicBezTo>
                    <a:cubicBezTo>
                      <a:pt x="478" y="127"/>
                      <a:pt x="488" y="109"/>
                      <a:pt x="443" y="117"/>
                    </a:cubicBezTo>
                    <a:cubicBezTo>
                      <a:pt x="429" y="119"/>
                      <a:pt x="405" y="139"/>
                      <a:pt x="405" y="139"/>
                    </a:cubicBezTo>
                    <a:cubicBezTo>
                      <a:pt x="395" y="154"/>
                      <a:pt x="387" y="159"/>
                      <a:pt x="370" y="165"/>
                    </a:cubicBezTo>
                    <a:cubicBezTo>
                      <a:pt x="355" y="188"/>
                      <a:pt x="328" y="186"/>
                      <a:pt x="302" y="190"/>
                    </a:cubicBezTo>
                    <a:cubicBezTo>
                      <a:pt x="295" y="208"/>
                      <a:pt x="294" y="215"/>
                      <a:pt x="280" y="229"/>
                    </a:cubicBezTo>
                    <a:cubicBezTo>
                      <a:pt x="279" y="232"/>
                      <a:pt x="273" y="252"/>
                      <a:pt x="271" y="255"/>
                    </a:cubicBezTo>
                    <a:cubicBezTo>
                      <a:pt x="263" y="265"/>
                      <a:pt x="248" y="265"/>
                      <a:pt x="237" y="268"/>
                    </a:cubicBezTo>
                    <a:cubicBezTo>
                      <a:pt x="216" y="274"/>
                      <a:pt x="198" y="281"/>
                      <a:pt x="177" y="285"/>
                    </a:cubicBezTo>
                    <a:cubicBezTo>
                      <a:pt x="158" y="312"/>
                      <a:pt x="130" y="325"/>
                      <a:pt x="99" y="332"/>
                    </a:cubicBezTo>
                    <a:cubicBezTo>
                      <a:pt x="81" y="345"/>
                      <a:pt x="74" y="359"/>
                      <a:pt x="52" y="367"/>
                    </a:cubicBezTo>
                    <a:cubicBezTo>
                      <a:pt x="47" y="366"/>
                      <a:pt x="0" y="363"/>
                      <a:pt x="22" y="349"/>
                    </a:cubicBezTo>
                    <a:close/>
                  </a:path>
                </a:pathLst>
              </a:custGeom>
              <a:solidFill>
                <a:schemeClr val="accent1"/>
              </a:solidFill>
              <a:ln w="12700" cap="sq">
                <a:solidFill>
                  <a:schemeClr val="bg1"/>
                </a:solidFill>
                <a:round/>
                <a:headEnd type="none" w="sm" len="sm"/>
                <a:tailEnd type="none" w="sm" len="sm"/>
              </a:ln>
            </p:spPr>
            <p:txBody>
              <a:bodyPr/>
              <a:lstStyle/>
              <a:p>
                <a:endParaRPr lang="vi-VN"/>
              </a:p>
            </p:txBody>
          </p:sp>
          <p:sp>
            <p:nvSpPr>
              <p:cNvPr id="42" name="Freeform 53"/>
              <p:cNvSpPr>
                <a:spLocks/>
              </p:cNvSpPr>
              <p:nvPr/>
            </p:nvSpPr>
            <p:spPr bwMode="auto">
              <a:xfrm>
                <a:off x="3339" y="1171"/>
                <a:ext cx="326" cy="458"/>
              </a:xfrm>
              <a:custGeom>
                <a:avLst/>
                <a:gdLst>
                  <a:gd name="T0" fmla="*/ 322 w 326"/>
                  <a:gd name="T1" fmla="*/ 53 h 458"/>
                  <a:gd name="T2" fmla="*/ 313 w 326"/>
                  <a:gd name="T3" fmla="*/ 27 h 458"/>
                  <a:gd name="T4" fmla="*/ 266 w 326"/>
                  <a:gd name="T5" fmla="*/ 14 h 458"/>
                  <a:gd name="T6" fmla="*/ 215 w 326"/>
                  <a:gd name="T7" fmla="*/ 5 h 458"/>
                  <a:gd name="T8" fmla="*/ 176 w 326"/>
                  <a:gd name="T9" fmla="*/ 18 h 458"/>
                  <a:gd name="T10" fmla="*/ 141 w 326"/>
                  <a:gd name="T11" fmla="*/ 40 h 458"/>
                  <a:gd name="T12" fmla="*/ 107 w 326"/>
                  <a:gd name="T13" fmla="*/ 100 h 458"/>
                  <a:gd name="T14" fmla="*/ 81 w 326"/>
                  <a:gd name="T15" fmla="*/ 122 h 458"/>
                  <a:gd name="T16" fmla="*/ 51 w 326"/>
                  <a:gd name="T17" fmla="*/ 169 h 458"/>
                  <a:gd name="T18" fmla="*/ 0 w 326"/>
                  <a:gd name="T19" fmla="*/ 306 h 458"/>
                  <a:gd name="T20" fmla="*/ 4 w 326"/>
                  <a:gd name="T21" fmla="*/ 336 h 458"/>
                  <a:gd name="T22" fmla="*/ 43 w 326"/>
                  <a:gd name="T23" fmla="*/ 349 h 458"/>
                  <a:gd name="T24" fmla="*/ 73 w 326"/>
                  <a:gd name="T25" fmla="*/ 384 h 458"/>
                  <a:gd name="T26" fmla="*/ 111 w 326"/>
                  <a:gd name="T27" fmla="*/ 427 h 458"/>
                  <a:gd name="T28" fmla="*/ 116 w 326"/>
                  <a:gd name="T29" fmla="*/ 453 h 458"/>
                  <a:gd name="T30" fmla="*/ 141 w 326"/>
                  <a:gd name="T31" fmla="*/ 448 h 458"/>
                  <a:gd name="T32" fmla="*/ 172 w 326"/>
                  <a:gd name="T33" fmla="*/ 367 h 458"/>
                  <a:gd name="T34" fmla="*/ 197 w 326"/>
                  <a:gd name="T35" fmla="*/ 354 h 458"/>
                  <a:gd name="T36" fmla="*/ 232 w 326"/>
                  <a:gd name="T37" fmla="*/ 281 h 458"/>
                  <a:gd name="T38" fmla="*/ 253 w 326"/>
                  <a:gd name="T39" fmla="*/ 259 h 458"/>
                  <a:gd name="T40" fmla="*/ 283 w 326"/>
                  <a:gd name="T41" fmla="*/ 203 h 458"/>
                  <a:gd name="T42" fmla="*/ 279 w 326"/>
                  <a:gd name="T43" fmla="*/ 126 h 458"/>
                  <a:gd name="T44" fmla="*/ 313 w 326"/>
                  <a:gd name="T45" fmla="*/ 74 h 458"/>
                  <a:gd name="T46" fmla="*/ 326 w 326"/>
                  <a:gd name="T47" fmla="*/ 48 h 458"/>
                  <a:gd name="T48" fmla="*/ 322 w 326"/>
                  <a:gd name="T49" fmla="*/ 53 h 45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6"/>
                  <a:gd name="T76" fmla="*/ 0 h 458"/>
                  <a:gd name="T77" fmla="*/ 326 w 326"/>
                  <a:gd name="T78" fmla="*/ 458 h 45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6" h="458">
                    <a:moveTo>
                      <a:pt x="322" y="53"/>
                    </a:moveTo>
                    <a:cubicBezTo>
                      <a:pt x="321" y="51"/>
                      <a:pt x="315" y="28"/>
                      <a:pt x="313" y="27"/>
                    </a:cubicBezTo>
                    <a:cubicBezTo>
                      <a:pt x="300" y="17"/>
                      <a:pt x="266" y="14"/>
                      <a:pt x="266" y="14"/>
                    </a:cubicBezTo>
                    <a:cubicBezTo>
                      <a:pt x="245" y="0"/>
                      <a:pt x="241" y="1"/>
                      <a:pt x="215" y="5"/>
                    </a:cubicBezTo>
                    <a:cubicBezTo>
                      <a:pt x="202" y="10"/>
                      <a:pt x="176" y="18"/>
                      <a:pt x="176" y="18"/>
                    </a:cubicBezTo>
                    <a:cubicBezTo>
                      <a:pt x="161" y="40"/>
                      <a:pt x="172" y="46"/>
                      <a:pt x="141" y="40"/>
                    </a:cubicBezTo>
                    <a:cubicBezTo>
                      <a:pt x="132" y="69"/>
                      <a:pt x="141" y="92"/>
                      <a:pt x="107" y="100"/>
                    </a:cubicBezTo>
                    <a:cubicBezTo>
                      <a:pt x="101" y="104"/>
                      <a:pt x="84" y="115"/>
                      <a:pt x="81" y="122"/>
                    </a:cubicBezTo>
                    <a:cubicBezTo>
                      <a:pt x="70" y="150"/>
                      <a:pt x="82" y="159"/>
                      <a:pt x="51" y="169"/>
                    </a:cubicBezTo>
                    <a:cubicBezTo>
                      <a:pt x="37" y="214"/>
                      <a:pt x="25" y="265"/>
                      <a:pt x="0" y="306"/>
                    </a:cubicBezTo>
                    <a:cubicBezTo>
                      <a:pt x="1" y="316"/>
                      <a:pt x="0" y="327"/>
                      <a:pt x="4" y="336"/>
                    </a:cubicBezTo>
                    <a:cubicBezTo>
                      <a:pt x="10" y="348"/>
                      <a:pt x="43" y="349"/>
                      <a:pt x="43" y="349"/>
                    </a:cubicBezTo>
                    <a:cubicBezTo>
                      <a:pt x="66" y="365"/>
                      <a:pt x="48" y="374"/>
                      <a:pt x="73" y="384"/>
                    </a:cubicBezTo>
                    <a:cubicBezTo>
                      <a:pt x="78" y="426"/>
                      <a:pt x="75" y="418"/>
                      <a:pt x="111" y="427"/>
                    </a:cubicBezTo>
                    <a:cubicBezTo>
                      <a:pt x="113" y="436"/>
                      <a:pt x="109" y="448"/>
                      <a:pt x="116" y="453"/>
                    </a:cubicBezTo>
                    <a:cubicBezTo>
                      <a:pt x="123" y="458"/>
                      <a:pt x="138" y="456"/>
                      <a:pt x="141" y="448"/>
                    </a:cubicBezTo>
                    <a:cubicBezTo>
                      <a:pt x="166" y="385"/>
                      <a:pt x="122" y="382"/>
                      <a:pt x="172" y="367"/>
                    </a:cubicBezTo>
                    <a:cubicBezTo>
                      <a:pt x="180" y="361"/>
                      <a:pt x="192" y="362"/>
                      <a:pt x="197" y="354"/>
                    </a:cubicBezTo>
                    <a:cubicBezTo>
                      <a:pt x="215" y="324"/>
                      <a:pt x="194" y="305"/>
                      <a:pt x="232" y="281"/>
                    </a:cubicBezTo>
                    <a:cubicBezTo>
                      <a:pt x="237" y="272"/>
                      <a:pt x="250" y="269"/>
                      <a:pt x="253" y="259"/>
                    </a:cubicBezTo>
                    <a:cubicBezTo>
                      <a:pt x="268" y="215"/>
                      <a:pt x="246" y="217"/>
                      <a:pt x="283" y="203"/>
                    </a:cubicBezTo>
                    <a:cubicBezTo>
                      <a:pt x="289" y="176"/>
                      <a:pt x="287" y="152"/>
                      <a:pt x="279" y="126"/>
                    </a:cubicBezTo>
                    <a:cubicBezTo>
                      <a:pt x="285" y="84"/>
                      <a:pt x="278" y="88"/>
                      <a:pt x="313" y="74"/>
                    </a:cubicBezTo>
                    <a:cubicBezTo>
                      <a:pt x="318" y="67"/>
                      <a:pt x="326" y="58"/>
                      <a:pt x="326" y="48"/>
                    </a:cubicBezTo>
                    <a:cubicBezTo>
                      <a:pt x="326" y="46"/>
                      <a:pt x="323" y="51"/>
                      <a:pt x="322" y="53"/>
                    </a:cubicBezTo>
                    <a:close/>
                  </a:path>
                </a:pathLst>
              </a:custGeom>
              <a:solidFill>
                <a:schemeClr val="accent2"/>
              </a:solidFill>
              <a:ln w="12700" cap="sq">
                <a:solidFill>
                  <a:schemeClr val="bg1"/>
                </a:solidFill>
                <a:round/>
                <a:headEnd type="none" w="sm" len="sm"/>
                <a:tailEnd type="none" w="sm" len="sm"/>
              </a:ln>
            </p:spPr>
            <p:txBody>
              <a:bodyPr/>
              <a:lstStyle/>
              <a:p>
                <a:endParaRPr lang="vi-VN"/>
              </a:p>
            </p:txBody>
          </p:sp>
          <p:sp>
            <p:nvSpPr>
              <p:cNvPr id="43" name="Freeform 54"/>
              <p:cNvSpPr>
                <a:spLocks/>
              </p:cNvSpPr>
              <p:nvPr/>
            </p:nvSpPr>
            <p:spPr bwMode="auto">
              <a:xfrm>
                <a:off x="457" y="2487"/>
                <a:ext cx="857" cy="541"/>
              </a:xfrm>
              <a:custGeom>
                <a:avLst/>
                <a:gdLst>
                  <a:gd name="T0" fmla="*/ 342 w 857"/>
                  <a:gd name="T1" fmla="*/ 480 h 541"/>
                  <a:gd name="T2" fmla="*/ 414 w 857"/>
                  <a:gd name="T3" fmla="*/ 468 h 541"/>
                  <a:gd name="T4" fmla="*/ 518 w 857"/>
                  <a:gd name="T5" fmla="*/ 424 h 541"/>
                  <a:gd name="T6" fmla="*/ 546 w 857"/>
                  <a:gd name="T7" fmla="*/ 404 h 541"/>
                  <a:gd name="T8" fmla="*/ 582 w 857"/>
                  <a:gd name="T9" fmla="*/ 424 h 541"/>
                  <a:gd name="T10" fmla="*/ 574 w 857"/>
                  <a:gd name="T11" fmla="*/ 388 h 541"/>
                  <a:gd name="T12" fmla="*/ 574 w 857"/>
                  <a:gd name="T13" fmla="*/ 356 h 541"/>
                  <a:gd name="T14" fmla="*/ 630 w 857"/>
                  <a:gd name="T15" fmla="*/ 324 h 541"/>
                  <a:gd name="T16" fmla="*/ 658 w 857"/>
                  <a:gd name="T17" fmla="*/ 324 h 541"/>
                  <a:gd name="T18" fmla="*/ 662 w 857"/>
                  <a:gd name="T19" fmla="*/ 312 h 541"/>
                  <a:gd name="T20" fmla="*/ 718 w 857"/>
                  <a:gd name="T21" fmla="*/ 308 h 541"/>
                  <a:gd name="T22" fmla="*/ 770 w 857"/>
                  <a:gd name="T23" fmla="*/ 288 h 541"/>
                  <a:gd name="T24" fmla="*/ 826 w 857"/>
                  <a:gd name="T25" fmla="*/ 264 h 541"/>
                  <a:gd name="T26" fmla="*/ 822 w 857"/>
                  <a:gd name="T27" fmla="*/ 192 h 541"/>
                  <a:gd name="T28" fmla="*/ 846 w 857"/>
                  <a:gd name="T29" fmla="*/ 152 h 541"/>
                  <a:gd name="T30" fmla="*/ 834 w 857"/>
                  <a:gd name="T31" fmla="*/ 124 h 541"/>
                  <a:gd name="T32" fmla="*/ 802 w 857"/>
                  <a:gd name="T33" fmla="*/ 52 h 541"/>
                  <a:gd name="T34" fmla="*/ 806 w 857"/>
                  <a:gd name="T35" fmla="*/ 0 h 541"/>
                  <a:gd name="T36" fmla="*/ 794 w 857"/>
                  <a:gd name="T37" fmla="*/ 4 h 541"/>
                  <a:gd name="T38" fmla="*/ 790 w 857"/>
                  <a:gd name="T39" fmla="*/ 16 h 541"/>
                  <a:gd name="T40" fmla="*/ 746 w 857"/>
                  <a:gd name="T41" fmla="*/ 24 h 541"/>
                  <a:gd name="T42" fmla="*/ 690 w 857"/>
                  <a:gd name="T43" fmla="*/ 0 h 541"/>
                  <a:gd name="T44" fmla="*/ 630 w 857"/>
                  <a:gd name="T45" fmla="*/ 4 h 541"/>
                  <a:gd name="T46" fmla="*/ 586 w 857"/>
                  <a:gd name="T47" fmla="*/ 24 h 541"/>
                  <a:gd name="T48" fmla="*/ 590 w 857"/>
                  <a:gd name="T49" fmla="*/ 40 h 541"/>
                  <a:gd name="T50" fmla="*/ 614 w 857"/>
                  <a:gd name="T51" fmla="*/ 56 h 541"/>
                  <a:gd name="T52" fmla="*/ 610 w 857"/>
                  <a:gd name="T53" fmla="*/ 68 h 541"/>
                  <a:gd name="T54" fmla="*/ 578 w 857"/>
                  <a:gd name="T55" fmla="*/ 76 h 541"/>
                  <a:gd name="T56" fmla="*/ 562 w 857"/>
                  <a:gd name="T57" fmla="*/ 72 h 541"/>
                  <a:gd name="T58" fmla="*/ 558 w 857"/>
                  <a:gd name="T59" fmla="*/ 48 h 541"/>
                  <a:gd name="T60" fmla="*/ 490 w 857"/>
                  <a:gd name="T61" fmla="*/ 44 h 541"/>
                  <a:gd name="T62" fmla="*/ 434 w 857"/>
                  <a:gd name="T63" fmla="*/ 28 h 541"/>
                  <a:gd name="T64" fmla="*/ 382 w 857"/>
                  <a:gd name="T65" fmla="*/ 24 h 541"/>
                  <a:gd name="T66" fmla="*/ 206 w 857"/>
                  <a:gd name="T67" fmla="*/ 28 h 541"/>
                  <a:gd name="T68" fmla="*/ 142 w 857"/>
                  <a:gd name="T69" fmla="*/ 40 h 541"/>
                  <a:gd name="T70" fmla="*/ 126 w 857"/>
                  <a:gd name="T71" fmla="*/ 56 h 541"/>
                  <a:gd name="T72" fmla="*/ 74 w 857"/>
                  <a:gd name="T73" fmla="*/ 80 h 541"/>
                  <a:gd name="T74" fmla="*/ 70 w 857"/>
                  <a:gd name="T75" fmla="*/ 92 h 541"/>
                  <a:gd name="T76" fmla="*/ 46 w 857"/>
                  <a:gd name="T77" fmla="*/ 100 h 541"/>
                  <a:gd name="T78" fmla="*/ 10 w 857"/>
                  <a:gd name="T79" fmla="*/ 128 h 541"/>
                  <a:gd name="T80" fmla="*/ 54 w 857"/>
                  <a:gd name="T81" fmla="*/ 200 h 541"/>
                  <a:gd name="T82" fmla="*/ 58 w 857"/>
                  <a:gd name="T83" fmla="*/ 244 h 541"/>
                  <a:gd name="T84" fmla="*/ 74 w 857"/>
                  <a:gd name="T85" fmla="*/ 248 h 541"/>
                  <a:gd name="T86" fmla="*/ 78 w 857"/>
                  <a:gd name="T87" fmla="*/ 260 h 541"/>
                  <a:gd name="T88" fmla="*/ 82 w 857"/>
                  <a:gd name="T89" fmla="*/ 312 h 541"/>
                  <a:gd name="T90" fmla="*/ 94 w 857"/>
                  <a:gd name="T91" fmla="*/ 320 h 541"/>
                  <a:gd name="T92" fmla="*/ 122 w 857"/>
                  <a:gd name="T93" fmla="*/ 364 h 541"/>
                  <a:gd name="T94" fmla="*/ 198 w 857"/>
                  <a:gd name="T95" fmla="*/ 440 h 541"/>
                  <a:gd name="T96" fmla="*/ 202 w 857"/>
                  <a:gd name="T97" fmla="*/ 424 h 541"/>
                  <a:gd name="T98" fmla="*/ 210 w 857"/>
                  <a:gd name="T99" fmla="*/ 448 h 541"/>
                  <a:gd name="T100" fmla="*/ 206 w 857"/>
                  <a:gd name="T101" fmla="*/ 460 h 541"/>
                  <a:gd name="T102" fmla="*/ 194 w 857"/>
                  <a:gd name="T103" fmla="*/ 464 h 541"/>
                  <a:gd name="T104" fmla="*/ 210 w 857"/>
                  <a:gd name="T105" fmla="*/ 480 h 541"/>
                  <a:gd name="T106" fmla="*/ 262 w 857"/>
                  <a:gd name="T107" fmla="*/ 484 h 541"/>
                  <a:gd name="T108" fmla="*/ 286 w 857"/>
                  <a:gd name="T109" fmla="*/ 528 h 541"/>
                  <a:gd name="T110" fmla="*/ 298 w 857"/>
                  <a:gd name="T111" fmla="*/ 536 h 541"/>
                  <a:gd name="T112" fmla="*/ 294 w 857"/>
                  <a:gd name="T113" fmla="*/ 484 h 541"/>
                  <a:gd name="T114" fmla="*/ 342 w 857"/>
                  <a:gd name="T115" fmla="*/ 480 h 54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57"/>
                  <a:gd name="T175" fmla="*/ 0 h 541"/>
                  <a:gd name="T176" fmla="*/ 857 w 857"/>
                  <a:gd name="T177" fmla="*/ 541 h 54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57" h="541">
                    <a:moveTo>
                      <a:pt x="342" y="480"/>
                    </a:moveTo>
                    <a:cubicBezTo>
                      <a:pt x="367" y="488"/>
                      <a:pt x="393" y="482"/>
                      <a:pt x="414" y="468"/>
                    </a:cubicBezTo>
                    <a:cubicBezTo>
                      <a:pt x="433" y="412"/>
                      <a:pt x="458" y="427"/>
                      <a:pt x="518" y="424"/>
                    </a:cubicBezTo>
                    <a:cubicBezTo>
                      <a:pt x="536" y="418"/>
                      <a:pt x="528" y="410"/>
                      <a:pt x="546" y="404"/>
                    </a:cubicBezTo>
                    <a:cubicBezTo>
                      <a:pt x="558" y="412"/>
                      <a:pt x="570" y="416"/>
                      <a:pt x="582" y="424"/>
                    </a:cubicBezTo>
                    <a:cubicBezTo>
                      <a:pt x="613" y="414"/>
                      <a:pt x="587" y="397"/>
                      <a:pt x="574" y="388"/>
                    </a:cubicBezTo>
                    <a:cubicBezTo>
                      <a:pt x="568" y="370"/>
                      <a:pt x="555" y="369"/>
                      <a:pt x="574" y="356"/>
                    </a:cubicBezTo>
                    <a:cubicBezTo>
                      <a:pt x="581" y="321"/>
                      <a:pt x="599" y="334"/>
                      <a:pt x="630" y="324"/>
                    </a:cubicBezTo>
                    <a:cubicBezTo>
                      <a:pt x="638" y="326"/>
                      <a:pt x="650" y="332"/>
                      <a:pt x="658" y="324"/>
                    </a:cubicBezTo>
                    <a:cubicBezTo>
                      <a:pt x="661" y="321"/>
                      <a:pt x="658" y="313"/>
                      <a:pt x="662" y="312"/>
                    </a:cubicBezTo>
                    <a:cubicBezTo>
                      <a:pt x="680" y="307"/>
                      <a:pt x="699" y="309"/>
                      <a:pt x="718" y="308"/>
                    </a:cubicBezTo>
                    <a:cubicBezTo>
                      <a:pt x="726" y="284"/>
                      <a:pt x="749" y="295"/>
                      <a:pt x="770" y="288"/>
                    </a:cubicBezTo>
                    <a:cubicBezTo>
                      <a:pt x="786" y="264"/>
                      <a:pt x="794" y="268"/>
                      <a:pt x="826" y="264"/>
                    </a:cubicBezTo>
                    <a:cubicBezTo>
                      <a:pt x="848" y="232"/>
                      <a:pt x="843" y="223"/>
                      <a:pt x="822" y="192"/>
                    </a:cubicBezTo>
                    <a:cubicBezTo>
                      <a:pt x="829" y="170"/>
                      <a:pt x="826" y="159"/>
                      <a:pt x="846" y="152"/>
                    </a:cubicBezTo>
                    <a:cubicBezTo>
                      <a:pt x="857" y="135"/>
                      <a:pt x="852" y="130"/>
                      <a:pt x="834" y="124"/>
                    </a:cubicBezTo>
                    <a:cubicBezTo>
                      <a:pt x="825" y="98"/>
                      <a:pt x="810" y="77"/>
                      <a:pt x="802" y="52"/>
                    </a:cubicBezTo>
                    <a:cubicBezTo>
                      <a:pt x="821" y="39"/>
                      <a:pt x="837" y="10"/>
                      <a:pt x="806" y="0"/>
                    </a:cubicBezTo>
                    <a:cubicBezTo>
                      <a:pt x="802" y="1"/>
                      <a:pt x="797" y="1"/>
                      <a:pt x="794" y="4"/>
                    </a:cubicBezTo>
                    <a:cubicBezTo>
                      <a:pt x="791" y="7"/>
                      <a:pt x="794" y="14"/>
                      <a:pt x="790" y="16"/>
                    </a:cubicBezTo>
                    <a:cubicBezTo>
                      <a:pt x="777" y="23"/>
                      <a:pt x="761" y="21"/>
                      <a:pt x="746" y="24"/>
                    </a:cubicBezTo>
                    <a:cubicBezTo>
                      <a:pt x="729" y="12"/>
                      <a:pt x="710" y="4"/>
                      <a:pt x="690" y="0"/>
                    </a:cubicBezTo>
                    <a:cubicBezTo>
                      <a:pt x="670" y="1"/>
                      <a:pt x="650" y="2"/>
                      <a:pt x="630" y="4"/>
                    </a:cubicBezTo>
                    <a:cubicBezTo>
                      <a:pt x="607" y="7"/>
                      <a:pt x="623" y="18"/>
                      <a:pt x="586" y="24"/>
                    </a:cubicBezTo>
                    <a:cubicBezTo>
                      <a:pt x="587" y="29"/>
                      <a:pt x="586" y="36"/>
                      <a:pt x="590" y="40"/>
                    </a:cubicBezTo>
                    <a:cubicBezTo>
                      <a:pt x="596" y="47"/>
                      <a:pt x="614" y="56"/>
                      <a:pt x="614" y="56"/>
                    </a:cubicBezTo>
                    <a:cubicBezTo>
                      <a:pt x="613" y="60"/>
                      <a:pt x="614" y="66"/>
                      <a:pt x="610" y="68"/>
                    </a:cubicBezTo>
                    <a:cubicBezTo>
                      <a:pt x="600" y="73"/>
                      <a:pt x="578" y="76"/>
                      <a:pt x="578" y="76"/>
                    </a:cubicBezTo>
                    <a:cubicBezTo>
                      <a:pt x="573" y="75"/>
                      <a:pt x="565" y="76"/>
                      <a:pt x="562" y="72"/>
                    </a:cubicBezTo>
                    <a:cubicBezTo>
                      <a:pt x="557" y="65"/>
                      <a:pt x="566" y="51"/>
                      <a:pt x="558" y="48"/>
                    </a:cubicBezTo>
                    <a:cubicBezTo>
                      <a:pt x="537" y="40"/>
                      <a:pt x="513" y="45"/>
                      <a:pt x="490" y="44"/>
                    </a:cubicBezTo>
                    <a:cubicBezTo>
                      <a:pt x="464" y="41"/>
                      <a:pt x="454" y="41"/>
                      <a:pt x="434" y="28"/>
                    </a:cubicBezTo>
                    <a:cubicBezTo>
                      <a:pt x="425" y="1"/>
                      <a:pt x="403" y="17"/>
                      <a:pt x="382" y="24"/>
                    </a:cubicBezTo>
                    <a:cubicBezTo>
                      <a:pt x="326" y="43"/>
                      <a:pt x="265" y="27"/>
                      <a:pt x="206" y="28"/>
                    </a:cubicBezTo>
                    <a:cubicBezTo>
                      <a:pt x="169" y="40"/>
                      <a:pt x="190" y="35"/>
                      <a:pt x="142" y="40"/>
                    </a:cubicBezTo>
                    <a:cubicBezTo>
                      <a:pt x="110" y="51"/>
                      <a:pt x="147" y="35"/>
                      <a:pt x="126" y="56"/>
                    </a:cubicBezTo>
                    <a:cubicBezTo>
                      <a:pt x="109" y="73"/>
                      <a:pt x="94" y="73"/>
                      <a:pt x="74" y="80"/>
                    </a:cubicBezTo>
                    <a:cubicBezTo>
                      <a:pt x="73" y="84"/>
                      <a:pt x="73" y="90"/>
                      <a:pt x="70" y="92"/>
                    </a:cubicBezTo>
                    <a:cubicBezTo>
                      <a:pt x="63" y="97"/>
                      <a:pt x="54" y="97"/>
                      <a:pt x="46" y="100"/>
                    </a:cubicBezTo>
                    <a:cubicBezTo>
                      <a:pt x="32" y="105"/>
                      <a:pt x="20" y="118"/>
                      <a:pt x="10" y="128"/>
                    </a:cubicBezTo>
                    <a:cubicBezTo>
                      <a:pt x="0" y="159"/>
                      <a:pt x="26" y="193"/>
                      <a:pt x="54" y="200"/>
                    </a:cubicBezTo>
                    <a:cubicBezTo>
                      <a:pt x="55" y="215"/>
                      <a:pt x="52" y="230"/>
                      <a:pt x="58" y="244"/>
                    </a:cubicBezTo>
                    <a:cubicBezTo>
                      <a:pt x="60" y="249"/>
                      <a:pt x="70" y="245"/>
                      <a:pt x="74" y="248"/>
                    </a:cubicBezTo>
                    <a:cubicBezTo>
                      <a:pt x="77" y="251"/>
                      <a:pt x="77" y="256"/>
                      <a:pt x="78" y="260"/>
                    </a:cubicBezTo>
                    <a:cubicBezTo>
                      <a:pt x="79" y="277"/>
                      <a:pt x="78" y="295"/>
                      <a:pt x="82" y="312"/>
                    </a:cubicBezTo>
                    <a:cubicBezTo>
                      <a:pt x="83" y="317"/>
                      <a:pt x="91" y="316"/>
                      <a:pt x="94" y="320"/>
                    </a:cubicBezTo>
                    <a:cubicBezTo>
                      <a:pt x="106" y="335"/>
                      <a:pt x="104" y="352"/>
                      <a:pt x="122" y="364"/>
                    </a:cubicBezTo>
                    <a:cubicBezTo>
                      <a:pt x="154" y="460"/>
                      <a:pt x="80" y="447"/>
                      <a:pt x="198" y="440"/>
                    </a:cubicBezTo>
                    <a:cubicBezTo>
                      <a:pt x="199" y="435"/>
                      <a:pt x="197" y="421"/>
                      <a:pt x="202" y="424"/>
                    </a:cubicBezTo>
                    <a:cubicBezTo>
                      <a:pt x="209" y="429"/>
                      <a:pt x="210" y="448"/>
                      <a:pt x="210" y="448"/>
                    </a:cubicBezTo>
                    <a:cubicBezTo>
                      <a:pt x="209" y="452"/>
                      <a:pt x="209" y="457"/>
                      <a:pt x="206" y="460"/>
                    </a:cubicBezTo>
                    <a:cubicBezTo>
                      <a:pt x="203" y="463"/>
                      <a:pt x="196" y="460"/>
                      <a:pt x="194" y="464"/>
                    </a:cubicBezTo>
                    <a:cubicBezTo>
                      <a:pt x="188" y="475"/>
                      <a:pt x="205" y="479"/>
                      <a:pt x="210" y="480"/>
                    </a:cubicBezTo>
                    <a:cubicBezTo>
                      <a:pt x="227" y="482"/>
                      <a:pt x="245" y="483"/>
                      <a:pt x="262" y="484"/>
                    </a:cubicBezTo>
                    <a:cubicBezTo>
                      <a:pt x="250" y="519"/>
                      <a:pt x="252" y="522"/>
                      <a:pt x="286" y="528"/>
                    </a:cubicBezTo>
                    <a:cubicBezTo>
                      <a:pt x="290" y="531"/>
                      <a:pt x="293" y="535"/>
                      <a:pt x="298" y="536"/>
                    </a:cubicBezTo>
                    <a:cubicBezTo>
                      <a:pt x="333" y="541"/>
                      <a:pt x="298" y="497"/>
                      <a:pt x="294" y="484"/>
                    </a:cubicBezTo>
                    <a:cubicBezTo>
                      <a:pt x="311" y="472"/>
                      <a:pt x="322" y="480"/>
                      <a:pt x="342" y="480"/>
                    </a:cubicBezTo>
                    <a:close/>
                  </a:path>
                </a:pathLst>
              </a:custGeom>
              <a:solidFill>
                <a:srgbClr val="FFFF00"/>
              </a:solidFill>
              <a:ln w="12700" cap="sq">
                <a:solidFill>
                  <a:schemeClr val="bg1"/>
                </a:solidFill>
                <a:round/>
                <a:headEnd type="none" w="sm" len="sm"/>
                <a:tailEnd type="none" w="sm" len="sm"/>
              </a:ln>
            </p:spPr>
            <p:txBody>
              <a:bodyPr/>
              <a:lstStyle/>
              <a:p>
                <a:endParaRPr lang="vi-VN"/>
              </a:p>
            </p:txBody>
          </p:sp>
        </p:grpSp>
        <p:sp>
          <p:nvSpPr>
            <p:cNvPr id="12" name="Text Box 55"/>
            <p:cNvSpPr txBox="1">
              <a:spLocks noChangeArrowheads="1"/>
            </p:cNvSpPr>
            <p:nvPr/>
          </p:nvSpPr>
          <p:spPr bwMode="auto">
            <a:xfrm>
              <a:off x="3549" y="2250"/>
              <a:ext cx="1361"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2000" b="1" dirty="0">
                  <a:solidFill>
                    <a:srgbClr val="000000"/>
                  </a:solidFill>
                  <a:latin typeface="Times New Roman" pitchFamily="18" charset="0"/>
                  <a:cs typeface="Times New Roman" pitchFamily="18" charset="0"/>
                </a:rPr>
                <a:t>PHILIPPINES</a:t>
              </a:r>
            </a:p>
          </p:txBody>
        </p:sp>
        <p:sp>
          <p:nvSpPr>
            <p:cNvPr id="13" name="Text Box 56"/>
            <p:cNvSpPr txBox="1">
              <a:spLocks noChangeArrowheads="1"/>
            </p:cNvSpPr>
            <p:nvPr/>
          </p:nvSpPr>
          <p:spPr bwMode="auto">
            <a:xfrm>
              <a:off x="1837" y="3473"/>
              <a:ext cx="862"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2000" b="1" dirty="0">
                  <a:solidFill>
                    <a:srgbClr val="000000"/>
                  </a:solidFill>
                  <a:latin typeface="Times New Roman" pitchFamily="18" charset="0"/>
                  <a:cs typeface="Times New Roman" pitchFamily="18" charset="0"/>
                </a:rPr>
                <a:t>BRUNEY</a:t>
              </a:r>
            </a:p>
          </p:txBody>
        </p:sp>
        <p:sp>
          <p:nvSpPr>
            <p:cNvPr id="14" name="Text Box 57"/>
            <p:cNvSpPr txBox="1">
              <a:spLocks noChangeArrowheads="1"/>
            </p:cNvSpPr>
            <p:nvPr/>
          </p:nvSpPr>
          <p:spPr bwMode="auto">
            <a:xfrm>
              <a:off x="476" y="3473"/>
              <a:ext cx="999"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2000" b="1" dirty="0">
                  <a:solidFill>
                    <a:srgbClr val="000000"/>
                  </a:solidFill>
                  <a:latin typeface="Times New Roman" pitchFamily="18" charset="0"/>
                  <a:cs typeface="Times New Roman" pitchFamily="18" charset="0"/>
                </a:rPr>
                <a:t>MALAYSIA</a:t>
              </a:r>
            </a:p>
          </p:txBody>
        </p:sp>
        <p:sp>
          <p:nvSpPr>
            <p:cNvPr id="15" name="Text Box 58"/>
            <p:cNvSpPr txBox="1">
              <a:spLocks noChangeArrowheads="1"/>
            </p:cNvSpPr>
            <p:nvPr/>
          </p:nvSpPr>
          <p:spPr bwMode="auto">
            <a:xfrm>
              <a:off x="657" y="3884"/>
              <a:ext cx="1134"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2000" b="1" dirty="0">
                  <a:solidFill>
                    <a:srgbClr val="000000"/>
                  </a:solidFill>
                  <a:latin typeface="Times New Roman" pitchFamily="18" charset="0"/>
                  <a:cs typeface="Times New Roman" pitchFamily="18" charset="0"/>
                </a:rPr>
                <a:t>SINGAPORE</a:t>
              </a:r>
            </a:p>
          </p:txBody>
        </p:sp>
        <p:sp>
          <p:nvSpPr>
            <p:cNvPr id="16" name="Text Box 59"/>
            <p:cNvSpPr txBox="1">
              <a:spLocks noChangeArrowheads="1"/>
            </p:cNvSpPr>
            <p:nvPr/>
          </p:nvSpPr>
          <p:spPr bwMode="auto">
            <a:xfrm>
              <a:off x="1928" y="4065"/>
              <a:ext cx="997" cy="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1800" b="1" dirty="0">
                  <a:latin typeface="Times New Roman" pitchFamily="18" charset="0"/>
                  <a:cs typeface="Times New Roman" pitchFamily="18" charset="0"/>
                </a:rPr>
                <a:t>INĐÔNÊSIA</a:t>
              </a:r>
            </a:p>
          </p:txBody>
        </p:sp>
        <p:sp>
          <p:nvSpPr>
            <p:cNvPr id="17" name="Text Box 60"/>
            <p:cNvSpPr txBox="1">
              <a:spLocks noChangeArrowheads="1"/>
            </p:cNvSpPr>
            <p:nvPr/>
          </p:nvSpPr>
          <p:spPr bwMode="auto">
            <a:xfrm>
              <a:off x="21" y="2250"/>
              <a:ext cx="999"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1800" b="1">
                  <a:solidFill>
                    <a:schemeClr val="bg1"/>
                  </a:solidFill>
                  <a:latin typeface="Tahoma" pitchFamily="34" charset="0"/>
                </a:rPr>
                <a:t>THÁI LAN</a:t>
              </a:r>
            </a:p>
          </p:txBody>
        </p:sp>
        <p:sp>
          <p:nvSpPr>
            <p:cNvPr id="18" name="Text Box 61"/>
            <p:cNvSpPr txBox="1">
              <a:spLocks noChangeArrowheads="1"/>
            </p:cNvSpPr>
            <p:nvPr/>
          </p:nvSpPr>
          <p:spPr bwMode="auto">
            <a:xfrm>
              <a:off x="112" y="2658"/>
              <a:ext cx="1180"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2000" b="1" dirty="0">
                  <a:solidFill>
                    <a:srgbClr val="000000"/>
                  </a:solidFill>
                  <a:latin typeface="Times New Roman" pitchFamily="18" charset="0"/>
                  <a:cs typeface="Times New Roman" pitchFamily="18" charset="0"/>
                </a:rPr>
                <a:t>CAMPUCHIA</a:t>
              </a:r>
            </a:p>
          </p:txBody>
        </p:sp>
        <p:sp>
          <p:nvSpPr>
            <p:cNvPr id="19" name="Text Box 62"/>
            <p:cNvSpPr txBox="1">
              <a:spLocks noChangeArrowheads="1"/>
            </p:cNvSpPr>
            <p:nvPr/>
          </p:nvSpPr>
          <p:spPr bwMode="auto">
            <a:xfrm>
              <a:off x="1383" y="2295"/>
              <a:ext cx="1179"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2000" b="1" dirty="0">
                  <a:solidFill>
                    <a:srgbClr val="000000"/>
                  </a:solidFill>
                  <a:latin typeface="Times New Roman" pitchFamily="18" charset="0"/>
                  <a:cs typeface="Times New Roman" pitchFamily="18" charset="0"/>
                </a:rPr>
                <a:t>VIỆT NAM</a:t>
              </a:r>
            </a:p>
          </p:txBody>
        </p:sp>
        <p:sp>
          <p:nvSpPr>
            <p:cNvPr id="21" name="Text Box 63"/>
            <p:cNvSpPr txBox="1">
              <a:spLocks noChangeArrowheads="1"/>
            </p:cNvSpPr>
            <p:nvPr/>
          </p:nvSpPr>
          <p:spPr bwMode="auto">
            <a:xfrm>
              <a:off x="1202" y="1208"/>
              <a:ext cx="1497"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2000" b="1" dirty="0">
                  <a:latin typeface="Times New Roman" pitchFamily="18" charset="0"/>
                  <a:cs typeface="Times New Roman" pitchFamily="18" charset="0"/>
                </a:rPr>
                <a:t>TRUNG QUỐC</a:t>
              </a:r>
            </a:p>
          </p:txBody>
        </p:sp>
        <p:sp>
          <p:nvSpPr>
            <p:cNvPr id="22" name="Text Box 64"/>
            <p:cNvSpPr txBox="1">
              <a:spLocks noChangeArrowheads="1"/>
            </p:cNvSpPr>
            <p:nvPr/>
          </p:nvSpPr>
          <p:spPr bwMode="auto">
            <a:xfrm>
              <a:off x="3559" y="1254"/>
              <a:ext cx="1180"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2000" b="1" dirty="0">
                  <a:solidFill>
                    <a:srgbClr val="000000"/>
                  </a:solidFill>
                  <a:latin typeface="Times New Roman" pitchFamily="18" charset="0"/>
                  <a:cs typeface="Times New Roman" pitchFamily="18" charset="0"/>
                </a:rPr>
                <a:t>ĐÀI LOAN</a:t>
              </a:r>
            </a:p>
          </p:txBody>
        </p:sp>
      </p:grpSp>
    </p:spTree>
    <p:extLst>
      <p:ext uri="{BB962C8B-B14F-4D97-AF65-F5344CB8AC3E}">
        <p14:creationId xmlns:p14="http://schemas.microsoft.com/office/powerpoint/2010/main" val="39656495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Group 2"/>
          <p:cNvGrpSpPr>
            <a:grpSpLocks/>
          </p:cNvGrpSpPr>
          <p:nvPr/>
        </p:nvGrpSpPr>
        <p:grpSpPr bwMode="auto">
          <a:xfrm>
            <a:off x="4495800" y="3581400"/>
            <a:ext cx="4648200" cy="5334000"/>
            <a:chOff x="2879" y="871"/>
            <a:chExt cx="2585" cy="3130"/>
          </a:xfrm>
        </p:grpSpPr>
        <p:sp>
          <p:nvSpPr>
            <p:cNvPr id="62" name="AutoShape 3"/>
            <p:cNvSpPr>
              <a:spLocks noChangeArrowheads="1"/>
            </p:cNvSpPr>
            <p:nvPr/>
          </p:nvSpPr>
          <p:spPr bwMode="auto">
            <a:xfrm>
              <a:off x="2879" y="871"/>
              <a:ext cx="2585" cy="3130"/>
            </a:xfrm>
            <a:prstGeom prst="octagon">
              <a:avLst>
                <a:gd name="adj" fmla="val 9662"/>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altLang="en-US"/>
            </a:p>
          </p:txBody>
        </p:sp>
        <p:sp>
          <p:nvSpPr>
            <p:cNvPr id="63" name="Text Box 4"/>
            <p:cNvSpPr txBox="1">
              <a:spLocks noChangeArrowheads="1"/>
            </p:cNvSpPr>
            <p:nvPr/>
          </p:nvSpPr>
          <p:spPr bwMode="auto">
            <a:xfrm>
              <a:off x="3016" y="943"/>
              <a:ext cx="2400"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2000">
                  <a:latin typeface="Arial" charset="0"/>
                </a:rPr>
                <a:t>-</a:t>
              </a:r>
              <a:endParaRPr lang="en-US" altLang="en-US" sz="2400">
                <a:latin typeface="Arial" charset="0"/>
              </a:endParaRPr>
            </a:p>
          </p:txBody>
        </p:sp>
      </p:grpSp>
      <p:grpSp>
        <p:nvGrpSpPr>
          <p:cNvPr id="64" name="Group 5"/>
          <p:cNvGrpSpPr>
            <a:grpSpLocks/>
          </p:cNvGrpSpPr>
          <p:nvPr/>
        </p:nvGrpSpPr>
        <p:grpSpPr bwMode="auto">
          <a:xfrm>
            <a:off x="0" y="990600"/>
            <a:ext cx="5486400" cy="5867400"/>
            <a:chOff x="254" y="1162"/>
            <a:chExt cx="2630" cy="2800"/>
          </a:xfrm>
        </p:grpSpPr>
        <p:pic>
          <p:nvPicPr>
            <p:cNvPr id="65" name="Picture 6" descr="1SO NUOC DÒI CHỦ QUYEN TRƯƠNG 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 y="1162"/>
              <a:ext cx="2630" cy="2800"/>
            </a:xfrm>
            <a:prstGeom prst="rect">
              <a:avLst/>
            </a:prstGeom>
            <a:solidFill>
              <a:srgbClr val="FFFF85"/>
            </a:solidFill>
            <a:ln w="9525">
              <a:solidFill>
                <a:srgbClr val="33CCCC"/>
              </a:solidFill>
              <a:miter lim="800000"/>
              <a:headEnd/>
              <a:tailEnd/>
            </a:ln>
          </p:spPr>
        </p:pic>
        <p:sp>
          <p:nvSpPr>
            <p:cNvPr id="66" name="Rectangle 7"/>
            <p:cNvSpPr>
              <a:spLocks noChangeArrowheads="1"/>
            </p:cNvSpPr>
            <p:nvPr/>
          </p:nvSpPr>
          <p:spPr bwMode="auto">
            <a:xfrm>
              <a:off x="617" y="1162"/>
              <a:ext cx="771" cy="726"/>
            </a:xfrm>
            <a:prstGeom prst="rect">
              <a:avLst/>
            </a:prstGeom>
            <a:solidFill>
              <a:schemeClr val="bg1"/>
            </a:solidFill>
            <a:ln w="12700" cap="sq">
              <a:solidFill>
                <a:srgbClr val="500050"/>
              </a:solidFill>
              <a:miter lim="800000"/>
              <a:headEnd type="none" w="sm" len="sm"/>
              <a:tailEnd type="none" w="sm" len="sm"/>
            </a:ln>
          </p:spPr>
          <p:txBody>
            <a:bodyPr wrap="none" anchor="ctr"/>
            <a:lstStyle/>
            <a:p>
              <a:endParaRPr lang="vi-VN" altLang="en-US"/>
            </a:p>
          </p:txBody>
        </p:sp>
        <p:sp>
          <p:nvSpPr>
            <p:cNvPr id="67" name="AutoShape 8"/>
            <p:cNvSpPr>
              <a:spLocks noChangeArrowheads="1"/>
            </p:cNvSpPr>
            <p:nvPr/>
          </p:nvSpPr>
          <p:spPr bwMode="auto">
            <a:xfrm>
              <a:off x="673" y="1337"/>
              <a:ext cx="90" cy="91"/>
            </a:xfrm>
            <a:prstGeom prst="triangle">
              <a:avLst>
                <a:gd name="adj" fmla="val 50000"/>
              </a:avLst>
            </a:prstGeom>
            <a:solidFill>
              <a:srgbClr val="FF0000"/>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68" name="Rectangle 9"/>
            <p:cNvSpPr>
              <a:spLocks noChangeArrowheads="1"/>
            </p:cNvSpPr>
            <p:nvPr/>
          </p:nvSpPr>
          <p:spPr bwMode="auto">
            <a:xfrm>
              <a:off x="685" y="1201"/>
              <a:ext cx="68" cy="68"/>
            </a:xfrm>
            <a:prstGeom prst="rect">
              <a:avLst/>
            </a:prstGeom>
            <a:solidFill>
              <a:srgbClr val="000000"/>
            </a:solidFill>
            <a:ln w="12700" cap="sq">
              <a:solidFill>
                <a:schemeClr val="tx1"/>
              </a:solidFill>
              <a:miter lim="800000"/>
              <a:headEnd type="none" w="sm" len="sm"/>
              <a:tailEnd type="none" w="sm" len="sm"/>
            </a:ln>
          </p:spPr>
          <p:txBody>
            <a:bodyPr wrap="none" anchor="ctr"/>
            <a:lstStyle/>
            <a:p>
              <a:endParaRPr lang="vi-VN" altLang="en-US"/>
            </a:p>
          </p:txBody>
        </p:sp>
        <p:sp>
          <p:nvSpPr>
            <p:cNvPr id="69" name="AutoShape 10"/>
            <p:cNvSpPr>
              <a:spLocks noChangeArrowheads="1"/>
            </p:cNvSpPr>
            <p:nvPr/>
          </p:nvSpPr>
          <p:spPr bwMode="auto">
            <a:xfrm>
              <a:off x="673" y="1461"/>
              <a:ext cx="91" cy="136"/>
            </a:xfrm>
            <a:prstGeom prst="flowChartDecision">
              <a:avLst/>
            </a:prstGeom>
            <a:solidFill>
              <a:srgbClr val="00CCFF"/>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70" name="Oval 11"/>
            <p:cNvSpPr>
              <a:spLocks noChangeArrowheads="1"/>
            </p:cNvSpPr>
            <p:nvPr/>
          </p:nvSpPr>
          <p:spPr bwMode="auto">
            <a:xfrm>
              <a:off x="675" y="1645"/>
              <a:ext cx="90" cy="90"/>
            </a:xfrm>
            <a:prstGeom prst="ellipse">
              <a:avLst/>
            </a:prstGeom>
            <a:solidFill>
              <a:srgbClr val="FF0000"/>
            </a:solidFill>
            <a:ln>
              <a:noFill/>
            </a:ln>
            <a:extLs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p>
              <a:endParaRPr lang="vi-VN" altLang="en-US"/>
            </a:p>
          </p:txBody>
        </p:sp>
        <p:sp>
          <p:nvSpPr>
            <p:cNvPr id="71" name="AutoShape 12"/>
            <p:cNvSpPr>
              <a:spLocks noChangeArrowheads="1"/>
            </p:cNvSpPr>
            <p:nvPr/>
          </p:nvSpPr>
          <p:spPr bwMode="auto">
            <a:xfrm>
              <a:off x="685" y="1791"/>
              <a:ext cx="91" cy="91"/>
            </a:xfrm>
            <a:prstGeom prst="flowChartMerge">
              <a:avLst/>
            </a:prstGeom>
            <a:solidFill>
              <a:srgbClr val="85FF85"/>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72" name="Text Box 13"/>
            <p:cNvSpPr txBox="1">
              <a:spLocks noChangeArrowheads="1"/>
            </p:cNvSpPr>
            <p:nvPr/>
          </p:nvSpPr>
          <p:spPr bwMode="auto">
            <a:xfrm>
              <a:off x="775" y="1182"/>
              <a:ext cx="544" cy="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1100" b="1" dirty="0">
                  <a:latin typeface="Times New Roman" pitchFamily="18" charset="0"/>
                  <a:cs typeface="Times New Roman" pitchFamily="18" charset="0"/>
                </a:rPr>
                <a:t>VIỆT NAM</a:t>
              </a:r>
            </a:p>
          </p:txBody>
        </p:sp>
        <p:sp>
          <p:nvSpPr>
            <p:cNvPr id="73" name="Text Box 14"/>
            <p:cNvSpPr txBox="1">
              <a:spLocks noChangeArrowheads="1"/>
            </p:cNvSpPr>
            <p:nvPr/>
          </p:nvSpPr>
          <p:spPr bwMode="auto">
            <a:xfrm>
              <a:off x="748" y="1326"/>
              <a:ext cx="681" cy="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1100" b="1">
                  <a:latin typeface="Times New Roman" pitchFamily="18" charset="0"/>
                  <a:cs typeface="Times New Roman" pitchFamily="18" charset="0"/>
                </a:rPr>
                <a:t>TRUNG QUỐC</a:t>
              </a:r>
            </a:p>
          </p:txBody>
        </p:sp>
        <p:sp>
          <p:nvSpPr>
            <p:cNvPr id="74" name="Text Box 15"/>
            <p:cNvSpPr txBox="1">
              <a:spLocks noChangeArrowheads="1"/>
            </p:cNvSpPr>
            <p:nvPr/>
          </p:nvSpPr>
          <p:spPr bwMode="auto">
            <a:xfrm>
              <a:off x="793" y="1480"/>
              <a:ext cx="635" cy="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1100" b="1" dirty="0">
                  <a:latin typeface="Times New Roman" pitchFamily="18" charset="0"/>
                  <a:cs typeface="Times New Roman" pitchFamily="18" charset="0"/>
                </a:rPr>
                <a:t>PHILIPINES</a:t>
              </a:r>
            </a:p>
          </p:txBody>
        </p:sp>
        <p:sp>
          <p:nvSpPr>
            <p:cNvPr id="75" name="Text Box 16"/>
            <p:cNvSpPr txBox="1">
              <a:spLocks noChangeArrowheads="1"/>
            </p:cNvSpPr>
            <p:nvPr/>
          </p:nvSpPr>
          <p:spPr bwMode="auto">
            <a:xfrm>
              <a:off x="768" y="1619"/>
              <a:ext cx="635" cy="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1100" b="1" dirty="0">
                  <a:latin typeface="Times New Roman" pitchFamily="18" charset="0"/>
                  <a:cs typeface="Times New Roman" pitchFamily="18" charset="0"/>
                </a:rPr>
                <a:t>MALAYSIA</a:t>
              </a:r>
            </a:p>
          </p:txBody>
        </p:sp>
        <p:sp>
          <p:nvSpPr>
            <p:cNvPr id="76" name="Text Box 17"/>
            <p:cNvSpPr txBox="1">
              <a:spLocks noChangeArrowheads="1"/>
            </p:cNvSpPr>
            <p:nvPr/>
          </p:nvSpPr>
          <p:spPr bwMode="auto">
            <a:xfrm>
              <a:off x="788" y="1764"/>
              <a:ext cx="635" cy="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0" hangingPunct="0">
                <a:spcBef>
                  <a:spcPct val="50000"/>
                </a:spcBef>
              </a:pPr>
              <a:r>
                <a:rPr lang="en-US" altLang="en-US" sz="1100" b="1" dirty="0">
                  <a:latin typeface="Times New Roman" pitchFamily="18" charset="0"/>
                  <a:cs typeface="Times New Roman" pitchFamily="18" charset="0"/>
                </a:rPr>
                <a:t>ĐÀI LOAN</a:t>
              </a:r>
            </a:p>
          </p:txBody>
        </p:sp>
        <p:sp>
          <p:nvSpPr>
            <p:cNvPr id="77" name="Rectangle 18"/>
            <p:cNvSpPr>
              <a:spLocks noChangeArrowheads="1"/>
            </p:cNvSpPr>
            <p:nvPr/>
          </p:nvSpPr>
          <p:spPr bwMode="auto">
            <a:xfrm>
              <a:off x="571" y="2708"/>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78" name="Rectangle 19"/>
            <p:cNvSpPr>
              <a:spLocks noChangeArrowheads="1"/>
            </p:cNvSpPr>
            <p:nvPr/>
          </p:nvSpPr>
          <p:spPr bwMode="auto">
            <a:xfrm>
              <a:off x="538" y="2840"/>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79" name="Rectangle 20"/>
            <p:cNvSpPr>
              <a:spLocks noChangeArrowheads="1"/>
            </p:cNvSpPr>
            <p:nvPr/>
          </p:nvSpPr>
          <p:spPr bwMode="auto">
            <a:xfrm>
              <a:off x="727" y="2795"/>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80" name="Rectangle 21"/>
            <p:cNvSpPr>
              <a:spLocks noChangeArrowheads="1"/>
            </p:cNvSpPr>
            <p:nvPr/>
          </p:nvSpPr>
          <p:spPr bwMode="auto">
            <a:xfrm>
              <a:off x="798" y="2651"/>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81" name="Rectangle 22"/>
            <p:cNvSpPr>
              <a:spLocks noChangeArrowheads="1"/>
            </p:cNvSpPr>
            <p:nvPr/>
          </p:nvSpPr>
          <p:spPr bwMode="auto">
            <a:xfrm>
              <a:off x="1041" y="2812"/>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82" name="Rectangle 23"/>
            <p:cNvSpPr>
              <a:spLocks noChangeArrowheads="1"/>
            </p:cNvSpPr>
            <p:nvPr/>
          </p:nvSpPr>
          <p:spPr bwMode="auto">
            <a:xfrm>
              <a:off x="1387" y="2742"/>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83" name="Rectangle 24"/>
            <p:cNvSpPr>
              <a:spLocks noChangeArrowheads="1"/>
            </p:cNvSpPr>
            <p:nvPr/>
          </p:nvSpPr>
          <p:spPr bwMode="auto">
            <a:xfrm>
              <a:off x="1474" y="2626"/>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84" name="Rectangle 25"/>
            <p:cNvSpPr>
              <a:spLocks noChangeArrowheads="1"/>
            </p:cNvSpPr>
            <p:nvPr/>
          </p:nvSpPr>
          <p:spPr bwMode="auto">
            <a:xfrm>
              <a:off x="1133" y="2452"/>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85" name="Rectangle 26"/>
            <p:cNvSpPr>
              <a:spLocks noChangeArrowheads="1"/>
            </p:cNvSpPr>
            <p:nvPr/>
          </p:nvSpPr>
          <p:spPr bwMode="auto">
            <a:xfrm>
              <a:off x="1074" y="2420"/>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86" name="Rectangle 27"/>
            <p:cNvSpPr>
              <a:spLocks noChangeArrowheads="1"/>
            </p:cNvSpPr>
            <p:nvPr/>
          </p:nvSpPr>
          <p:spPr bwMode="auto">
            <a:xfrm>
              <a:off x="1206" y="2387"/>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87" name="Rectangle 28"/>
            <p:cNvSpPr>
              <a:spLocks noChangeArrowheads="1"/>
            </p:cNvSpPr>
            <p:nvPr/>
          </p:nvSpPr>
          <p:spPr bwMode="auto">
            <a:xfrm>
              <a:off x="1239" y="2365"/>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88" name="Rectangle 29"/>
            <p:cNvSpPr>
              <a:spLocks noChangeArrowheads="1"/>
            </p:cNvSpPr>
            <p:nvPr/>
          </p:nvSpPr>
          <p:spPr bwMode="auto">
            <a:xfrm>
              <a:off x="1301" y="2387"/>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89" name="Rectangle 30"/>
            <p:cNvSpPr>
              <a:spLocks noChangeArrowheads="1"/>
            </p:cNvSpPr>
            <p:nvPr/>
          </p:nvSpPr>
          <p:spPr bwMode="auto">
            <a:xfrm>
              <a:off x="1569" y="2357"/>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90" name="Rectangle 31"/>
            <p:cNvSpPr>
              <a:spLocks noChangeArrowheads="1"/>
            </p:cNvSpPr>
            <p:nvPr/>
          </p:nvSpPr>
          <p:spPr bwMode="auto">
            <a:xfrm>
              <a:off x="1660" y="2399"/>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91" name="Rectangle 32"/>
            <p:cNvSpPr>
              <a:spLocks noChangeArrowheads="1"/>
            </p:cNvSpPr>
            <p:nvPr/>
          </p:nvSpPr>
          <p:spPr bwMode="auto">
            <a:xfrm>
              <a:off x="1722" y="2452"/>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92" name="Rectangle 33"/>
            <p:cNvSpPr>
              <a:spLocks noChangeArrowheads="1"/>
            </p:cNvSpPr>
            <p:nvPr/>
          </p:nvSpPr>
          <p:spPr bwMode="auto">
            <a:xfrm>
              <a:off x="1832" y="2432"/>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93" name="Rectangle 34"/>
            <p:cNvSpPr>
              <a:spLocks noChangeArrowheads="1"/>
            </p:cNvSpPr>
            <p:nvPr/>
          </p:nvSpPr>
          <p:spPr bwMode="auto">
            <a:xfrm>
              <a:off x="1833" y="2095"/>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94" name="Rectangle 35"/>
            <p:cNvSpPr>
              <a:spLocks noChangeArrowheads="1"/>
            </p:cNvSpPr>
            <p:nvPr/>
          </p:nvSpPr>
          <p:spPr bwMode="auto">
            <a:xfrm>
              <a:off x="1796" y="2027"/>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95" name="Rectangle 36"/>
            <p:cNvSpPr>
              <a:spLocks noChangeArrowheads="1"/>
            </p:cNvSpPr>
            <p:nvPr/>
          </p:nvSpPr>
          <p:spPr bwMode="auto">
            <a:xfrm>
              <a:off x="1634" y="1953"/>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96" name="Rectangle 37"/>
            <p:cNvSpPr>
              <a:spLocks noChangeArrowheads="1"/>
            </p:cNvSpPr>
            <p:nvPr/>
          </p:nvSpPr>
          <p:spPr bwMode="auto">
            <a:xfrm>
              <a:off x="1780" y="1904"/>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97" name="Rectangle 38"/>
            <p:cNvSpPr>
              <a:spLocks noChangeArrowheads="1"/>
            </p:cNvSpPr>
            <p:nvPr/>
          </p:nvSpPr>
          <p:spPr bwMode="auto">
            <a:xfrm>
              <a:off x="1816" y="1834"/>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98" name="Rectangle 39"/>
            <p:cNvSpPr>
              <a:spLocks noChangeArrowheads="1"/>
            </p:cNvSpPr>
            <p:nvPr/>
          </p:nvSpPr>
          <p:spPr bwMode="auto">
            <a:xfrm>
              <a:off x="1841" y="1817"/>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99" name="Rectangle 40"/>
            <p:cNvSpPr>
              <a:spLocks noChangeArrowheads="1"/>
            </p:cNvSpPr>
            <p:nvPr/>
          </p:nvSpPr>
          <p:spPr bwMode="auto">
            <a:xfrm>
              <a:off x="1705" y="1509"/>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00" name="Rectangle 41"/>
            <p:cNvSpPr>
              <a:spLocks noChangeArrowheads="1"/>
            </p:cNvSpPr>
            <p:nvPr/>
          </p:nvSpPr>
          <p:spPr bwMode="auto">
            <a:xfrm>
              <a:off x="1725" y="1480"/>
              <a:ext cx="45" cy="6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01" name="AutoShape 42"/>
            <p:cNvSpPr>
              <a:spLocks noChangeArrowheads="1"/>
            </p:cNvSpPr>
            <p:nvPr/>
          </p:nvSpPr>
          <p:spPr bwMode="auto">
            <a:xfrm>
              <a:off x="1381" y="2139"/>
              <a:ext cx="63" cy="66"/>
            </a:xfrm>
            <a:prstGeom prst="triangle">
              <a:avLst>
                <a:gd name="adj" fmla="val 50000"/>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02" name="AutoShape 43"/>
            <p:cNvSpPr>
              <a:spLocks noChangeArrowheads="1"/>
            </p:cNvSpPr>
            <p:nvPr/>
          </p:nvSpPr>
          <p:spPr bwMode="auto">
            <a:xfrm>
              <a:off x="1360" y="2359"/>
              <a:ext cx="63" cy="66"/>
            </a:xfrm>
            <a:prstGeom prst="triangle">
              <a:avLst>
                <a:gd name="adj" fmla="val 50000"/>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03" name="AutoShape 44"/>
            <p:cNvSpPr>
              <a:spLocks noChangeArrowheads="1"/>
            </p:cNvSpPr>
            <p:nvPr/>
          </p:nvSpPr>
          <p:spPr bwMode="auto">
            <a:xfrm>
              <a:off x="1759" y="2081"/>
              <a:ext cx="63" cy="66"/>
            </a:xfrm>
            <a:prstGeom prst="triangle">
              <a:avLst>
                <a:gd name="adj" fmla="val 50000"/>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04" name="AutoShape 45"/>
            <p:cNvSpPr>
              <a:spLocks noChangeArrowheads="1"/>
            </p:cNvSpPr>
            <p:nvPr/>
          </p:nvSpPr>
          <p:spPr bwMode="auto">
            <a:xfrm>
              <a:off x="2089" y="1966"/>
              <a:ext cx="63" cy="66"/>
            </a:xfrm>
            <a:prstGeom prst="triangle">
              <a:avLst>
                <a:gd name="adj" fmla="val 50000"/>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05" name="AutoShape 46"/>
            <p:cNvSpPr>
              <a:spLocks noChangeArrowheads="1"/>
            </p:cNvSpPr>
            <p:nvPr/>
          </p:nvSpPr>
          <p:spPr bwMode="auto">
            <a:xfrm>
              <a:off x="2135" y="2202"/>
              <a:ext cx="63" cy="66"/>
            </a:xfrm>
            <a:prstGeom prst="triangle">
              <a:avLst>
                <a:gd name="adj" fmla="val 50000"/>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06" name="AutoShape 47"/>
            <p:cNvSpPr>
              <a:spLocks noChangeArrowheads="1"/>
            </p:cNvSpPr>
            <p:nvPr/>
          </p:nvSpPr>
          <p:spPr bwMode="auto">
            <a:xfrm>
              <a:off x="1720" y="1900"/>
              <a:ext cx="63" cy="66"/>
            </a:xfrm>
            <a:prstGeom prst="triangle">
              <a:avLst>
                <a:gd name="adj" fmla="val 50000"/>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07" name="AutoShape 48"/>
            <p:cNvSpPr>
              <a:spLocks noChangeArrowheads="1"/>
            </p:cNvSpPr>
            <p:nvPr/>
          </p:nvSpPr>
          <p:spPr bwMode="auto">
            <a:xfrm>
              <a:off x="1626" y="1731"/>
              <a:ext cx="63" cy="66"/>
            </a:xfrm>
            <a:prstGeom prst="triangle">
              <a:avLst>
                <a:gd name="adj" fmla="val 50000"/>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08" name="AutoShape 49"/>
            <p:cNvSpPr>
              <a:spLocks noChangeArrowheads="1"/>
            </p:cNvSpPr>
            <p:nvPr/>
          </p:nvSpPr>
          <p:spPr bwMode="auto">
            <a:xfrm>
              <a:off x="1835" y="2033"/>
              <a:ext cx="63" cy="66"/>
            </a:xfrm>
            <a:prstGeom prst="triangle">
              <a:avLst>
                <a:gd name="adj" fmla="val 50000"/>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09" name="Oval 50"/>
            <p:cNvSpPr>
              <a:spLocks noChangeArrowheads="1"/>
            </p:cNvSpPr>
            <p:nvPr/>
          </p:nvSpPr>
          <p:spPr bwMode="auto">
            <a:xfrm>
              <a:off x="1654" y="2719"/>
              <a:ext cx="46" cy="68"/>
            </a:xfrm>
            <a:prstGeom prst="ellipse">
              <a:avLst/>
            </a:prstGeom>
            <a:solidFill>
              <a:schemeClr val="bg1"/>
            </a:solidFill>
            <a:ln>
              <a:noFill/>
            </a:ln>
            <a:extLs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p>
              <a:endParaRPr lang="vi-VN" altLang="en-US"/>
            </a:p>
          </p:txBody>
        </p:sp>
        <p:sp>
          <p:nvSpPr>
            <p:cNvPr id="110" name="Oval 51"/>
            <p:cNvSpPr>
              <a:spLocks noChangeArrowheads="1"/>
            </p:cNvSpPr>
            <p:nvPr/>
          </p:nvSpPr>
          <p:spPr bwMode="auto">
            <a:xfrm>
              <a:off x="1708" y="2840"/>
              <a:ext cx="46" cy="68"/>
            </a:xfrm>
            <a:prstGeom prst="ellipse">
              <a:avLst/>
            </a:prstGeom>
            <a:solidFill>
              <a:schemeClr val="bg1"/>
            </a:solidFill>
            <a:ln>
              <a:noFill/>
            </a:ln>
            <a:extLs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p>
              <a:endParaRPr lang="vi-VN" altLang="en-US"/>
            </a:p>
          </p:txBody>
        </p:sp>
        <p:sp>
          <p:nvSpPr>
            <p:cNvPr id="111" name="Oval 52"/>
            <p:cNvSpPr>
              <a:spLocks noChangeArrowheads="1"/>
            </p:cNvSpPr>
            <p:nvPr/>
          </p:nvSpPr>
          <p:spPr bwMode="auto">
            <a:xfrm>
              <a:off x="1623" y="2910"/>
              <a:ext cx="46" cy="68"/>
            </a:xfrm>
            <a:prstGeom prst="ellipse">
              <a:avLst/>
            </a:prstGeom>
            <a:solidFill>
              <a:schemeClr val="bg1"/>
            </a:solidFill>
            <a:ln>
              <a:noFill/>
            </a:ln>
            <a:extLs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p>
              <a:endParaRPr lang="vi-VN" altLang="en-US"/>
            </a:p>
          </p:txBody>
        </p:sp>
        <p:sp>
          <p:nvSpPr>
            <p:cNvPr id="112" name="Oval 53"/>
            <p:cNvSpPr>
              <a:spLocks noChangeArrowheads="1"/>
            </p:cNvSpPr>
            <p:nvPr/>
          </p:nvSpPr>
          <p:spPr bwMode="auto">
            <a:xfrm>
              <a:off x="1481" y="3321"/>
              <a:ext cx="46" cy="68"/>
            </a:xfrm>
            <a:prstGeom prst="ellipse">
              <a:avLst/>
            </a:prstGeom>
            <a:solidFill>
              <a:schemeClr val="bg1"/>
            </a:solidFill>
            <a:ln>
              <a:noFill/>
            </a:ln>
            <a:extLs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p>
              <a:endParaRPr lang="vi-VN" altLang="en-US"/>
            </a:p>
          </p:txBody>
        </p:sp>
        <p:sp>
          <p:nvSpPr>
            <p:cNvPr id="113" name="AutoShape 54"/>
            <p:cNvSpPr>
              <a:spLocks noChangeArrowheads="1"/>
            </p:cNvSpPr>
            <p:nvPr/>
          </p:nvSpPr>
          <p:spPr bwMode="auto">
            <a:xfrm>
              <a:off x="1741" y="1425"/>
              <a:ext cx="68" cy="91"/>
            </a:xfrm>
            <a:prstGeom prst="flowChartDecision">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14" name="AutoShape 55"/>
            <p:cNvSpPr>
              <a:spLocks noChangeArrowheads="1"/>
            </p:cNvSpPr>
            <p:nvPr/>
          </p:nvSpPr>
          <p:spPr bwMode="auto">
            <a:xfrm>
              <a:off x="1720" y="1570"/>
              <a:ext cx="68" cy="91"/>
            </a:xfrm>
            <a:prstGeom prst="flowChartDecision">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15" name="AutoShape 56"/>
            <p:cNvSpPr>
              <a:spLocks noChangeArrowheads="1"/>
            </p:cNvSpPr>
            <p:nvPr/>
          </p:nvSpPr>
          <p:spPr bwMode="auto">
            <a:xfrm>
              <a:off x="1784" y="1670"/>
              <a:ext cx="68" cy="91"/>
            </a:xfrm>
            <a:prstGeom prst="flowChartDecision">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16" name="AutoShape 57"/>
            <p:cNvSpPr>
              <a:spLocks noChangeArrowheads="1"/>
            </p:cNvSpPr>
            <p:nvPr/>
          </p:nvSpPr>
          <p:spPr bwMode="auto">
            <a:xfrm>
              <a:off x="1750" y="1706"/>
              <a:ext cx="68" cy="91"/>
            </a:xfrm>
            <a:prstGeom prst="flowChartDecision">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17" name="AutoShape 58"/>
            <p:cNvSpPr>
              <a:spLocks noChangeArrowheads="1"/>
            </p:cNvSpPr>
            <p:nvPr/>
          </p:nvSpPr>
          <p:spPr bwMode="auto">
            <a:xfrm>
              <a:off x="1892" y="1555"/>
              <a:ext cx="68" cy="91"/>
            </a:xfrm>
            <a:prstGeom prst="flowChartDecision">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18" name="AutoShape 59"/>
            <p:cNvSpPr>
              <a:spLocks noChangeArrowheads="1"/>
            </p:cNvSpPr>
            <p:nvPr/>
          </p:nvSpPr>
          <p:spPr bwMode="auto">
            <a:xfrm>
              <a:off x="2107" y="1682"/>
              <a:ext cx="68" cy="91"/>
            </a:xfrm>
            <a:prstGeom prst="flowChartDecision">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19" name="AutoShape 60"/>
            <p:cNvSpPr>
              <a:spLocks noChangeArrowheads="1"/>
            </p:cNvSpPr>
            <p:nvPr/>
          </p:nvSpPr>
          <p:spPr bwMode="auto">
            <a:xfrm>
              <a:off x="2107" y="1764"/>
              <a:ext cx="68" cy="91"/>
            </a:xfrm>
            <a:prstGeom prst="flowChartDecision">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20" name="AutoShape 61"/>
            <p:cNvSpPr>
              <a:spLocks noChangeArrowheads="1"/>
            </p:cNvSpPr>
            <p:nvPr/>
          </p:nvSpPr>
          <p:spPr bwMode="auto">
            <a:xfrm>
              <a:off x="2016" y="2541"/>
              <a:ext cx="68" cy="91"/>
            </a:xfrm>
            <a:prstGeom prst="flowChartDecision">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21" name="AutoShape 62"/>
            <p:cNvSpPr>
              <a:spLocks noChangeArrowheads="1"/>
            </p:cNvSpPr>
            <p:nvPr/>
          </p:nvSpPr>
          <p:spPr bwMode="auto">
            <a:xfrm>
              <a:off x="1757" y="1842"/>
              <a:ext cx="68" cy="68"/>
            </a:xfrm>
            <a:prstGeom prst="flowChartMerge">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vi-VN" altLang="en-US"/>
            </a:p>
          </p:txBody>
        </p:sp>
        <p:sp>
          <p:nvSpPr>
            <p:cNvPr id="122" name="Oval 63"/>
            <p:cNvSpPr>
              <a:spLocks noChangeArrowheads="1"/>
            </p:cNvSpPr>
            <p:nvPr/>
          </p:nvSpPr>
          <p:spPr bwMode="auto">
            <a:xfrm>
              <a:off x="1977" y="2931"/>
              <a:ext cx="46" cy="68"/>
            </a:xfrm>
            <a:prstGeom prst="ellipse">
              <a:avLst/>
            </a:prstGeom>
            <a:solidFill>
              <a:schemeClr val="bg1"/>
            </a:solidFill>
            <a:ln>
              <a:noFill/>
            </a:ln>
            <a:extLs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p>
              <a:endParaRPr lang="vi-VN" altLang="en-US"/>
            </a:p>
          </p:txBody>
        </p:sp>
        <p:sp>
          <p:nvSpPr>
            <p:cNvPr id="123" name="Oval 64"/>
            <p:cNvSpPr>
              <a:spLocks noChangeArrowheads="1"/>
            </p:cNvSpPr>
            <p:nvPr/>
          </p:nvSpPr>
          <p:spPr bwMode="auto">
            <a:xfrm>
              <a:off x="1342" y="2886"/>
              <a:ext cx="46" cy="68"/>
            </a:xfrm>
            <a:prstGeom prst="ellipse">
              <a:avLst/>
            </a:prstGeom>
            <a:solidFill>
              <a:schemeClr val="bg1"/>
            </a:solidFill>
            <a:ln>
              <a:noFill/>
            </a:ln>
            <a:extLs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p>
              <a:endParaRPr lang="vi-VN" altLang="en-US"/>
            </a:p>
          </p:txBody>
        </p:sp>
        <p:sp>
          <p:nvSpPr>
            <p:cNvPr id="124" name="Oval 65"/>
            <p:cNvSpPr>
              <a:spLocks noChangeArrowheads="1"/>
            </p:cNvSpPr>
            <p:nvPr/>
          </p:nvSpPr>
          <p:spPr bwMode="auto">
            <a:xfrm>
              <a:off x="1882" y="2795"/>
              <a:ext cx="46" cy="68"/>
            </a:xfrm>
            <a:prstGeom prst="ellipse">
              <a:avLst/>
            </a:prstGeom>
            <a:solidFill>
              <a:srgbClr val="FF0000"/>
            </a:solidFill>
            <a:ln>
              <a:noFill/>
            </a:ln>
            <a:extLs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p>
              <a:endParaRPr lang="vi-VN" altLang="en-US"/>
            </a:p>
          </p:txBody>
        </p:sp>
        <p:sp>
          <p:nvSpPr>
            <p:cNvPr id="125" name="Oval 66"/>
            <p:cNvSpPr>
              <a:spLocks noChangeArrowheads="1"/>
            </p:cNvSpPr>
            <p:nvPr/>
          </p:nvSpPr>
          <p:spPr bwMode="auto">
            <a:xfrm>
              <a:off x="1247" y="2750"/>
              <a:ext cx="46" cy="68"/>
            </a:xfrm>
            <a:prstGeom prst="ellipse">
              <a:avLst/>
            </a:prstGeom>
            <a:solidFill>
              <a:srgbClr val="FF0000"/>
            </a:solidFill>
            <a:ln>
              <a:noFill/>
            </a:ln>
            <a:extLs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p>
              <a:endParaRPr lang="vi-VN" altLang="en-US"/>
            </a:p>
          </p:txBody>
        </p:sp>
      </p:grpSp>
      <p:sp>
        <p:nvSpPr>
          <p:cNvPr id="126" name="Rectangle 67"/>
          <p:cNvSpPr>
            <a:spLocks noChangeArrowheads="1"/>
          </p:cNvSpPr>
          <p:nvPr/>
        </p:nvSpPr>
        <p:spPr bwMode="auto">
          <a:xfrm>
            <a:off x="0" y="0"/>
            <a:ext cx="914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a:spAutoFit/>
          </a:bodyPr>
          <a:lstStyle/>
          <a:p>
            <a:pPr>
              <a:buFontTx/>
              <a:buChar char="-"/>
            </a:pPr>
            <a:r>
              <a:rPr lang="en-US" altLang="en-US" sz="2800" b="1" dirty="0" err="1" smtClean="0">
                <a:latin typeface="Times New Roman" pitchFamily="18" charset="0"/>
                <a:cs typeface="Times New Roman" pitchFamily="18" charset="0"/>
              </a:rPr>
              <a:t>Hiện</a:t>
            </a:r>
            <a:r>
              <a:rPr lang="en-US" altLang="en-US" sz="2800" b="1" dirty="0" smtClean="0">
                <a:latin typeface="Times New Roman" pitchFamily="18" charset="0"/>
                <a:cs typeface="Times New Roman" pitchFamily="18" charset="0"/>
              </a:rPr>
              <a:t> </a:t>
            </a:r>
            <a:r>
              <a:rPr lang="en-US" altLang="en-US" sz="2800" b="1" dirty="0">
                <a:latin typeface="Times New Roman" pitchFamily="18" charset="0"/>
                <a:cs typeface="Times New Roman" pitchFamily="18" charset="0"/>
              </a:rPr>
              <a:t>nay </a:t>
            </a:r>
            <a:r>
              <a:rPr lang="en-US" altLang="en-US" sz="2800" b="1" dirty="0" err="1">
                <a:latin typeface="Times New Roman" pitchFamily="18" charset="0"/>
                <a:cs typeface="Times New Roman" pitchFamily="18" charset="0"/>
              </a:rPr>
              <a:t>trên</a:t>
            </a:r>
            <a:r>
              <a:rPr lang="en-US" altLang="en-US" sz="2800" b="1" dirty="0">
                <a:latin typeface="Times New Roman" pitchFamily="18" charset="0"/>
                <a:cs typeface="Times New Roman" pitchFamily="18" charset="0"/>
              </a:rPr>
              <a:t> </a:t>
            </a:r>
            <a:r>
              <a:rPr lang="en-US" altLang="en-US" sz="2800" b="1" dirty="0" err="1">
                <a:latin typeface="Times New Roman" pitchFamily="18" charset="0"/>
                <a:cs typeface="Times New Roman" pitchFamily="18" charset="0"/>
              </a:rPr>
              <a:t>quần</a:t>
            </a:r>
            <a:r>
              <a:rPr lang="en-US" altLang="en-US" sz="2800" b="1" dirty="0">
                <a:latin typeface="Times New Roman" pitchFamily="18" charset="0"/>
                <a:cs typeface="Times New Roman" pitchFamily="18" charset="0"/>
              </a:rPr>
              <a:t> </a:t>
            </a:r>
            <a:r>
              <a:rPr lang="en-US" altLang="en-US" sz="2800" b="1" dirty="0" err="1">
                <a:latin typeface="Times New Roman" pitchFamily="18" charset="0"/>
                <a:cs typeface="Times New Roman" pitchFamily="18" charset="0"/>
              </a:rPr>
              <a:t>đảo</a:t>
            </a:r>
            <a:r>
              <a:rPr lang="en-US" altLang="en-US" sz="2800" b="1" dirty="0">
                <a:latin typeface="Times New Roman" pitchFamily="18" charset="0"/>
                <a:cs typeface="Times New Roman" pitchFamily="18" charset="0"/>
              </a:rPr>
              <a:t> </a:t>
            </a:r>
            <a:r>
              <a:rPr lang="en-US" altLang="en-US" sz="2800" b="1" dirty="0" err="1">
                <a:latin typeface="Times New Roman" pitchFamily="18" charset="0"/>
                <a:cs typeface="Times New Roman" pitchFamily="18" charset="0"/>
              </a:rPr>
              <a:t>Trường</a:t>
            </a:r>
            <a:r>
              <a:rPr lang="en-US" altLang="en-US" sz="2800" b="1" dirty="0">
                <a:latin typeface="Times New Roman" pitchFamily="18" charset="0"/>
                <a:cs typeface="Times New Roman" pitchFamily="18" charset="0"/>
              </a:rPr>
              <a:t> Sa: </a:t>
            </a:r>
          </a:p>
          <a:p>
            <a:pPr>
              <a:buFontTx/>
              <a:buChar char="-"/>
            </a:pPr>
            <a:r>
              <a:rPr lang="en-US" altLang="en-US" sz="2800" b="1" dirty="0" err="1">
                <a:latin typeface="Times New Roman" pitchFamily="18" charset="0"/>
                <a:cs typeface="Times New Roman" pitchFamily="18" charset="0"/>
              </a:rPr>
              <a:t>Tranh</a:t>
            </a:r>
            <a:r>
              <a:rPr lang="en-US" altLang="en-US" sz="2800" b="1" dirty="0">
                <a:latin typeface="Times New Roman" pitchFamily="18" charset="0"/>
                <a:cs typeface="Times New Roman" pitchFamily="18" charset="0"/>
              </a:rPr>
              <a:t> </a:t>
            </a:r>
            <a:r>
              <a:rPr lang="en-US" altLang="en-US" sz="2800" b="1" dirty="0" err="1">
                <a:latin typeface="Times New Roman" pitchFamily="18" charset="0"/>
                <a:cs typeface="Times New Roman" pitchFamily="18" charset="0"/>
              </a:rPr>
              <a:t>chấp</a:t>
            </a:r>
            <a:r>
              <a:rPr lang="en-US" altLang="en-US" sz="2800" b="1" dirty="0">
                <a:latin typeface="Times New Roman" pitchFamily="18" charset="0"/>
                <a:cs typeface="Times New Roman" pitchFamily="18" charset="0"/>
              </a:rPr>
              <a:t> 5 </a:t>
            </a:r>
            <a:r>
              <a:rPr lang="en-US" altLang="en-US" sz="2800" b="1" dirty="0" err="1">
                <a:latin typeface="Times New Roman" pitchFamily="18" charset="0"/>
                <a:cs typeface="Times New Roman" pitchFamily="18" charset="0"/>
              </a:rPr>
              <a:t>nước</a:t>
            </a:r>
            <a:r>
              <a:rPr lang="en-US" altLang="en-US" sz="2800" dirty="0">
                <a:latin typeface="Times New Roman" pitchFamily="18" charset="0"/>
                <a:cs typeface="Times New Roman" pitchFamily="18" charset="0"/>
              </a:rPr>
              <a:t> ; </a:t>
            </a:r>
            <a:r>
              <a:rPr lang="en-US" altLang="en-US" sz="2800" b="1" dirty="0">
                <a:latin typeface="Times New Roman" pitchFamily="18" charset="0"/>
                <a:cs typeface="Times New Roman" pitchFamily="18" charset="0"/>
              </a:rPr>
              <a:t>6 </a:t>
            </a:r>
            <a:r>
              <a:rPr lang="en-US" altLang="en-US" sz="2800" b="1" dirty="0" err="1">
                <a:latin typeface="Times New Roman" pitchFamily="18" charset="0"/>
                <a:cs typeface="Times New Roman" pitchFamily="18" charset="0"/>
              </a:rPr>
              <a:t>bên</a:t>
            </a:r>
            <a:endParaRPr lang="en-US" altLang="en-US" sz="2800" b="1" dirty="0">
              <a:latin typeface="Times New Roman" pitchFamily="18" charset="0"/>
              <a:cs typeface="Times New Roman" pitchFamily="18" charset="0"/>
            </a:endParaRPr>
          </a:p>
        </p:txBody>
      </p:sp>
      <p:sp>
        <p:nvSpPr>
          <p:cNvPr id="127" name="Text Box 68"/>
          <p:cNvSpPr txBox="1">
            <a:spLocks noChangeArrowheads="1"/>
          </p:cNvSpPr>
          <p:nvPr/>
        </p:nvSpPr>
        <p:spPr bwMode="auto">
          <a:xfrm>
            <a:off x="5562600" y="914400"/>
            <a:ext cx="3581400" cy="569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just" eaLnBrk="0" hangingPunct="0"/>
            <a:r>
              <a:rPr lang="en-US" altLang="en-US" sz="2600" dirty="0">
                <a:latin typeface="Times New Roman" pitchFamily="18" charset="0"/>
              </a:rPr>
              <a:t>- </a:t>
            </a:r>
            <a:r>
              <a:rPr lang="vi-VN" altLang="en-US" sz="2600" b="1" dirty="0">
                <a:latin typeface="Times New Roman" pitchFamily="18" charset="0"/>
              </a:rPr>
              <a:t>Trung Quốc chiếm </a:t>
            </a:r>
            <a:r>
              <a:rPr lang="en-US" altLang="en-US" sz="2600" b="1" dirty="0">
                <a:latin typeface="Times New Roman" pitchFamily="18" charset="0"/>
              </a:rPr>
              <a:t>7 </a:t>
            </a:r>
            <a:r>
              <a:rPr lang="en-US" altLang="en-US" sz="2600" b="1" dirty="0" err="1">
                <a:latin typeface="Times New Roman" pitchFamily="18" charset="0"/>
              </a:rPr>
              <a:t>bãi</a:t>
            </a:r>
            <a:r>
              <a:rPr lang="en-US" altLang="en-US" sz="2600" b="1" dirty="0">
                <a:latin typeface="Times New Roman" pitchFamily="18" charset="0"/>
              </a:rPr>
              <a:t> </a:t>
            </a:r>
            <a:r>
              <a:rPr lang="en-US" altLang="en-US" sz="2600" b="1" dirty="0" err="1">
                <a:latin typeface="Times New Roman" pitchFamily="18" charset="0"/>
              </a:rPr>
              <a:t>đá</a:t>
            </a:r>
            <a:r>
              <a:rPr lang="en-US" altLang="en-US" sz="2600" b="1" dirty="0">
                <a:latin typeface="Times New Roman" pitchFamily="18" charset="0"/>
              </a:rPr>
              <a:t> </a:t>
            </a:r>
            <a:r>
              <a:rPr lang="en-US" altLang="en-US" sz="2600" b="1" dirty="0" err="1">
                <a:latin typeface="Times New Roman" pitchFamily="18" charset="0"/>
              </a:rPr>
              <a:t>ngầm</a:t>
            </a:r>
            <a:r>
              <a:rPr lang="en-US" altLang="en-US" sz="2600" b="1" dirty="0">
                <a:latin typeface="Times New Roman" pitchFamily="18" charset="0"/>
              </a:rPr>
              <a:t> </a:t>
            </a:r>
            <a:endParaRPr lang="vi-VN" altLang="en-US" sz="2600" b="1" dirty="0">
              <a:latin typeface="Times New Roman" pitchFamily="18" charset="0"/>
            </a:endParaRPr>
          </a:p>
          <a:p>
            <a:pPr algn="just" eaLnBrk="0" hangingPunct="0"/>
            <a:r>
              <a:rPr lang="fr-FR" altLang="en-US" sz="2600" b="1" dirty="0">
                <a:latin typeface="Times New Roman" pitchFamily="18" charset="0"/>
              </a:rPr>
              <a:t>- </a:t>
            </a:r>
            <a:r>
              <a:rPr lang="fr-FR" altLang="en-US" sz="2600" b="1" dirty="0" err="1">
                <a:latin typeface="Times New Roman" pitchFamily="18" charset="0"/>
              </a:rPr>
              <a:t>Đài</a:t>
            </a:r>
            <a:r>
              <a:rPr lang="fr-FR" altLang="en-US" sz="2600" b="1" dirty="0">
                <a:latin typeface="Times New Roman" pitchFamily="18" charset="0"/>
              </a:rPr>
              <a:t> </a:t>
            </a:r>
            <a:r>
              <a:rPr lang="fr-FR" altLang="en-US" sz="2600" b="1" dirty="0" err="1">
                <a:latin typeface="Times New Roman" pitchFamily="18" charset="0"/>
              </a:rPr>
              <a:t>Loan</a:t>
            </a:r>
            <a:r>
              <a:rPr lang="fr-FR" altLang="en-US" sz="2600" b="1" dirty="0">
                <a:latin typeface="Times New Roman" pitchFamily="18" charset="0"/>
              </a:rPr>
              <a:t> </a:t>
            </a:r>
            <a:r>
              <a:rPr lang="fr-FR" altLang="en-US" sz="2600" b="1" dirty="0" err="1">
                <a:latin typeface="Times New Roman" pitchFamily="18" charset="0"/>
              </a:rPr>
              <a:t>chiếm</a:t>
            </a:r>
            <a:r>
              <a:rPr lang="fr-FR" altLang="en-US" sz="2600" b="1" dirty="0">
                <a:latin typeface="Times New Roman" pitchFamily="18" charset="0"/>
              </a:rPr>
              <a:t> </a:t>
            </a:r>
            <a:r>
              <a:rPr lang="vi-VN" altLang="en-US" sz="2600" b="1" dirty="0">
                <a:latin typeface="Times New Roman" pitchFamily="18" charset="0"/>
              </a:rPr>
              <a:t>Đảo </a:t>
            </a:r>
            <a:r>
              <a:rPr lang="fr-FR" altLang="en-US" sz="2600" b="1" dirty="0">
                <a:latin typeface="Times New Roman" pitchFamily="18" charset="0"/>
              </a:rPr>
              <a:t>Ba </a:t>
            </a:r>
            <a:r>
              <a:rPr lang="fr-FR" altLang="en-US" sz="2600" b="1" dirty="0" err="1">
                <a:latin typeface="Times New Roman" pitchFamily="18" charset="0"/>
              </a:rPr>
              <a:t>Bình</a:t>
            </a:r>
            <a:endParaRPr lang="fr-FR" altLang="en-US" sz="2600" b="1" dirty="0">
              <a:latin typeface="Times New Roman" pitchFamily="18" charset="0"/>
            </a:endParaRPr>
          </a:p>
          <a:p>
            <a:pPr algn="just" eaLnBrk="0" hangingPunct="0"/>
            <a:r>
              <a:rPr lang="vi-VN" altLang="en-US" sz="2600" b="1" dirty="0">
                <a:latin typeface="Times New Roman" pitchFamily="18" charset="0"/>
              </a:rPr>
              <a:t>- </a:t>
            </a:r>
            <a:r>
              <a:rPr lang="fr-FR" altLang="en-US" sz="2600" b="1" dirty="0" err="1">
                <a:latin typeface="Times New Roman" pitchFamily="18" charset="0"/>
              </a:rPr>
              <a:t>Philipines</a:t>
            </a:r>
            <a:r>
              <a:rPr lang="fr-FR" altLang="en-US" sz="2600" b="1" dirty="0">
                <a:latin typeface="Times New Roman" pitchFamily="18" charset="0"/>
              </a:rPr>
              <a:t> </a:t>
            </a:r>
            <a:r>
              <a:rPr lang="vi-VN" altLang="en-US" sz="2600" b="1" dirty="0">
                <a:latin typeface="Times New Roman" pitchFamily="18" charset="0"/>
              </a:rPr>
              <a:t>chiếm</a:t>
            </a:r>
            <a:r>
              <a:rPr lang="fr-FR" altLang="en-US" sz="2600" b="1" dirty="0">
                <a:latin typeface="Times New Roman" pitchFamily="18" charset="0"/>
              </a:rPr>
              <a:t> 8 </a:t>
            </a:r>
            <a:r>
              <a:rPr lang="vi-VN" altLang="en-US" sz="2600" b="1" dirty="0">
                <a:latin typeface="Times New Roman" pitchFamily="18" charset="0"/>
              </a:rPr>
              <a:t>đảo </a:t>
            </a:r>
            <a:endParaRPr lang="fr-FR" altLang="en-US" sz="2600" b="1" dirty="0">
              <a:latin typeface="Times New Roman" pitchFamily="18" charset="0"/>
            </a:endParaRPr>
          </a:p>
          <a:p>
            <a:pPr algn="just" eaLnBrk="0" hangingPunct="0">
              <a:buFontTx/>
              <a:buChar char="-"/>
            </a:pPr>
            <a:r>
              <a:rPr lang="en-US" altLang="en-US" sz="2600" b="1" dirty="0">
                <a:latin typeface="Times New Roman" pitchFamily="18" charset="0"/>
              </a:rPr>
              <a:t> </a:t>
            </a:r>
            <a:r>
              <a:rPr lang="vi-VN" altLang="en-US" sz="2600" b="1" dirty="0">
                <a:latin typeface="Times New Roman" pitchFamily="18" charset="0"/>
              </a:rPr>
              <a:t>M</a:t>
            </a:r>
            <a:r>
              <a:rPr lang="fr-FR" altLang="en-US" sz="2600" b="1" dirty="0" err="1">
                <a:latin typeface="Times New Roman" pitchFamily="18" charset="0"/>
              </a:rPr>
              <a:t>alaysia</a:t>
            </a:r>
            <a:r>
              <a:rPr lang="fr-FR" altLang="en-US" sz="2600" b="1" dirty="0">
                <a:latin typeface="Times New Roman" pitchFamily="18" charset="0"/>
              </a:rPr>
              <a:t> </a:t>
            </a:r>
            <a:r>
              <a:rPr lang="vi-VN" altLang="en-US" sz="2600" b="1" dirty="0">
                <a:latin typeface="Times New Roman" pitchFamily="18" charset="0"/>
              </a:rPr>
              <a:t>chiếm </a:t>
            </a:r>
            <a:r>
              <a:rPr lang="fr-FR" altLang="en-US" sz="2600" b="1" dirty="0">
                <a:latin typeface="Times New Roman" pitchFamily="18" charset="0"/>
              </a:rPr>
              <a:t>6 </a:t>
            </a:r>
            <a:r>
              <a:rPr lang="vi-VN" altLang="en-US" sz="2600" b="1" dirty="0">
                <a:latin typeface="Times New Roman" pitchFamily="18" charset="0"/>
              </a:rPr>
              <a:t>đả</a:t>
            </a:r>
            <a:r>
              <a:rPr lang="en-US" altLang="en-US" sz="2600" b="1" dirty="0">
                <a:latin typeface="Times New Roman" pitchFamily="18" charset="0"/>
              </a:rPr>
              <a:t>o</a:t>
            </a:r>
          </a:p>
          <a:p>
            <a:pPr algn="just" eaLnBrk="0" hangingPunct="0"/>
            <a:r>
              <a:rPr lang="en-US" altLang="en-US" sz="2600" b="1" dirty="0">
                <a:latin typeface="Times New Roman" pitchFamily="18" charset="0"/>
              </a:rPr>
              <a:t>- </a:t>
            </a:r>
            <a:r>
              <a:rPr lang="en-US" altLang="en-US" sz="2600" b="1" dirty="0" err="1">
                <a:latin typeface="Times New Roman" pitchFamily="18" charset="0"/>
              </a:rPr>
              <a:t>Việt</a:t>
            </a:r>
            <a:r>
              <a:rPr lang="en-US" altLang="en-US" sz="2600" b="1" dirty="0">
                <a:latin typeface="Times New Roman" pitchFamily="18" charset="0"/>
              </a:rPr>
              <a:t> Nam </a:t>
            </a:r>
            <a:r>
              <a:rPr lang="en-US" altLang="en-US" sz="2600" b="1" dirty="0" err="1">
                <a:latin typeface="Times New Roman" pitchFamily="18" charset="0"/>
              </a:rPr>
              <a:t>quản</a:t>
            </a:r>
            <a:r>
              <a:rPr lang="en-US" altLang="en-US" sz="2600" b="1" dirty="0">
                <a:latin typeface="Times New Roman" pitchFamily="18" charset="0"/>
              </a:rPr>
              <a:t> </a:t>
            </a:r>
            <a:r>
              <a:rPr lang="en-US" altLang="en-US" sz="2600" b="1" dirty="0" err="1">
                <a:latin typeface="Times New Roman" pitchFamily="18" charset="0"/>
              </a:rPr>
              <a:t>lý</a:t>
            </a:r>
            <a:r>
              <a:rPr lang="vi-VN" altLang="en-US" sz="2600" b="1" dirty="0">
                <a:latin typeface="Times New Roman" pitchFamily="18" charset="0"/>
              </a:rPr>
              <a:t> </a:t>
            </a:r>
            <a:r>
              <a:rPr lang="en-US" altLang="en-US" sz="2600" b="1" dirty="0">
                <a:latin typeface="Times New Roman" pitchFamily="18" charset="0"/>
              </a:rPr>
              <a:t>21</a:t>
            </a:r>
            <a:r>
              <a:rPr lang="vi-VN" altLang="en-US" sz="2600" b="1" dirty="0">
                <a:latin typeface="Times New Roman" pitchFamily="18" charset="0"/>
              </a:rPr>
              <a:t> đảo cùng </a:t>
            </a:r>
            <a:r>
              <a:rPr lang="en-US" altLang="en-US" sz="2600" b="1" dirty="0">
                <a:latin typeface="Times New Roman" pitchFamily="18" charset="0"/>
              </a:rPr>
              <a:t>12</a:t>
            </a:r>
            <a:r>
              <a:rPr lang="vi-VN" altLang="en-US" sz="2600" b="1" dirty="0">
                <a:latin typeface="Times New Roman" pitchFamily="18" charset="0"/>
              </a:rPr>
              <a:t> đ</a:t>
            </a:r>
            <a:r>
              <a:rPr lang="en-US" altLang="en-US" sz="2600" b="1" dirty="0" err="1">
                <a:latin typeface="Times New Roman" pitchFamily="18" charset="0"/>
              </a:rPr>
              <a:t>ảo</a:t>
            </a:r>
            <a:r>
              <a:rPr lang="vi-VN" altLang="en-US" sz="2600" b="1" dirty="0">
                <a:latin typeface="Times New Roman" pitchFamily="18" charset="0"/>
              </a:rPr>
              <a:t> chìm</a:t>
            </a:r>
            <a:r>
              <a:rPr lang="en-US" altLang="en-US" sz="2600" b="1" dirty="0">
                <a:latin typeface="Times New Roman" pitchFamily="18" charset="0"/>
              </a:rPr>
              <a:t>.</a:t>
            </a:r>
            <a:endParaRPr lang="fr-FR" altLang="en-US" sz="2600" b="1" dirty="0">
              <a:latin typeface="Times New Roman" pitchFamily="18" charset="0"/>
            </a:endParaRPr>
          </a:p>
          <a:p>
            <a:pPr algn="just" eaLnBrk="0" hangingPunct="0"/>
            <a:r>
              <a:rPr lang="fr-FR" altLang="en-US" sz="2600" b="1" dirty="0">
                <a:latin typeface="Times New Roman" pitchFamily="18" charset="0"/>
              </a:rPr>
              <a:t>* (1 </a:t>
            </a:r>
            <a:r>
              <a:rPr lang="fr-FR" altLang="en-US" sz="2600" b="1" dirty="0" err="1">
                <a:latin typeface="Times New Roman" pitchFamily="18" charset="0"/>
              </a:rPr>
              <a:t>bên</a:t>
            </a:r>
            <a:r>
              <a:rPr lang="fr-FR" altLang="en-US" sz="2600" b="1" dirty="0">
                <a:latin typeface="Times New Roman" pitchFamily="18" charset="0"/>
              </a:rPr>
              <a:t> là </a:t>
            </a:r>
            <a:r>
              <a:rPr lang="fr-FR" altLang="en-US" sz="2600" b="1" dirty="0" err="1">
                <a:latin typeface="Times New Roman" pitchFamily="18" charset="0"/>
              </a:rPr>
              <a:t>Brunây</a:t>
            </a:r>
            <a:r>
              <a:rPr lang="fr-FR" altLang="en-US" sz="2600" b="1" dirty="0">
                <a:latin typeface="Times New Roman" pitchFamily="18" charset="0"/>
              </a:rPr>
              <a:t> </a:t>
            </a:r>
            <a:r>
              <a:rPr lang="fr-FR" altLang="en-US" sz="2600" b="1" dirty="0" err="1">
                <a:latin typeface="Times New Roman" pitchFamily="18" charset="0"/>
              </a:rPr>
              <a:t>tuyên</a:t>
            </a:r>
            <a:r>
              <a:rPr lang="fr-FR" altLang="en-US" sz="2600" b="1" dirty="0">
                <a:latin typeface="Times New Roman" pitchFamily="18" charset="0"/>
              </a:rPr>
              <a:t> </a:t>
            </a:r>
            <a:r>
              <a:rPr lang="fr-FR" altLang="en-US" sz="2600" b="1" dirty="0" err="1">
                <a:latin typeface="Times New Roman" pitchFamily="18" charset="0"/>
              </a:rPr>
              <a:t>bố</a:t>
            </a:r>
            <a:r>
              <a:rPr lang="fr-FR" altLang="en-US" sz="2600" b="1" dirty="0">
                <a:latin typeface="Times New Roman" pitchFamily="18" charset="0"/>
              </a:rPr>
              <a:t> </a:t>
            </a:r>
            <a:r>
              <a:rPr lang="fr-FR" altLang="en-US" sz="2600" b="1" dirty="0" err="1">
                <a:latin typeface="Times New Roman" pitchFamily="18" charset="0"/>
              </a:rPr>
              <a:t>có</a:t>
            </a:r>
            <a:r>
              <a:rPr lang="fr-FR" altLang="en-US" sz="2600" b="1" dirty="0">
                <a:latin typeface="Times New Roman" pitchFamily="18" charset="0"/>
              </a:rPr>
              <a:t> </a:t>
            </a:r>
            <a:r>
              <a:rPr lang="fr-FR" altLang="en-US" sz="2600" b="1" dirty="0" err="1">
                <a:latin typeface="Times New Roman" pitchFamily="18" charset="0"/>
              </a:rPr>
              <a:t>chủ</a:t>
            </a:r>
            <a:r>
              <a:rPr lang="fr-FR" altLang="en-US" sz="2600" b="1" dirty="0">
                <a:latin typeface="Times New Roman" pitchFamily="18" charset="0"/>
              </a:rPr>
              <a:t> </a:t>
            </a:r>
            <a:r>
              <a:rPr lang="fr-FR" altLang="en-US" sz="2600" b="1" dirty="0" err="1">
                <a:latin typeface="Times New Roman" pitchFamily="18" charset="0"/>
              </a:rPr>
              <a:t>quyền</a:t>
            </a:r>
            <a:r>
              <a:rPr lang="fr-FR" altLang="en-US" sz="2600" b="1" dirty="0">
                <a:latin typeface="Times New Roman" pitchFamily="18" charset="0"/>
              </a:rPr>
              <a:t> </a:t>
            </a:r>
            <a:r>
              <a:rPr lang="fr-FR" altLang="en-US" sz="2600" b="1" dirty="0" err="1">
                <a:latin typeface="Times New Roman" pitchFamily="18" charset="0"/>
              </a:rPr>
              <a:t>nhưng</a:t>
            </a:r>
            <a:r>
              <a:rPr lang="fr-FR" altLang="en-US" sz="2600" b="1" dirty="0">
                <a:latin typeface="Times New Roman" pitchFamily="18" charset="0"/>
              </a:rPr>
              <a:t> </a:t>
            </a:r>
            <a:r>
              <a:rPr lang="fr-FR" altLang="en-US" sz="2600" b="1" dirty="0" err="1">
                <a:latin typeface="Times New Roman" pitchFamily="18" charset="0"/>
              </a:rPr>
              <a:t>chưa</a:t>
            </a:r>
            <a:r>
              <a:rPr lang="fr-FR" altLang="en-US" sz="2600" b="1" dirty="0">
                <a:latin typeface="Times New Roman" pitchFamily="18" charset="0"/>
              </a:rPr>
              <a:t> </a:t>
            </a:r>
            <a:r>
              <a:rPr lang="fr-FR" altLang="en-US" sz="2600" b="1" dirty="0" err="1">
                <a:latin typeface="Times New Roman" pitchFamily="18" charset="0"/>
              </a:rPr>
              <a:t>chiếm</a:t>
            </a:r>
            <a:r>
              <a:rPr lang="fr-FR" altLang="en-US" sz="2600" b="1" dirty="0">
                <a:latin typeface="Times New Roman" pitchFamily="18" charset="0"/>
              </a:rPr>
              <a:t> </a:t>
            </a:r>
            <a:r>
              <a:rPr lang="fr-FR" altLang="en-US" sz="2600" b="1" dirty="0" err="1">
                <a:latin typeface="Times New Roman" pitchFamily="18" charset="0"/>
              </a:rPr>
              <a:t>được</a:t>
            </a:r>
            <a:r>
              <a:rPr lang="fr-FR" altLang="en-US" sz="2600" b="1" dirty="0">
                <a:latin typeface="Times New Roman" pitchFamily="18" charset="0"/>
              </a:rPr>
              <a:t> </a:t>
            </a:r>
            <a:r>
              <a:rPr lang="fr-FR" altLang="en-US" sz="2600" b="1" dirty="0" err="1">
                <a:latin typeface="Times New Roman" pitchFamily="18" charset="0"/>
              </a:rPr>
              <a:t>đảo</a:t>
            </a:r>
            <a:r>
              <a:rPr lang="fr-FR" altLang="en-US" sz="2600" b="1" dirty="0">
                <a:latin typeface="Times New Roman" pitchFamily="18" charset="0"/>
              </a:rPr>
              <a:t> </a:t>
            </a:r>
            <a:r>
              <a:rPr lang="fr-FR" altLang="en-US" sz="2600" b="1" dirty="0" err="1">
                <a:latin typeface="Times New Roman" pitchFamily="18" charset="0"/>
              </a:rPr>
              <a:t>nào</a:t>
            </a:r>
            <a:r>
              <a:rPr lang="fr-FR" altLang="en-US" sz="2600" b="1" dirty="0">
                <a:latin typeface="Times New Roman" pitchFamily="18" charset="0"/>
              </a:rPr>
              <a:t>. </a:t>
            </a:r>
            <a:r>
              <a:rPr lang="fr-FR" altLang="en-US" sz="2600" b="1" dirty="0" err="1">
                <a:latin typeface="Times New Roman" pitchFamily="18" charset="0"/>
              </a:rPr>
              <a:t>Còn</a:t>
            </a:r>
            <a:r>
              <a:rPr lang="fr-FR" altLang="en-US" sz="2600" b="1" dirty="0">
                <a:latin typeface="Times New Roman" pitchFamily="18" charset="0"/>
              </a:rPr>
              <a:t> </a:t>
            </a:r>
            <a:r>
              <a:rPr lang="fr-FR" altLang="en-US" sz="2600" b="1" dirty="0" err="1">
                <a:latin typeface="Times New Roman" pitchFamily="18" charset="0"/>
              </a:rPr>
              <a:t>lại</a:t>
            </a:r>
            <a:r>
              <a:rPr lang="fr-FR" altLang="en-US" sz="2600" b="1" dirty="0">
                <a:latin typeface="Times New Roman" pitchFamily="18" charset="0"/>
              </a:rPr>
              <a:t> </a:t>
            </a:r>
            <a:r>
              <a:rPr lang="fr-FR" altLang="en-US" sz="2600" b="1" dirty="0" err="1">
                <a:latin typeface="Times New Roman" pitchFamily="18" charset="0"/>
              </a:rPr>
              <a:t>chừng</a:t>
            </a:r>
            <a:r>
              <a:rPr lang="fr-FR" altLang="en-US" sz="2600" b="1" dirty="0">
                <a:latin typeface="Times New Roman" pitchFamily="18" charset="0"/>
              </a:rPr>
              <a:t> 6 </a:t>
            </a:r>
            <a:r>
              <a:rPr lang="fr-FR" altLang="en-US" sz="2600" b="1" dirty="0" err="1">
                <a:latin typeface="Times New Roman" pitchFamily="18" charset="0"/>
              </a:rPr>
              <a:t>đảo</a:t>
            </a:r>
            <a:r>
              <a:rPr lang="fr-FR" altLang="en-US" sz="2600" b="1" dirty="0">
                <a:latin typeface="Times New Roman" pitchFamily="18" charset="0"/>
              </a:rPr>
              <a:t> (4 </a:t>
            </a:r>
            <a:r>
              <a:rPr lang="fr-FR" altLang="en-US" sz="2600" b="1" dirty="0" err="1">
                <a:latin typeface="Times New Roman" pitchFamily="18" charset="0"/>
              </a:rPr>
              <a:t>đảo</a:t>
            </a:r>
            <a:r>
              <a:rPr lang="fr-FR" altLang="en-US" sz="2600" b="1" dirty="0">
                <a:latin typeface="Times New Roman" pitchFamily="18" charset="0"/>
              </a:rPr>
              <a:t>, 2 </a:t>
            </a:r>
            <a:r>
              <a:rPr lang="fr-FR" altLang="en-US" sz="2600" b="1" dirty="0" err="1">
                <a:latin typeface="Times New Roman" pitchFamily="18" charset="0"/>
              </a:rPr>
              <a:t>đá</a:t>
            </a:r>
            <a:r>
              <a:rPr lang="fr-FR" altLang="en-US" sz="2600" b="1" dirty="0">
                <a:latin typeface="Times New Roman" pitchFamily="18" charset="0"/>
              </a:rPr>
              <a:t>) </a:t>
            </a:r>
            <a:r>
              <a:rPr lang="fr-FR" altLang="en-US" sz="2600" b="1" dirty="0" err="1">
                <a:latin typeface="Times New Roman" pitchFamily="18" charset="0"/>
              </a:rPr>
              <a:t>chưa</a:t>
            </a:r>
            <a:r>
              <a:rPr lang="fr-FR" altLang="en-US" sz="2600" b="1" dirty="0">
                <a:latin typeface="Times New Roman" pitchFamily="18" charset="0"/>
              </a:rPr>
              <a:t> ai </a:t>
            </a:r>
            <a:r>
              <a:rPr lang="fr-FR" altLang="en-US" sz="2600" b="1" dirty="0" err="1">
                <a:latin typeface="Times New Roman" pitchFamily="18" charset="0"/>
              </a:rPr>
              <a:t>chiếm</a:t>
            </a:r>
            <a:r>
              <a:rPr lang="fr-FR" altLang="en-US" sz="2600" b="1" dirty="0">
                <a:latin typeface="Times New Roman" pitchFamily="18" charset="0"/>
              </a:rPr>
              <a:t> </a:t>
            </a:r>
            <a:r>
              <a:rPr lang="fr-FR" altLang="en-US" sz="2600" b="1" dirty="0" err="1">
                <a:latin typeface="Times New Roman" pitchFamily="18" charset="0"/>
              </a:rPr>
              <a:t>đóng</a:t>
            </a:r>
            <a:r>
              <a:rPr lang="fr-FR" altLang="en-US" sz="2600" b="1" dirty="0">
                <a:latin typeface="Times New Roman" pitchFamily="18" charset="0"/>
              </a:rPr>
              <a:t>.</a:t>
            </a:r>
            <a:endParaRPr lang="en-US" altLang="en-US" sz="2600" b="1" dirty="0">
              <a:latin typeface="Times New Roman" pitchFamily="18" charset="0"/>
            </a:endParaRPr>
          </a:p>
        </p:txBody>
      </p:sp>
    </p:spTree>
    <p:extLst>
      <p:ext uri="{BB962C8B-B14F-4D97-AF65-F5344CB8AC3E}">
        <p14:creationId xmlns:p14="http://schemas.microsoft.com/office/powerpoint/2010/main" val="18103376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609600" y="1219200"/>
            <a:ext cx="7924800" cy="4525963"/>
          </a:xfrm>
        </p:spPr>
        <p:txBody>
          <a:bodyPr/>
          <a:lstStyle/>
          <a:p>
            <a:pPr marL="0" indent="0" algn="just">
              <a:buNone/>
            </a:pPr>
            <a:r>
              <a:rPr lang="en-US" sz="4000" b="1" dirty="0" err="1" smtClean="0">
                <a:latin typeface="Times New Roman" pitchFamily="18" charset="0"/>
                <a:cs typeface="Times New Roman" pitchFamily="18" charset="0"/>
              </a:rPr>
              <a:t>Tóm</a:t>
            </a:r>
            <a:r>
              <a:rPr lang="en-US" sz="4000" b="1" dirty="0" smtClean="0">
                <a:latin typeface="Times New Roman" pitchFamily="18" charset="0"/>
                <a:cs typeface="Times New Roman" pitchFamily="18" charset="0"/>
              </a:rPr>
              <a:t> </a:t>
            </a:r>
            <a:r>
              <a:rPr lang="en-US" sz="4000" b="1" dirty="0" err="1" smtClean="0">
                <a:latin typeface="Times New Roman" pitchFamily="18" charset="0"/>
                <a:cs typeface="Times New Roman" pitchFamily="18" charset="0"/>
              </a:rPr>
              <a:t>lại</a:t>
            </a:r>
            <a:endParaRPr lang="en-US" sz="4000" b="1" dirty="0" smtClean="0">
              <a:latin typeface="Times New Roman" pitchFamily="18" charset="0"/>
              <a:cs typeface="Times New Roman" pitchFamily="18" charset="0"/>
            </a:endParaRPr>
          </a:p>
          <a:p>
            <a:pPr algn="just"/>
            <a:r>
              <a:rPr lang="en-US" sz="4000" b="1" dirty="0" smtClean="0">
                <a:latin typeface="Times New Roman" pitchFamily="18" charset="0"/>
                <a:cs typeface="Times New Roman" pitchFamily="18" charset="0"/>
              </a:rPr>
              <a:t>QL</a:t>
            </a:r>
            <a:r>
              <a:rPr lang="vi-VN" sz="40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BV</a:t>
            </a:r>
            <a:r>
              <a:rPr lang="vi-VN" sz="4000" b="1" dirty="0" smtClean="0">
                <a:latin typeface="Times New Roman" pitchFamily="18" charset="0"/>
                <a:cs typeface="Times New Roman" pitchFamily="18" charset="0"/>
              </a:rPr>
              <a:t> </a:t>
            </a:r>
            <a:r>
              <a:rPr lang="vi-VN" sz="4000" b="1" dirty="0">
                <a:latin typeface="Times New Roman" pitchFamily="18" charset="0"/>
                <a:cs typeface="Times New Roman" pitchFamily="18" charset="0"/>
              </a:rPr>
              <a:t>chủ quyền biển đảo của nước ta là nhiệm vụ khó khăn, phức tạp, lâu </a:t>
            </a:r>
            <a:r>
              <a:rPr lang="vi-VN" sz="4000" b="1" dirty="0" smtClean="0">
                <a:latin typeface="Times New Roman" pitchFamily="18" charset="0"/>
                <a:cs typeface="Times New Roman" pitchFamily="18" charset="0"/>
              </a:rPr>
              <a:t>dài</a:t>
            </a:r>
            <a:endParaRPr lang="en-US" sz="4000" b="1" dirty="0" smtClean="0">
              <a:latin typeface="Times New Roman" pitchFamily="18" charset="0"/>
              <a:cs typeface="Times New Roman" pitchFamily="18" charset="0"/>
            </a:endParaRPr>
          </a:p>
          <a:p>
            <a:pPr algn="just"/>
            <a:r>
              <a:rPr lang="vi-VN" sz="40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P</a:t>
            </a:r>
            <a:r>
              <a:rPr lang="vi-VN" sz="4000" b="1" dirty="0" smtClean="0">
                <a:latin typeface="Times New Roman" pitchFamily="18" charset="0"/>
                <a:cs typeface="Times New Roman" pitchFamily="18" charset="0"/>
              </a:rPr>
              <a:t>hải </a:t>
            </a:r>
            <a:r>
              <a:rPr lang="vi-VN" sz="4000" b="1" dirty="0">
                <a:latin typeface="Times New Roman" pitchFamily="18" charset="0"/>
                <a:cs typeface="Times New Roman" pitchFamily="18" charset="0"/>
              </a:rPr>
              <a:t>thực hiện đồng bộ nhiều giải pháp </a:t>
            </a:r>
            <a:r>
              <a:rPr lang="en-US" sz="4000" b="1" dirty="0" smtClean="0">
                <a:latin typeface="Times New Roman" pitchFamily="18" charset="0"/>
                <a:cs typeface="Times New Roman" pitchFamily="18" charset="0"/>
              </a:rPr>
              <a:t>CT</a:t>
            </a:r>
            <a:r>
              <a:rPr lang="vi-VN" sz="40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KT</a:t>
            </a:r>
            <a:r>
              <a:rPr lang="vi-VN" sz="4000" b="1" dirty="0" smtClean="0">
                <a:latin typeface="Times New Roman" pitchFamily="18" charset="0"/>
                <a:cs typeface="Times New Roman" pitchFamily="18" charset="0"/>
              </a:rPr>
              <a:t> </a:t>
            </a:r>
            <a:r>
              <a:rPr lang="vi-VN" sz="4000" b="1" dirty="0">
                <a:latin typeface="Times New Roman" pitchFamily="18" charset="0"/>
                <a:cs typeface="Times New Roman" pitchFamily="18" charset="0"/>
              </a:rPr>
              <a:t>- </a:t>
            </a:r>
            <a:r>
              <a:rPr lang="en-US" sz="4000" b="1" dirty="0" smtClean="0">
                <a:latin typeface="Times New Roman" pitchFamily="18" charset="0"/>
                <a:cs typeface="Times New Roman" pitchFamily="18" charset="0"/>
              </a:rPr>
              <a:t>XH</a:t>
            </a:r>
            <a:r>
              <a:rPr lang="vi-VN" sz="40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QP</a:t>
            </a:r>
            <a:r>
              <a:rPr lang="vi-VN" sz="4000" b="1" dirty="0" smtClean="0">
                <a:latin typeface="Times New Roman" pitchFamily="18" charset="0"/>
                <a:cs typeface="Times New Roman" pitchFamily="18" charset="0"/>
              </a:rPr>
              <a:t> </a:t>
            </a:r>
            <a:r>
              <a:rPr lang="vi-VN" sz="4000" b="1" dirty="0">
                <a:latin typeface="Times New Roman" pitchFamily="18" charset="0"/>
                <a:cs typeface="Times New Roman" pitchFamily="18" charset="0"/>
              </a:rPr>
              <a:t>- an ninh, đối ngoại.</a:t>
            </a:r>
            <a:endParaRPr lang="en-US" sz="4000" b="1" dirty="0">
              <a:latin typeface="Times New Roman" pitchFamily="18" charset="0"/>
              <a:cs typeface="Times New Roman" pitchFamily="18" charset="0"/>
            </a:endParaRPr>
          </a:p>
          <a:p>
            <a:pPr algn="just"/>
            <a:endParaRPr lang="en-US" sz="4000" b="1" dirty="0">
              <a:latin typeface="Times New Roman" pitchFamily="18" charset="0"/>
              <a:cs typeface="Times New Roman" pitchFamily="18" charset="0"/>
            </a:endParaRPr>
          </a:p>
        </p:txBody>
      </p:sp>
      <p:sp>
        <p:nvSpPr>
          <p:cNvPr id="3" name="Rectangle 65"/>
          <p:cNvSpPr>
            <a:spLocks noChangeArrowheads="1"/>
          </p:cNvSpPr>
          <p:nvPr/>
        </p:nvSpPr>
        <p:spPr bwMode="auto">
          <a:xfrm>
            <a:off x="0" y="304800"/>
            <a:ext cx="9144000" cy="52322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vi-VN" sz="2800" b="1" dirty="0" smtClean="0">
                <a:solidFill>
                  <a:srgbClr val="FF0000"/>
                </a:solidFill>
                <a:latin typeface="Times New Roman" pitchFamily="18" charset="0"/>
                <a:cs typeface="Times New Roman" pitchFamily="18" charset="0"/>
              </a:rPr>
              <a:t>THỰC </a:t>
            </a:r>
            <a:r>
              <a:rPr lang="vi-VN" sz="2800" b="1" dirty="0">
                <a:solidFill>
                  <a:srgbClr val="FF0000"/>
                </a:solidFill>
                <a:latin typeface="Times New Roman" pitchFamily="18" charset="0"/>
                <a:cs typeface="Times New Roman" pitchFamily="18" charset="0"/>
              </a:rPr>
              <a:t>TRẠNG </a:t>
            </a:r>
            <a:r>
              <a:rPr lang="vi-VN" sz="2800" b="1" dirty="0" smtClean="0">
                <a:solidFill>
                  <a:srgbClr val="FF0000"/>
                </a:solidFill>
                <a:latin typeface="Times New Roman" pitchFamily="18" charset="0"/>
                <a:cs typeface="Times New Roman" pitchFamily="18" charset="0"/>
              </a:rPr>
              <a:t>BIỂN</a:t>
            </a:r>
            <a:r>
              <a:rPr lang="vi-VN" sz="2800" b="1" dirty="0">
                <a:solidFill>
                  <a:srgbClr val="FF0000"/>
                </a:solidFill>
                <a:latin typeface="Times New Roman" pitchFamily="18" charset="0"/>
                <a:cs typeface="Times New Roman" pitchFamily="18" charset="0"/>
              </a:rPr>
              <a:t>, ĐẢO NƯỚC TA HIỆN </a:t>
            </a:r>
            <a:r>
              <a:rPr lang="vi-VN" sz="2800" b="1" dirty="0" smtClean="0">
                <a:solidFill>
                  <a:srgbClr val="FF0000"/>
                </a:solidFill>
                <a:latin typeface="Times New Roman" pitchFamily="18" charset="0"/>
                <a:cs typeface="Times New Roman" pitchFamily="18" charset="0"/>
              </a:rPr>
              <a:t>NAY</a:t>
            </a:r>
            <a:r>
              <a:rPr lang="en-US" sz="2800" b="1" dirty="0" smtClean="0">
                <a:solidFill>
                  <a:srgbClr val="FF0000"/>
                </a:solidFill>
                <a:latin typeface="Times New Roman" pitchFamily="18" charset="0"/>
                <a:cs typeface="Times New Roman" pitchFamily="18" charset="0"/>
              </a:rPr>
              <a:t> </a:t>
            </a:r>
            <a:endParaRPr lang="en-US" sz="28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6514503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81000" y="1371600"/>
            <a:ext cx="8382000" cy="5334000"/>
          </a:xfrm>
        </p:spPr>
        <p:txBody>
          <a:bodyPr/>
          <a:lstStyle/>
          <a:p>
            <a:pPr marL="514350" indent="-514350" algn="just">
              <a:buAutoNum type="alphaLcParenR"/>
            </a:pPr>
            <a:r>
              <a:rPr lang="vi-VN" sz="2800" b="1" dirty="0" smtClean="0">
                <a:solidFill>
                  <a:srgbClr val="FFFF00"/>
                </a:solidFill>
                <a:latin typeface="Times New Roman" pitchFamily="18" charset="0"/>
                <a:cs typeface="Times New Roman" pitchFamily="18" charset="0"/>
              </a:rPr>
              <a:t>Bảo </a:t>
            </a:r>
            <a:r>
              <a:rPr lang="vi-VN" sz="2800" b="1" dirty="0">
                <a:solidFill>
                  <a:srgbClr val="FFFF00"/>
                </a:solidFill>
                <a:latin typeface="Times New Roman" pitchFamily="18" charset="0"/>
                <a:cs typeface="Times New Roman" pitchFamily="18" charset="0"/>
              </a:rPr>
              <a:t>vệ vững </a:t>
            </a:r>
            <a:r>
              <a:rPr lang="vi-VN" sz="2800" b="1" dirty="0" smtClean="0">
                <a:solidFill>
                  <a:srgbClr val="FFFF00"/>
                </a:solidFill>
                <a:latin typeface="Times New Roman" pitchFamily="18" charset="0"/>
                <a:cs typeface="Times New Roman" pitchFamily="18" charset="0"/>
              </a:rPr>
              <a:t>chắc</a:t>
            </a:r>
            <a:r>
              <a:rPr lang="en-US" sz="2800" b="1" dirty="0" smtClean="0">
                <a:solidFill>
                  <a:srgbClr val="FFFF00"/>
                </a:solidFill>
                <a:latin typeface="Times New Roman" pitchFamily="18" charset="0"/>
                <a:cs typeface="Times New Roman" pitchFamily="18" charset="0"/>
              </a:rPr>
              <a:t> CQ</a:t>
            </a:r>
            <a:r>
              <a:rPr lang="vi-VN" sz="2800" b="1" dirty="0" smtClean="0">
                <a:solidFill>
                  <a:srgbClr val="FFFF00"/>
                </a:solidFill>
                <a:latin typeface="Times New Roman" pitchFamily="18" charset="0"/>
                <a:cs typeface="Times New Roman" pitchFamily="18" charset="0"/>
              </a:rPr>
              <a:t>, </a:t>
            </a:r>
            <a:r>
              <a:rPr lang="vi-VN" sz="2800" b="1" dirty="0">
                <a:solidFill>
                  <a:srgbClr val="FFFF00"/>
                </a:solidFill>
                <a:latin typeface="Times New Roman" pitchFamily="18" charset="0"/>
                <a:cs typeface="Times New Roman" pitchFamily="18" charset="0"/>
              </a:rPr>
              <a:t>toàn vẹn lãnh thổ và lợi ích </a:t>
            </a:r>
            <a:r>
              <a:rPr lang="en-US" sz="2800" b="1" dirty="0" smtClean="0">
                <a:solidFill>
                  <a:srgbClr val="FFFF00"/>
                </a:solidFill>
                <a:latin typeface="Times New Roman" pitchFamily="18" charset="0"/>
                <a:cs typeface="Times New Roman" pitchFamily="18" charset="0"/>
              </a:rPr>
              <a:t>QG</a:t>
            </a:r>
            <a:r>
              <a:rPr lang="vi-VN" sz="2800" b="1" dirty="0" smtClean="0">
                <a:solidFill>
                  <a:srgbClr val="FFFF00"/>
                </a:solidFill>
                <a:latin typeface="Times New Roman" pitchFamily="18" charset="0"/>
                <a:cs typeface="Times New Roman" pitchFamily="18" charset="0"/>
              </a:rPr>
              <a:t>, </a:t>
            </a:r>
            <a:r>
              <a:rPr lang="vi-VN" sz="2800" b="1" dirty="0">
                <a:solidFill>
                  <a:srgbClr val="FFFF00"/>
                </a:solidFill>
                <a:latin typeface="Times New Roman" pitchFamily="18" charset="0"/>
                <a:cs typeface="Times New Roman" pitchFamily="18" charset="0"/>
              </a:rPr>
              <a:t>dân tộc trên biển, </a:t>
            </a:r>
            <a:r>
              <a:rPr lang="vi-VN" sz="2800" b="1" dirty="0" smtClean="0">
                <a:solidFill>
                  <a:srgbClr val="FFFF00"/>
                </a:solidFill>
                <a:latin typeface="Times New Roman" pitchFamily="18" charset="0"/>
                <a:cs typeface="Times New Roman" pitchFamily="18" charset="0"/>
              </a:rPr>
              <a:t>đảo</a:t>
            </a:r>
            <a:endParaRPr lang="en-US" sz="2800" b="1" dirty="0" smtClean="0">
              <a:solidFill>
                <a:srgbClr val="FFFF00"/>
              </a:solidFill>
              <a:latin typeface="Times New Roman" pitchFamily="18" charset="0"/>
              <a:cs typeface="Times New Roman" pitchFamily="18" charset="0"/>
            </a:endParaRPr>
          </a:p>
          <a:p>
            <a:pPr algn="just">
              <a:buFontTx/>
              <a:buChar char="-"/>
            </a:pPr>
            <a:r>
              <a:rPr lang="pt-BR" sz="2800" b="1" dirty="0" smtClean="0">
                <a:latin typeface="Times New Roman" pitchFamily="18" charset="0"/>
                <a:cs typeface="Times New Roman" pitchFamily="18" charset="0"/>
              </a:rPr>
              <a:t>Thực </a:t>
            </a:r>
            <a:r>
              <a:rPr lang="pt-BR" sz="2800" b="1" dirty="0">
                <a:latin typeface="Times New Roman" pitchFamily="18" charset="0"/>
                <a:cs typeface="Times New Roman" pitchFamily="18" charset="0"/>
              </a:rPr>
              <a:t>hiện tốt việc </a:t>
            </a:r>
            <a:r>
              <a:rPr lang="pt-BR" sz="2800" b="1" dirty="0" smtClean="0">
                <a:latin typeface="Times New Roman" pitchFamily="18" charset="0"/>
                <a:cs typeface="Times New Roman" pitchFamily="18" charset="0"/>
              </a:rPr>
              <a:t>QL, BVCQ, </a:t>
            </a:r>
            <a:r>
              <a:rPr lang="pt-BR" sz="2800" b="1" dirty="0">
                <a:latin typeface="Times New Roman" pitchFamily="18" charset="0"/>
                <a:cs typeface="Times New Roman" pitchFamily="18" charset="0"/>
              </a:rPr>
              <a:t>quyền </a:t>
            </a:r>
            <a:r>
              <a:rPr lang="pt-BR" sz="2800" b="1" dirty="0" smtClean="0">
                <a:latin typeface="Times New Roman" pitchFamily="18" charset="0"/>
                <a:cs typeface="Times New Roman" pitchFamily="18" charset="0"/>
              </a:rPr>
              <a:t>CQ </a:t>
            </a:r>
            <a:r>
              <a:rPr lang="pt-BR" sz="2800" b="1" dirty="0">
                <a:latin typeface="Times New Roman" pitchFamily="18" charset="0"/>
                <a:cs typeface="Times New Roman" pitchFamily="18" charset="0"/>
              </a:rPr>
              <a:t>và quyền tài phán </a:t>
            </a:r>
            <a:r>
              <a:rPr lang="pt-BR" sz="2800" b="1" dirty="0" smtClean="0">
                <a:latin typeface="Times New Roman" pitchFamily="18" charset="0"/>
                <a:cs typeface="Times New Roman" pitchFamily="18" charset="0"/>
              </a:rPr>
              <a:t>QG </a:t>
            </a:r>
            <a:r>
              <a:rPr lang="pt-BR" sz="2800" b="1" dirty="0">
                <a:latin typeface="Times New Roman" pitchFamily="18" charset="0"/>
                <a:cs typeface="Times New Roman" pitchFamily="18" charset="0"/>
              </a:rPr>
              <a:t>trên các vùng biển</a:t>
            </a:r>
            <a:r>
              <a:rPr lang="pt-BR" sz="2800" b="1" dirty="0" smtClean="0">
                <a:latin typeface="Times New Roman" pitchFamily="18" charset="0"/>
                <a:cs typeface="Times New Roman" pitchFamily="18" charset="0"/>
              </a:rPr>
              <a:t>.</a:t>
            </a:r>
          </a:p>
          <a:p>
            <a:pPr algn="just">
              <a:buFontTx/>
              <a:buChar char="-"/>
            </a:pPr>
            <a:r>
              <a:rPr lang="en-US" sz="2800" b="1" dirty="0">
                <a:latin typeface="Times New Roman" pitchFamily="18" charset="0"/>
                <a:cs typeface="Times New Roman" pitchFamily="18" charset="0"/>
              </a:rPr>
              <a:t>K</a:t>
            </a:r>
            <a:r>
              <a:rPr lang="vi-VN" sz="2800" b="1" dirty="0">
                <a:latin typeface="Times New Roman" pitchFamily="18" charset="0"/>
                <a:cs typeface="Times New Roman" pitchFamily="18" charset="0"/>
              </a:rPr>
              <a:t>hảo sát, </a:t>
            </a:r>
            <a:r>
              <a:rPr lang="en-US" sz="2800" b="1" dirty="0">
                <a:latin typeface="Times New Roman" pitchFamily="18" charset="0"/>
                <a:cs typeface="Times New Roman" pitchFamily="18" charset="0"/>
              </a:rPr>
              <a:t>t</a:t>
            </a:r>
            <a:r>
              <a:rPr lang="vi-VN" sz="2800" b="1" dirty="0">
                <a:latin typeface="Times New Roman" pitchFamily="18" charset="0"/>
                <a:cs typeface="Times New Roman" pitchFamily="18" charset="0"/>
              </a:rPr>
              <a:t>hăm dò, khai thác tài nguyên... trái phép của tầu thuyền nước ngoài</a:t>
            </a:r>
            <a:r>
              <a:rPr lang="en-US" sz="2800" b="1" dirty="0">
                <a:latin typeface="Times New Roman" pitchFamily="18" charset="0"/>
                <a:cs typeface="Times New Roman" pitchFamily="18" charset="0"/>
              </a:rPr>
              <a:t> </a:t>
            </a:r>
            <a:r>
              <a:rPr lang="vi-VN" sz="2800" b="1" dirty="0">
                <a:latin typeface="Times New Roman" pitchFamily="18" charset="0"/>
                <a:cs typeface="Times New Roman" pitchFamily="18" charset="0"/>
              </a:rPr>
              <a:t>là vi phạm </a:t>
            </a:r>
            <a:r>
              <a:rPr lang="en-US" sz="2800" b="1" dirty="0">
                <a:latin typeface="Times New Roman" pitchFamily="18" charset="0"/>
                <a:cs typeface="Times New Roman" pitchFamily="18" charset="0"/>
              </a:rPr>
              <a:t>CQ</a:t>
            </a:r>
          </a:p>
          <a:p>
            <a:pPr algn="just">
              <a:buFontTx/>
              <a:buChar char="-"/>
            </a:pPr>
            <a:r>
              <a:rPr lang="vi-VN" sz="2800" b="1" dirty="0">
                <a:latin typeface="Times New Roman" pitchFamily="18" charset="0"/>
                <a:cs typeface="Times New Roman" pitchFamily="18" charset="0"/>
              </a:rPr>
              <a:t>Trung quốc đặt dàn khoan 981 trái với Công </a:t>
            </a:r>
            <a:r>
              <a:rPr lang="vi-VN" sz="2800" b="1" dirty="0" smtClean="0">
                <a:latin typeface="Times New Roman" pitchFamily="18" charset="0"/>
                <a:cs typeface="Times New Roman" pitchFamily="18" charset="0"/>
              </a:rPr>
              <a:t>ước </a:t>
            </a:r>
            <a:r>
              <a:rPr lang="vi-VN" sz="2800" b="1" dirty="0" smtClean="0">
                <a:latin typeface="Times New Roman" pitchFamily="18" charset="0"/>
                <a:cs typeface="Times New Roman" pitchFamily="18" charset="0"/>
              </a:rPr>
              <a:t>LHQ về </a:t>
            </a:r>
            <a:r>
              <a:rPr lang="vi-VN" sz="2800" b="1" dirty="0">
                <a:latin typeface="Times New Roman" pitchFamily="18" charset="0"/>
                <a:cs typeface="Times New Roman" pitchFamily="18" charset="0"/>
              </a:rPr>
              <a:t>Luật Biển năm 1982. </a:t>
            </a:r>
          </a:p>
          <a:p>
            <a:pPr algn="just">
              <a:buFontTx/>
              <a:buChar char="-"/>
            </a:pPr>
            <a:endParaRPr lang="en-US" sz="2800" b="1" dirty="0">
              <a:latin typeface="Times New Roman" pitchFamily="18" charset="0"/>
              <a:cs typeface="Times New Roman" pitchFamily="18" charset="0"/>
            </a:endParaRPr>
          </a:p>
        </p:txBody>
      </p:sp>
      <p:sp>
        <p:nvSpPr>
          <p:cNvPr id="2" name="Rectangle 1"/>
          <p:cNvSpPr/>
          <p:nvPr/>
        </p:nvSpPr>
        <p:spPr>
          <a:xfrm>
            <a:off x="34159" y="-15766"/>
            <a:ext cx="9144000"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vi-VN" sz="3200" b="1" dirty="0" smtClean="0">
                <a:solidFill>
                  <a:srgbClr val="FF0000"/>
                </a:solidFill>
                <a:latin typeface="Times New Roman" pitchFamily="18" charset="0"/>
                <a:cs typeface="Times New Roman" pitchFamily="18" charset="0"/>
              </a:rPr>
              <a:t>NỘI DUNG </a:t>
            </a:r>
            <a:endParaRPr lang="en-US" sz="3200" b="1" dirty="0" smtClean="0">
              <a:solidFill>
                <a:srgbClr val="FF0000"/>
              </a:solidFill>
              <a:latin typeface="Times New Roman" pitchFamily="18" charset="0"/>
              <a:cs typeface="Times New Roman" pitchFamily="18" charset="0"/>
            </a:endParaRPr>
          </a:p>
          <a:p>
            <a:pPr algn="ctr"/>
            <a:r>
              <a:rPr lang="vi-VN" sz="3200" b="1" dirty="0" smtClean="0">
                <a:solidFill>
                  <a:srgbClr val="FF0000"/>
                </a:solidFill>
                <a:latin typeface="Times New Roman" pitchFamily="18" charset="0"/>
                <a:cs typeface="Times New Roman" pitchFamily="18" charset="0"/>
              </a:rPr>
              <a:t>QUẢN LÝ, BẢO VỆ CHỦ QUYỀN BIỂN, ĐẢO</a:t>
            </a:r>
            <a:endParaRPr lang="vi-VN" sz="3200" dirty="0">
              <a:solidFill>
                <a:srgbClr val="FF0000"/>
              </a:solidFill>
            </a:endParaRPr>
          </a:p>
        </p:txBody>
      </p:sp>
    </p:spTree>
    <p:extLst>
      <p:ext uri="{BB962C8B-B14F-4D97-AF65-F5344CB8AC3E}">
        <p14:creationId xmlns:p14="http://schemas.microsoft.com/office/powerpoint/2010/main" val="12260100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descr="D:\ATRUNG TIN\BÀI GIẢNG ĐỐI TƯỢNG 4\QUẢN LÝ BIỂN ĐẢONew folder\DAN BAT HOP PHAP.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1066800"/>
            <a:ext cx="9144000" cy="5791200"/>
          </a:xfrm>
          <a:noFill/>
        </p:spPr>
      </p:pic>
      <p:sp>
        <p:nvSpPr>
          <p:cNvPr id="6" name="TextBox 2"/>
          <p:cNvSpPr txBox="1">
            <a:spLocks noChangeArrowheads="1"/>
          </p:cNvSpPr>
          <p:nvPr/>
        </p:nvSpPr>
        <p:spPr bwMode="auto">
          <a:xfrm>
            <a:off x="0" y="76200"/>
            <a:ext cx="9144000" cy="954107"/>
          </a:xfrm>
          <a:prstGeom prst="rect">
            <a:avLst/>
          </a:prstGeom>
          <a:ln/>
          <a:extLst/>
        </p:spPr>
        <p:style>
          <a:lnRef idx="2">
            <a:schemeClr val="accent2"/>
          </a:lnRef>
          <a:fillRef idx="1">
            <a:schemeClr val="lt1"/>
          </a:fillRef>
          <a:effectRef idx="0">
            <a:schemeClr val="accent2"/>
          </a:effectRef>
          <a:fontRef idx="minor">
            <a:schemeClr val="dk1"/>
          </a:fontRef>
        </p:style>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ctr"/>
            <a:r>
              <a:rPr lang="en-US" altLang="en-US" sz="2800" b="1" dirty="0">
                <a:solidFill>
                  <a:srgbClr val="FF0000"/>
                </a:solidFill>
                <a:latin typeface="Times New Roman" pitchFamily="18" charset="0"/>
                <a:cs typeface="Times New Roman" pitchFamily="18" charset="0"/>
              </a:rPr>
              <a:t>ĐỊA ĐIỂM TRUNG </a:t>
            </a:r>
            <a:r>
              <a:rPr lang="en-US" altLang="en-US" sz="2800" b="1" dirty="0" smtClean="0">
                <a:solidFill>
                  <a:srgbClr val="FF0000"/>
                </a:solidFill>
                <a:latin typeface="Times New Roman" pitchFamily="18" charset="0"/>
                <a:cs typeface="Times New Roman" pitchFamily="18" charset="0"/>
              </a:rPr>
              <a:t>QUỐC </a:t>
            </a:r>
            <a:r>
              <a:rPr lang="en-US" altLang="en-US" sz="2800" b="1" dirty="0">
                <a:solidFill>
                  <a:srgbClr val="FF0000"/>
                </a:solidFill>
                <a:latin typeface="Times New Roman" pitchFamily="18" charset="0"/>
                <a:cs typeface="Times New Roman" pitchFamily="18" charset="0"/>
              </a:rPr>
              <a:t>ĐẶT DÀN KHOAN TRÁI PHÉP NGÀY 1/5/2014</a:t>
            </a:r>
          </a:p>
        </p:txBody>
      </p:sp>
      <p:sp>
        <p:nvSpPr>
          <p:cNvPr id="4" name="TextBox 3"/>
          <p:cNvSpPr txBox="1"/>
          <p:nvPr/>
        </p:nvSpPr>
        <p:spPr>
          <a:xfrm>
            <a:off x="228600" y="5514201"/>
            <a:ext cx="3048000" cy="276999"/>
          </a:xfrm>
          <a:prstGeom prst="rect">
            <a:avLst/>
          </a:prstGeom>
          <a:noFill/>
        </p:spPr>
        <p:txBody>
          <a:bodyPr>
            <a:spAutoFit/>
          </a:bodyPr>
          <a:lstStyle/>
          <a:p>
            <a:pPr>
              <a:defRPr/>
            </a:pPr>
            <a:r>
              <a:rPr lang="vi-VN" sz="1200" dirty="0" smtClean="0">
                <a:latin typeface="Times New Roman" pitchFamily="18" charset="0"/>
                <a:cs typeface="Times New Roman" pitchFamily="18" charset="0"/>
                <a:hlinkClick r:id="rId3" action="ppaction://hlinkfile"/>
              </a:rPr>
              <a:t>TÀU TQ PHUN NƯỚC.MP4</a:t>
            </a:r>
            <a:r>
              <a:rPr lang="en-US" sz="1200" dirty="0" smtClean="0">
                <a:latin typeface="Times New Roman" pitchFamily="18" charset="0"/>
                <a:cs typeface="Times New Roman" pitchFamily="18" charset="0"/>
                <a:hlinkClick r:id="rId3" action="ppaction://hlinkfile"/>
              </a:rPr>
              <a:t> </a:t>
            </a:r>
            <a:endParaRPr lang="en-US" sz="1200" dirty="0">
              <a:latin typeface="Times New Roman" pitchFamily="18" charset="0"/>
              <a:cs typeface="Times New Roman" pitchFamily="18" charset="0"/>
            </a:endParaRPr>
          </a:p>
        </p:txBody>
      </p:sp>
      <p:sp>
        <p:nvSpPr>
          <p:cNvPr id="7" name="TextBox 6"/>
          <p:cNvSpPr txBox="1">
            <a:spLocks noChangeArrowheads="1"/>
          </p:cNvSpPr>
          <p:nvPr/>
        </p:nvSpPr>
        <p:spPr bwMode="auto">
          <a:xfrm>
            <a:off x="228600" y="5715000"/>
            <a:ext cx="37338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400" dirty="0" smtClean="0">
                <a:latin typeface="Times New Roman" pitchFamily="18" charset="0"/>
                <a:cs typeface="Times New Roman" pitchFamily="18" charset="0"/>
                <a:hlinkClick r:id="rId4" action="ppaction://hlinkfile"/>
              </a:rPr>
              <a:t>Tau TQ </a:t>
            </a:r>
            <a:r>
              <a:rPr lang="en-US" altLang="en-US" sz="1400" dirty="0" err="1" smtClean="0">
                <a:latin typeface="Times New Roman" pitchFamily="18" charset="0"/>
                <a:cs typeface="Times New Roman" pitchFamily="18" charset="0"/>
                <a:hlinkClick r:id="rId4" action="ppaction://hlinkfile"/>
              </a:rPr>
              <a:t>vay</a:t>
            </a:r>
            <a:r>
              <a:rPr lang="en-US" altLang="en-US" sz="1400" dirty="0" smtClean="0">
                <a:latin typeface="Times New Roman" pitchFamily="18" charset="0"/>
                <a:cs typeface="Times New Roman" pitchFamily="18" charset="0"/>
                <a:hlinkClick r:id="rId4" action="ppaction://hlinkfile"/>
              </a:rPr>
              <a:t> </a:t>
            </a:r>
            <a:r>
              <a:rPr lang="en-US" altLang="en-US" sz="1400" dirty="0" err="1" smtClean="0">
                <a:latin typeface="Times New Roman" pitchFamily="18" charset="0"/>
                <a:cs typeface="Times New Roman" pitchFamily="18" charset="0"/>
                <a:hlinkClick r:id="rId4" action="ppaction://hlinkfile"/>
              </a:rPr>
              <a:t>ep</a:t>
            </a:r>
            <a:r>
              <a:rPr lang="en-US" altLang="en-US" sz="1400" dirty="0" smtClean="0">
                <a:latin typeface="Times New Roman" pitchFamily="18" charset="0"/>
                <a:cs typeface="Times New Roman" pitchFamily="18" charset="0"/>
                <a:hlinkClick r:id="rId4" action="ppaction://hlinkfile"/>
              </a:rPr>
              <a:t> </a:t>
            </a:r>
            <a:r>
              <a:rPr lang="en-US" altLang="en-US" sz="1400" dirty="0" err="1" smtClean="0">
                <a:latin typeface="Times New Roman" pitchFamily="18" charset="0"/>
                <a:cs typeface="Times New Roman" pitchFamily="18" charset="0"/>
                <a:hlinkClick r:id="rId4" action="ppaction://hlinkfile"/>
              </a:rPr>
              <a:t>va</a:t>
            </a:r>
            <a:r>
              <a:rPr lang="en-US" altLang="en-US" sz="1400" dirty="0" smtClean="0">
                <a:latin typeface="Times New Roman" pitchFamily="18" charset="0"/>
                <a:cs typeface="Times New Roman" pitchFamily="18" charset="0"/>
                <a:hlinkClick r:id="rId4" action="ppaction://hlinkfile"/>
              </a:rPr>
              <a:t> dam tau </a:t>
            </a:r>
            <a:r>
              <a:rPr lang="en-US" altLang="en-US" sz="1400" dirty="0" err="1" smtClean="0">
                <a:latin typeface="Times New Roman" pitchFamily="18" charset="0"/>
                <a:cs typeface="Times New Roman" pitchFamily="18" charset="0"/>
                <a:hlinkClick r:id="rId4" action="ppaction://hlinkfile"/>
              </a:rPr>
              <a:t>kiem</a:t>
            </a:r>
            <a:r>
              <a:rPr lang="en-US" altLang="en-US" sz="1400" dirty="0" smtClean="0">
                <a:latin typeface="Times New Roman" pitchFamily="18" charset="0"/>
                <a:cs typeface="Times New Roman" pitchFamily="18" charset="0"/>
                <a:hlinkClick r:id="rId4" action="ppaction://hlinkfile"/>
              </a:rPr>
              <a:t> </a:t>
            </a:r>
            <a:r>
              <a:rPr lang="en-US" altLang="en-US" sz="1400" dirty="0" err="1" smtClean="0">
                <a:latin typeface="Times New Roman" pitchFamily="18" charset="0"/>
                <a:cs typeface="Times New Roman" pitchFamily="18" charset="0"/>
                <a:hlinkClick r:id="rId4" action="ppaction://hlinkfile"/>
              </a:rPr>
              <a:t>ngu</a:t>
            </a:r>
            <a:r>
              <a:rPr lang="en-US" altLang="en-US" sz="1400" dirty="0" smtClean="0">
                <a:latin typeface="Times New Roman" pitchFamily="18" charset="0"/>
                <a:cs typeface="Times New Roman" pitchFamily="18" charset="0"/>
                <a:hlinkClick r:id="rId4" action="ppaction://hlinkfile"/>
              </a:rPr>
              <a:t> 951.Mp4</a:t>
            </a:r>
            <a:endParaRPr lang="en-US" altLang="en-US" sz="1400" dirty="0">
              <a:latin typeface="Times New Roman" pitchFamily="18" charset="0"/>
              <a:cs typeface="Times New Roman" pitchFamily="18" charset="0"/>
            </a:endParaRPr>
          </a:p>
        </p:txBody>
      </p:sp>
      <p:sp>
        <p:nvSpPr>
          <p:cNvPr id="8" name="TextBox 7"/>
          <p:cNvSpPr txBox="1">
            <a:spLocks noChangeArrowheads="1"/>
          </p:cNvSpPr>
          <p:nvPr/>
        </p:nvSpPr>
        <p:spPr bwMode="auto">
          <a:xfrm>
            <a:off x="228600" y="6473825"/>
            <a:ext cx="30480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200" dirty="0" smtClean="0">
                <a:latin typeface="Times New Roman" pitchFamily="18" charset="0"/>
                <a:cs typeface="Times New Roman" pitchFamily="18" charset="0"/>
                <a:hlinkClick r:id="rId5" action="ppaction://hlinkfile"/>
              </a:rPr>
              <a:t>TONG-HOP-DIEN-BIEN.MP4 </a:t>
            </a:r>
            <a:endParaRPr lang="en-US" altLang="en-US" sz="1200" dirty="0">
              <a:latin typeface="Times New Roman" pitchFamily="18" charset="0"/>
              <a:cs typeface="Times New Roman" pitchFamily="18" charset="0"/>
            </a:endParaRPr>
          </a:p>
        </p:txBody>
      </p:sp>
      <p:sp>
        <p:nvSpPr>
          <p:cNvPr id="9" name="TextBox 6"/>
          <p:cNvSpPr txBox="1">
            <a:spLocks noChangeArrowheads="1"/>
          </p:cNvSpPr>
          <p:nvPr/>
        </p:nvSpPr>
        <p:spPr bwMode="auto">
          <a:xfrm>
            <a:off x="228600" y="6016625"/>
            <a:ext cx="3048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1200" dirty="0" smtClean="0">
                <a:latin typeface="Times New Roman" pitchFamily="18" charset="0"/>
                <a:cs typeface="Times New Roman" pitchFamily="18" charset="0"/>
                <a:hlinkClick r:id="rId6" action="ppaction://hlinkfile"/>
              </a:rPr>
              <a:t>TAU-LON-TRUNG-QUOC-RUOT-DUOI-DAM-CHIM-TAU-CA-VIET-NAM-.MP4</a:t>
            </a:r>
            <a:endParaRPr lang="en-US" alt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8002427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381000" y="1295400"/>
            <a:ext cx="8382000" cy="4830763"/>
          </a:xfrm>
        </p:spPr>
        <p:txBody>
          <a:bodyPr/>
          <a:lstStyle/>
          <a:p>
            <a:pPr marL="0" indent="0" algn="just">
              <a:buNone/>
            </a:pPr>
            <a:r>
              <a:rPr lang="vi-VN" sz="2800" b="1" dirty="0" smtClean="0">
                <a:solidFill>
                  <a:srgbClr val="FFFF00"/>
                </a:solidFill>
                <a:latin typeface="Times New Roman" pitchFamily="18" charset="0"/>
                <a:cs typeface="Times New Roman" pitchFamily="18" charset="0"/>
              </a:rPr>
              <a:t>b) Bảo vệ an ninh, trật tự an toàn xã hội và văn hoá trên biển, đảo và vùng ven biển</a:t>
            </a:r>
            <a:endParaRPr lang="en-US" sz="2800" dirty="0" smtClean="0">
              <a:solidFill>
                <a:srgbClr val="FFFF00"/>
              </a:solidFill>
              <a:latin typeface="Times New Roman" pitchFamily="18" charset="0"/>
              <a:cs typeface="Times New Roman" pitchFamily="18" charset="0"/>
            </a:endParaRPr>
          </a:p>
          <a:p>
            <a:pPr algn="just"/>
            <a:r>
              <a:rPr lang="vi-VN" sz="2800" b="1" dirty="0" smtClean="0">
                <a:latin typeface="Times New Roman" pitchFamily="18" charset="0"/>
                <a:cs typeface="Times New Roman" pitchFamily="18" charset="0"/>
              </a:rPr>
              <a:t>Bảo vệ an ninh, trật tự an toàn </a:t>
            </a:r>
            <a:r>
              <a:rPr lang="en-US" sz="2800" b="1" dirty="0" smtClean="0">
                <a:latin typeface="Times New Roman" pitchFamily="18" charset="0"/>
                <a:cs typeface="Times New Roman" pitchFamily="18" charset="0"/>
              </a:rPr>
              <a:t>XH</a:t>
            </a:r>
            <a:r>
              <a:rPr lang="vi-VN" sz="2800" b="1" dirty="0" smtClean="0">
                <a:latin typeface="Times New Roman" pitchFamily="18" charset="0"/>
                <a:cs typeface="Times New Roman" pitchFamily="18" charset="0"/>
              </a:rPr>
              <a:t> trên biển là sự thể hiện năng lực làm chủ vùng biển </a:t>
            </a:r>
            <a:r>
              <a:rPr lang="en-US" sz="2800" b="1" dirty="0" smtClean="0">
                <a:latin typeface="Times New Roman" pitchFamily="18" charset="0"/>
                <a:cs typeface="Times New Roman" pitchFamily="18" charset="0"/>
              </a:rPr>
              <a:t>QG</a:t>
            </a:r>
            <a:r>
              <a:rPr lang="vi-VN"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a:t>
            </a:r>
            <a:r>
              <a:rPr lang="vi-VN" sz="2800" b="1" dirty="0" smtClean="0">
                <a:latin typeface="Times New Roman" pitchFamily="18" charset="0"/>
                <a:cs typeface="Times New Roman" pitchFamily="18" charset="0"/>
              </a:rPr>
              <a:t>ước thế giới và khu vực.</a:t>
            </a:r>
            <a:r>
              <a:rPr lang="pt-BR" sz="2800" dirty="0">
                <a:latin typeface="Times New Roman" pitchFamily="18" charset="0"/>
                <a:cs typeface="Times New Roman" pitchFamily="18" charset="0"/>
              </a:rPr>
              <a:t> </a:t>
            </a:r>
            <a:endParaRPr lang="pt-BR" sz="2800" dirty="0" smtClean="0">
              <a:latin typeface="Times New Roman" pitchFamily="18" charset="0"/>
              <a:cs typeface="Times New Roman" pitchFamily="18" charset="0"/>
            </a:endParaRPr>
          </a:p>
          <a:p>
            <a:pPr algn="just"/>
            <a:r>
              <a:rPr lang="pt-BR" sz="2800" b="1" dirty="0">
                <a:latin typeface="Times New Roman" pitchFamily="18" charset="0"/>
                <a:cs typeface="Times New Roman" pitchFamily="18" charset="0"/>
              </a:rPr>
              <a:t>Bảo vệ an ninh quốc gia trên mọi lĩnh </a:t>
            </a:r>
            <a:r>
              <a:rPr lang="pt-BR" sz="2800" b="1" dirty="0" smtClean="0">
                <a:latin typeface="Times New Roman" pitchFamily="18" charset="0"/>
                <a:cs typeface="Times New Roman" pitchFamily="18" charset="0"/>
              </a:rPr>
              <a:t>vực</a:t>
            </a:r>
          </a:p>
          <a:p>
            <a:pPr algn="just"/>
            <a:r>
              <a:rPr lang="vi-VN" sz="2800" dirty="0" smtClean="0">
                <a:latin typeface="Times New Roman" pitchFamily="18" charset="0"/>
                <a:cs typeface="Times New Roman" pitchFamily="18" charset="0"/>
              </a:rPr>
              <a:t> </a:t>
            </a:r>
            <a:r>
              <a:rPr lang="vi-VN" sz="2800" b="1" dirty="0">
                <a:latin typeface="Times New Roman" pitchFamily="18" charset="0"/>
                <a:cs typeface="Times New Roman" pitchFamily="18" charset="0"/>
              </a:rPr>
              <a:t>Ngăn chặn kịp thời các hoạt động phá hoại, gây rối, làm gián điệp, truyền bá văn hoá đồi truỵ </a:t>
            </a:r>
            <a:endParaRPr lang="en-US" sz="2800" b="1" dirty="0">
              <a:latin typeface="Times New Roman" pitchFamily="18" charset="0"/>
              <a:cs typeface="Times New Roman" pitchFamily="18" charset="0"/>
            </a:endParaRPr>
          </a:p>
          <a:p>
            <a:pPr algn="just"/>
            <a:r>
              <a:rPr lang="vi-VN" sz="2800" b="1" dirty="0">
                <a:latin typeface="Times New Roman" pitchFamily="18" charset="0"/>
                <a:cs typeface="Times New Roman" pitchFamily="18" charset="0"/>
              </a:rPr>
              <a:t>Bảo vệ lao động sản xuất, tính mạng và tài sản của Nhà nước và nhân dân trên biển và ven biển</a:t>
            </a:r>
            <a:endParaRPr lang="en-US" sz="2800" b="1" dirty="0">
              <a:latin typeface="Times New Roman" pitchFamily="18" charset="0"/>
              <a:cs typeface="Times New Roman" pitchFamily="18" charset="0"/>
            </a:endParaRPr>
          </a:p>
          <a:p>
            <a:pPr algn="just"/>
            <a:endParaRPr lang="en-US" sz="2800" b="1" dirty="0">
              <a:latin typeface="Times New Roman" pitchFamily="18" charset="0"/>
              <a:cs typeface="Times New Roman" pitchFamily="18" charset="0"/>
            </a:endParaRPr>
          </a:p>
        </p:txBody>
      </p:sp>
      <p:sp>
        <p:nvSpPr>
          <p:cNvPr id="4" name="Rectangle 3"/>
          <p:cNvSpPr/>
          <p:nvPr/>
        </p:nvSpPr>
        <p:spPr>
          <a:xfrm>
            <a:off x="34159" y="-15766"/>
            <a:ext cx="9144000"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vi-VN" sz="3200" b="1" dirty="0" smtClean="0">
                <a:solidFill>
                  <a:srgbClr val="FF0000"/>
                </a:solidFill>
                <a:latin typeface="Times New Roman" pitchFamily="18" charset="0"/>
                <a:cs typeface="Times New Roman" pitchFamily="18" charset="0"/>
              </a:rPr>
              <a:t>NỘI DUNG </a:t>
            </a:r>
            <a:endParaRPr lang="en-US" sz="3200" b="1" dirty="0" smtClean="0">
              <a:solidFill>
                <a:srgbClr val="FF0000"/>
              </a:solidFill>
              <a:latin typeface="Times New Roman" pitchFamily="18" charset="0"/>
              <a:cs typeface="Times New Roman" pitchFamily="18" charset="0"/>
            </a:endParaRPr>
          </a:p>
          <a:p>
            <a:pPr algn="ctr"/>
            <a:r>
              <a:rPr lang="vi-VN" sz="3200" b="1" dirty="0" smtClean="0">
                <a:solidFill>
                  <a:srgbClr val="FF0000"/>
                </a:solidFill>
                <a:latin typeface="Times New Roman" pitchFamily="18" charset="0"/>
                <a:cs typeface="Times New Roman" pitchFamily="18" charset="0"/>
              </a:rPr>
              <a:t>QUẢN LÝ, BẢO VỆ CHỦ QUYỀN BIỂN, ĐẢO</a:t>
            </a:r>
            <a:endParaRPr lang="vi-VN" sz="3200" dirty="0">
              <a:solidFill>
                <a:srgbClr val="FF0000"/>
              </a:solidFill>
            </a:endParaRPr>
          </a:p>
        </p:txBody>
      </p:sp>
    </p:spTree>
    <p:extLst>
      <p:ext uri="{BB962C8B-B14F-4D97-AF65-F5344CB8AC3E}">
        <p14:creationId xmlns:p14="http://schemas.microsoft.com/office/powerpoint/2010/main" val="339652219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1020" y="0"/>
            <a:ext cx="9122979" cy="110799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indent="0" algn="ctr">
              <a:buNone/>
            </a:pPr>
            <a:endParaRPr lang="vi-VN" sz="1400" b="1" dirty="0" smtClean="0">
              <a:solidFill>
                <a:srgbClr val="FF0000"/>
              </a:solidFill>
              <a:latin typeface="Times New Roman" pitchFamily="18" charset="0"/>
              <a:cs typeface="Times New Roman" pitchFamily="18" charset="0"/>
            </a:endParaRPr>
          </a:p>
          <a:p>
            <a:pPr marL="0" indent="0" algn="ctr">
              <a:buNone/>
            </a:pPr>
            <a:r>
              <a:rPr lang="vi-VN" sz="3200" b="1" dirty="0" smtClean="0">
                <a:solidFill>
                  <a:srgbClr val="FF0000"/>
                </a:solidFill>
                <a:latin typeface="Times New Roman" pitchFamily="18" charset="0"/>
                <a:cs typeface="Times New Roman" pitchFamily="18" charset="0"/>
              </a:rPr>
              <a:t>MỤC TIÊU,</a:t>
            </a:r>
            <a:r>
              <a:rPr lang="vi-VN" sz="3200" dirty="0" smtClean="0">
                <a:solidFill>
                  <a:srgbClr val="FF0000"/>
                </a:solidFill>
                <a:latin typeface="Times New Roman" pitchFamily="18" charset="0"/>
                <a:cs typeface="Times New Roman" pitchFamily="18" charset="0"/>
              </a:rPr>
              <a:t> </a:t>
            </a:r>
            <a:r>
              <a:rPr lang="vi-VN" sz="3200" b="1" dirty="0" smtClean="0">
                <a:solidFill>
                  <a:srgbClr val="FF0000"/>
                </a:solidFill>
                <a:latin typeface="Times New Roman" pitchFamily="18" charset="0"/>
                <a:cs typeface="Times New Roman" pitchFamily="18" charset="0"/>
              </a:rPr>
              <a:t>PHƯƠNG THỨC</a:t>
            </a:r>
            <a:r>
              <a:rPr lang="en-US" sz="3200" b="1" dirty="0" smtClean="0">
                <a:solidFill>
                  <a:srgbClr val="FF0000"/>
                </a:solidFill>
                <a:latin typeface="Times New Roman" pitchFamily="18" charset="0"/>
                <a:cs typeface="Times New Roman" pitchFamily="18" charset="0"/>
              </a:rPr>
              <a:t> </a:t>
            </a:r>
          </a:p>
          <a:p>
            <a:pPr marL="0" indent="0" algn="ctr">
              <a:buNone/>
            </a:pPr>
            <a:endParaRPr lang="vi-VN" dirty="0">
              <a:solidFill>
                <a:srgbClr val="FF0000"/>
              </a:solidFill>
              <a:latin typeface="Times New Roman" pitchFamily="18" charset="0"/>
              <a:cs typeface="Times New Roman" pitchFamily="18" charset="0"/>
            </a:endParaRPr>
          </a:p>
        </p:txBody>
      </p:sp>
      <p:sp>
        <p:nvSpPr>
          <p:cNvPr id="3" name="Rectangle 2"/>
          <p:cNvSpPr/>
          <p:nvPr/>
        </p:nvSpPr>
        <p:spPr>
          <a:xfrm>
            <a:off x="21021" y="889844"/>
            <a:ext cx="9122979" cy="5539978"/>
          </a:xfrm>
          <a:prstGeom prst="rect">
            <a:avLst/>
          </a:prstGeom>
        </p:spPr>
        <p:txBody>
          <a:bodyPr wrap="square">
            <a:spAutoFit/>
          </a:bodyPr>
          <a:lstStyle/>
          <a:p>
            <a:pPr marL="0" indent="0" algn="just">
              <a:buNone/>
            </a:pPr>
            <a:endParaRPr lang="en-US" b="1" dirty="0" smtClean="0">
              <a:solidFill>
                <a:srgbClr val="FFFF00"/>
              </a:solidFill>
              <a:latin typeface="Times New Roman" pitchFamily="18" charset="0"/>
              <a:cs typeface="Times New Roman" pitchFamily="18" charset="0"/>
            </a:endParaRPr>
          </a:p>
          <a:p>
            <a:pPr marL="514350" indent="-514350" algn="just">
              <a:buAutoNum type="alphaLcParenR"/>
            </a:pPr>
            <a:r>
              <a:rPr lang="vi-VN" sz="2800" b="1" dirty="0" smtClean="0">
                <a:solidFill>
                  <a:srgbClr val="FFFF00"/>
                </a:solidFill>
                <a:latin typeface="Times New Roman" pitchFamily="18" charset="0"/>
                <a:cs typeface="Times New Roman" pitchFamily="18" charset="0"/>
              </a:rPr>
              <a:t>Mục </a:t>
            </a:r>
            <a:r>
              <a:rPr lang="vi-VN" sz="2800" b="1" dirty="0">
                <a:solidFill>
                  <a:srgbClr val="FFFF00"/>
                </a:solidFill>
                <a:latin typeface="Times New Roman" pitchFamily="18" charset="0"/>
                <a:cs typeface="Times New Roman" pitchFamily="18" charset="0"/>
              </a:rPr>
              <a:t>tiêu quản lý, bảo vệ chủ quyền biển, </a:t>
            </a:r>
            <a:r>
              <a:rPr lang="vi-VN" sz="2800" b="1" dirty="0" smtClean="0">
                <a:solidFill>
                  <a:srgbClr val="FFFF00"/>
                </a:solidFill>
                <a:latin typeface="Times New Roman" pitchFamily="18" charset="0"/>
                <a:cs typeface="Times New Roman" pitchFamily="18" charset="0"/>
              </a:rPr>
              <a:t>đảo</a:t>
            </a:r>
            <a:endParaRPr lang="en-US" sz="2800" b="1" dirty="0" smtClean="0">
              <a:solidFill>
                <a:srgbClr val="FFFF00"/>
              </a:solidFill>
              <a:latin typeface="Times New Roman" pitchFamily="18" charset="0"/>
              <a:cs typeface="Times New Roman" pitchFamily="18" charset="0"/>
            </a:endParaRPr>
          </a:p>
          <a:p>
            <a:pPr algn="just"/>
            <a:endParaRPr lang="en-US" sz="2800" b="1" dirty="0">
              <a:solidFill>
                <a:srgbClr val="FFFF00"/>
              </a:solidFill>
              <a:latin typeface="Times New Roman" pitchFamily="18" charset="0"/>
              <a:cs typeface="Times New Roman" pitchFamily="18" charset="0"/>
            </a:endParaRPr>
          </a:p>
          <a:p>
            <a:pPr marL="457200" indent="-457200" algn="just">
              <a:buFont typeface="Wingdings" panose="05000000000000000000" pitchFamily="2" charset="2"/>
              <a:buChar char="q"/>
            </a:pPr>
            <a:r>
              <a:rPr lang="vi-VN" sz="2800" dirty="0" smtClean="0">
                <a:latin typeface="Times New Roman" pitchFamily="18" charset="0"/>
                <a:cs typeface="Times New Roman" pitchFamily="18" charset="0"/>
              </a:rPr>
              <a:t>Giữ </a:t>
            </a:r>
            <a:r>
              <a:rPr lang="vi-VN" sz="2800" dirty="0">
                <a:latin typeface="Times New Roman" pitchFamily="18" charset="0"/>
                <a:cs typeface="Times New Roman" pitchFamily="18" charset="0"/>
              </a:rPr>
              <a:t>vững độc lập, chủ quyền toàn vẹn lãnh thổ, lợi ích </a:t>
            </a:r>
            <a:r>
              <a:rPr lang="en-US" sz="2800" dirty="0" smtClean="0">
                <a:latin typeface="Times New Roman" pitchFamily="18" charset="0"/>
                <a:cs typeface="Times New Roman" pitchFamily="18" charset="0"/>
              </a:rPr>
              <a:t>QG</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trên biển, đảo gắn liền với bảo vệ </a:t>
            </a:r>
            <a:r>
              <a:rPr lang="en-US" sz="2800" dirty="0" smtClean="0">
                <a:latin typeface="Times New Roman" pitchFamily="18" charset="0"/>
                <a:cs typeface="Times New Roman" pitchFamily="18" charset="0"/>
              </a:rPr>
              <a:t>CNXH</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algn="just"/>
            <a:endParaRPr lang="vi-VN" sz="2800" dirty="0">
              <a:latin typeface="Times New Roman" pitchFamily="18" charset="0"/>
              <a:cs typeface="Times New Roman" pitchFamily="18" charset="0"/>
            </a:endParaRPr>
          </a:p>
          <a:p>
            <a:pPr marL="457200" indent="-457200" algn="just">
              <a:buFont typeface="Wingdings" panose="05000000000000000000" pitchFamily="2" charset="2"/>
              <a:buChar char="q"/>
            </a:pPr>
            <a:r>
              <a:rPr lang="vi-VN" sz="2800" dirty="0" smtClean="0">
                <a:latin typeface="Times New Roman" pitchFamily="18" charset="0"/>
                <a:cs typeface="Times New Roman" pitchFamily="18" charset="0"/>
              </a:rPr>
              <a:t>Thống </a:t>
            </a:r>
            <a:r>
              <a:rPr lang="vi-VN" sz="2800" dirty="0">
                <a:latin typeface="Times New Roman" pitchFamily="18" charset="0"/>
                <a:cs typeface="Times New Roman" pitchFamily="18" charset="0"/>
              </a:rPr>
              <a:t>nhất, toàn vẹn lãnh thổ của </a:t>
            </a:r>
            <a:r>
              <a:rPr lang="en-US" sz="2800" dirty="0" smtClean="0">
                <a:latin typeface="Times New Roman" pitchFamily="18" charset="0"/>
                <a:cs typeface="Times New Roman" pitchFamily="18" charset="0"/>
              </a:rPr>
              <a:t>VN </a:t>
            </a:r>
            <a:r>
              <a:rPr lang="vi-VN" sz="2800" dirty="0" smtClean="0">
                <a:latin typeface="Times New Roman" pitchFamily="18" charset="0"/>
                <a:cs typeface="Times New Roman" pitchFamily="18" charset="0"/>
              </a:rPr>
              <a:t>gồm </a:t>
            </a:r>
            <a:r>
              <a:rPr lang="vi-VN" sz="2800" dirty="0">
                <a:latin typeface="Times New Roman" pitchFamily="18" charset="0"/>
                <a:cs typeface="Times New Roman" pitchFamily="18" charset="0"/>
              </a:rPr>
              <a:t>lãnh thổ đất liền, vùng biển, lòng đất, vùng trời, các đảo, các quần đảo trong đó có quần đảo Hoàng Sa và quần đảo Trường Sa</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457200" indent="-457200" algn="just">
              <a:buFont typeface="Wingdings" panose="05000000000000000000" pitchFamily="2" charset="2"/>
              <a:buChar char="q"/>
            </a:pPr>
            <a:r>
              <a:rPr lang="vi-VN" sz="2800" dirty="0">
                <a:latin typeface="Times New Roman" pitchFamily="18" charset="0"/>
                <a:cs typeface="Times New Roman" pitchFamily="18" charset="0"/>
              </a:rPr>
              <a:t>Bảo vệ độc lập chủ quyền toàn vẹn lãnh thổ và lợi ích quốc gia dân tộc là mục tiêu bất di bất dịch của Đảng, Nhà nước và nhân dân ta.</a:t>
            </a:r>
            <a:endParaRPr lang="en-US" sz="2800" dirty="0">
              <a:latin typeface="Times New Roman" pitchFamily="18" charset="0"/>
              <a:cs typeface="Times New Roman" pitchFamily="18" charset="0"/>
            </a:endParaRPr>
          </a:p>
          <a:p>
            <a:pPr algn="just"/>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4596634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p:cNvSpPr>
            <a:spLocks noGrp="1"/>
          </p:cNvSpPr>
          <p:nvPr>
            <p:ph idx="1"/>
          </p:nvPr>
        </p:nvSpPr>
        <p:spPr>
          <a:xfrm>
            <a:off x="21021" y="1077218"/>
            <a:ext cx="9122978" cy="5780782"/>
          </a:xfrm>
        </p:spPr>
        <p:txBody>
          <a:bodyPr/>
          <a:lstStyle/>
          <a:p>
            <a:pPr algn="just"/>
            <a:endParaRPr lang="en-US" sz="2800" dirty="0" smtClean="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V</a:t>
            </a:r>
            <a:r>
              <a:rPr lang="en-US" sz="2800" dirty="0" smtClean="0">
                <a:latin typeface="Times New Roman" pitchFamily="18" charset="0"/>
                <a:cs typeface="Times New Roman" pitchFamily="18" charset="0"/>
              </a:rPr>
              <a:t>N </a:t>
            </a:r>
            <a:r>
              <a:rPr lang="vi-VN" sz="2800" dirty="0" smtClean="0">
                <a:latin typeface="Times New Roman" pitchFamily="18" charset="0"/>
                <a:cs typeface="Times New Roman" pitchFamily="18" charset="0"/>
              </a:rPr>
              <a:t>là </a:t>
            </a:r>
            <a:r>
              <a:rPr lang="vi-VN" sz="2800" dirty="0">
                <a:latin typeface="Times New Roman" pitchFamily="18" charset="0"/>
                <a:cs typeface="Times New Roman" pitchFamily="18" charset="0"/>
              </a:rPr>
              <a:t>đối tác tin cậy của các nước trong cộng đồng quốc tế</a:t>
            </a:r>
          </a:p>
          <a:p>
            <a:pPr algn="just"/>
            <a:r>
              <a:rPr lang="vi-VN" sz="2800" dirty="0" smtClean="0">
                <a:latin typeface="Times New Roman" pitchFamily="18" charset="0"/>
                <a:cs typeface="Times New Roman" pitchFamily="18" charset="0"/>
              </a:rPr>
              <a:t>Độc </a:t>
            </a:r>
            <a:r>
              <a:rPr lang="vi-VN" sz="2800" dirty="0">
                <a:latin typeface="Times New Roman" pitchFamily="18" charset="0"/>
                <a:cs typeface="Times New Roman" pitchFamily="18" charset="0"/>
              </a:rPr>
              <a:t>lập, tự chủ chính là tự mình quyết định các vấn đề về đường lối, chính sách, các mục tiêu và các quyết sách về đối nội và đối </a:t>
            </a:r>
            <a:r>
              <a:rPr lang="vi-VN" sz="2800" dirty="0" smtClean="0">
                <a:latin typeface="Times New Roman" pitchFamily="18" charset="0"/>
                <a:cs typeface="Times New Roman" pitchFamily="18" charset="0"/>
              </a:rPr>
              <a:t>ngoại.</a:t>
            </a:r>
          </a:p>
          <a:p>
            <a:pPr algn="just"/>
            <a:r>
              <a:rPr lang="vi-VN" sz="2800" dirty="0" smtClean="0">
                <a:latin typeface="Times New Roman" pitchFamily="18" charset="0"/>
                <a:cs typeface="Times New Roman" pitchFamily="18" charset="0"/>
              </a:rPr>
              <a:t>Đó </a:t>
            </a:r>
            <a:r>
              <a:rPr lang="vi-VN" sz="2800" dirty="0">
                <a:latin typeface="Times New Roman" pitchFamily="18" charset="0"/>
                <a:cs typeface="Times New Roman" pitchFamily="18" charset="0"/>
              </a:rPr>
              <a:t>chính là thực hiện quyền tự quyết trong quan hệ </a:t>
            </a:r>
            <a:r>
              <a:rPr lang="en-US" sz="2800" dirty="0" smtClean="0">
                <a:latin typeface="Times New Roman" pitchFamily="18" charset="0"/>
                <a:cs typeface="Times New Roman" pitchFamily="18" charset="0"/>
              </a:rPr>
              <a:t>QT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không chịu sự áp đặt </a:t>
            </a:r>
            <a:r>
              <a:rPr lang="en-US" sz="2800" dirty="0" smtClean="0">
                <a:latin typeface="Times New Roman" pitchFamily="18" charset="0"/>
                <a:cs typeface="Times New Roman" pitchFamily="18" charset="0"/>
              </a:rPr>
              <a:t>Q</a:t>
            </a:r>
            <a:r>
              <a:rPr lang="vi-VN" sz="2800" dirty="0" smtClean="0">
                <a:latin typeface="Times New Roman" pitchFamily="18" charset="0"/>
                <a:cs typeface="Times New Roman" pitchFamily="18" charset="0"/>
              </a:rPr>
              <a:t>uyền </a:t>
            </a:r>
            <a:r>
              <a:rPr lang="vi-VN" sz="2800" dirty="0">
                <a:latin typeface="Times New Roman" pitchFamily="18" charset="0"/>
                <a:cs typeface="Times New Roman" pitchFamily="18" charset="0"/>
              </a:rPr>
              <a:t>lợi từ bất cứ phía nào. </a:t>
            </a:r>
            <a:endParaRPr lang="en-US" sz="2800" dirty="0" smtClean="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hlinkClick r:id="rId2" action="ppaction://hlinkfile"/>
              </a:rPr>
              <a:t>Phát biểu của TT.MP4</a:t>
            </a:r>
            <a:endParaRPr lang="en-US" sz="2800" dirty="0">
              <a:latin typeface="Times New Roman" pitchFamily="18" charset="0"/>
              <a:cs typeface="Times New Roman" pitchFamily="18" charset="0"/>
            </a:endParaRPr>
          </a:p>
          <a:p>
            <a:pPr algn="just"/>
            <a:endParaRPr lang="en-US" sz="2800" dirty="0">
              <a:latin typeface="Times New Roman" pitchFamily="18" charset="0"/>
              <a:cs typeface="Times New Roman" pitchFamily="18" charset="0"/>
            </a:endParaRPr>
          </a:p>
        </p:txBody>
      </p:sp>
      <p:sp>
        <p:nvSpPr>
          <p:cNvPr id="5" name="Rectangle 4"/>
          <p:cNvSpPr/>
          <p:nvPr/>
        </p:nvSpPr>
        <p:spPr>
          <a:xfrm>
            <a:off x="21020" y="0"/>
            <a:ext cx="9122979" cy="110799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indent="0" algn="ctr">
              <a:buNone/>
            </a:pPr>
            <a:endParaRPr lang="vi-VN" sz="1400" b="1" dirty="0" smtClean="0">
              <a:solidFill>
                <a:srgbClr val="FF0000"/>
              </a:solidFill>
              <a:latin typeface="Times New Roman" pitchFamily="18" charset="0"/>
              <a:cs typeface="Times New Roman" pitchFamily="18" charset="0"/>
            </a:endParaRPr>
          </a:p>
          <a:p>
            <a:pPr marL="0" indent="0" algn="ctr">
              <a:buNone/>
            </a:pPr>
            <a:r>
              <a:rPr lang="vi-VN" sz="3200" b="1" dirty="0" smtClean="0">
                <a:solidFill>
                  <a:srgbClr val="FF0000"/>
                </a:solidFill>
                <a:latin typeface="Times New Roman" pitchFamily="18" charset="0"/>
                <a:cs typeface="Times New Roman" pitchFamily="18" charset="0"/>
              </a:rPr>
              <a:t>MỤC TIÊU,</a:t>
            </a:r>
            <a:r>
              <a:rPr lang="vi-VN" sz="3200" dirty="0" smtClean="0">
                <a:solidFill>
                  <a:srgbClr val="FF0000"/>
                </a:solidFill>
                <a:latin typeface="Times New Roman" pitchFamily="18" charset="0"/>
                <a:cs typeface="Times New Roman" pitchFamily="18" charset="0"/>
              </a:rPr>
              <a:t> </a:t>
            </a:r>
            <a:r>
              <a:rPr lang="vi-VN" sz="3200" b="1" dirty="0" smtClean="0">
                <a:solidFill>
                  <a:srgbClr val="FF0000"/>
                </a:solidFill>
                <a:latin typeface="Times New Roman" pitchFamily="18" charset="0"/>
                <a:cs typeface="Times New Roman" pitchFamily="18" charset="0"/>
              </a:rPr>
              <a:t>PHƯƠNG THỨC</a:t>
            </a:r>
            <a:r>
              <a:rPr lang="en-US" sz="3200" b="1" dirty="0" smtClean="0">
                <a:solidFill>
                  <a:srgbClr val="FF0000"/>
                </a:solidFill>
                <a:latin typeface="Times New Roman" pitchFamily="18" charset="0"/>
                <a:cs typeface="Times New Roman" pitchFamily="18" charset="0"/>
              </a:rPr>
              <a:t> </a:t>
            </a:r>
          </a:p>
          <a:p>
            <a:pPr marL="0" indent="0" algn="ctr">
              <a:buNone/>
            </a:pPr>
            <a:endParaRPr lang="vi-VN"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8828335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2"/>
          <p:cNvSpPr>
            <a:spLocks noGrp="1"/>
          </p:cNvSpPr>
          <p:nvPr>
            <p:ph idx="1"/>
          </p:nvPr>
        </p:nvSpPr>
        <p:spPr>
          <a:xfrm>
            <a:off x="381000" y="1143000"/>
            <a:ext cx="8382000" cy="5791200"/>
          </a:xfrm>
        </p:spPr>
        <p:txBody>
          <a:bodyPr/>
          <a:lstStyle/>
          <a:p>
            <a:pPr marL="0" indent="0" algn="just">
              <a:buNone/>
            </a:pPr>
            <a:r>
              <a:rPr lang="vi-VN" sz="2800" b="1" dirty="0" smtClean="0">
                <a:solidFill>
                  <a:srgbClr val="FFFF00"/>
                </a:solidFill>
                <a:latin typeface="Times New Roman" pitchFamily="18" charset="0"/>
                <a:cs typeface="Times New Roman" pitchFamily="18" charset="0"/>
              </a:rPr>
              <a:t>b</a:t>
            </a:r>
            <a:r>
              <a:rPr lang="vi-VN" sz="2800" b="1" dirty="0">
                <a:solidFill>
                  <a:srgbClr val="FFFF00"/>
                </a:solidFill>
                <a:latin typeface="Times New Roman" pitchFamily="18" charset="0"/>
                <a:cs typeface="Times New Roman" pitchFamily="18" charset="0"/>
              </a:rPr>
              <a:t>) Phương thức quản lý, bảo vệ chủ quyền biển, </a:t>
            </a:r>
            <a:r>
              <a:rPr lang="vi-VN" sz="2800" b="1" dirty="0" smtClean="0">
                <a:solidFill>
                  <a:srgbClr val="FFFF00"/>
                </a:solidFill>
                <a:latin typeface="Times New Roman" pitchFamily="18" charset="0"/>
                <a:cs typeface="Times New Roman" pitchFamily="18" charset="0"/>
              </a:rPr>
              <a:t>đảo</a:t>
            </a:r>
            <a:endParaRPr lang="en-US" sz="2800" b="1" dirty="0" smtClean="0">
              <a:solidFill>
                <a:srgbClr val="FFFF00"/>
              </a:solidFill>
              <a:latin typeface="Times New Roman" pitchFamily="18" charset="0"/>
              <a:cs typeface="Times New Roman" pitchFamily="18" charset="0"/>
            </a:endParaRPr>
          </a:p>
          <a:p>
            <a:pPr marL="0" indent="0" algn="just">
              <a:buNone/>
            </a:pPr>
            <a:endParaRPr lang="pt-BR" sz="2800" dirty="0">
              <a:solidFill>
                <a:srgbClr val="FFFF00"/>
              </a:solidFill>
              <a:latin typeface="Times New Roman" pitchFamily="18" charset="0"/>
              <a:cs typeface="Times New Roman" pitchFamily="18" charset="0"/>
            </a:endParaRPr>
          </a:p>
        </p:txBody>
      </p:sp>
      <p:sp>
        <p:nvSpPr>
          <p:cNvPr id="5" name="Content Placeholder 2"/>
          <p:cNvSpPr txBox="1">
            <a:spLocks/>
          </p:cNvSpPr>
          <p:nvPr/>
        </p:nvSpPr>
        <p:spPr bwMode="auto">
          <a:xfrm>
            <a:off x="457200" y="1143000"/>
            <a:ext cx="8305800" cy="4983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just">
              <a:buFont typeface="Wingdings" pitchFamily="2" charset="2"/>
              <a:buNone/>
            </a:pPr>
            <a:r>
              <a:rPr lang="vi-VN" sz="2800" kern="0" dirty="0" smtClean="0">
                <a:latin typeface="Times New Roman" pitchFamily="18" charset="0"/>
                <a:cs typeface="Times New Roman" pitchFamily="18" charset="0"/>
              </a:rPr>
              <a:t>- </a:t>
            </a:r>
            <a:endParaRPr lang="en-US" sz="2800" kern="0" dirty="0" smtClean="0">
              <a:latin typeface="Times New Roman" pitchFamily="18" charset="0"/>
              <a:cs typeface="Times New Roman" pitchFamily="18" charset="0"/>
            </a:endParaRPr>
          </a:p>
          <a:p>
            <a:pPr algn="just"/>
            <a:r>
              <a:rPr lang="en-US" sz="2800" kern="0" dirty="0" smtClean="0">
                <a:latin typeface="Times New Roman" pitchFamily="18" charset="0"/>
                <a:cs typeface="Times New Roman" pitchFamily="18" charset="0"/>
              </a:rPr>
              <a:t>C</a:t>
            </a:r>
            <a:r>
              <a:rPr lang="vi-VN" sz="2800" kern="0" dirty="0" smtClean="0">
                <a:latin typeface="Times New Roman" pitchFamily="18" charset="0"/>
                <a:cs typeface="Times New Roman" pitchFamily="18" charset="0"/>
              </a:rPr>
              <a:t>ần hết sức khẩn trương, thận trọng</a:t>
            </a:r>
            <a:r>
              <a:rPr lang="en-US" sz="2800" kern="0" dirty="0" smtClean="0">
                <a:latin typeface="Times New Roman" pitchFamily="18" charset="0"/>
                <a:cs typeface="Times New Roman" pitchFamily="18" charset="0"/>
              </a:rPr>
              <a:t> k</a:t>
            </a:r>
            <a:r>
              <a:rPr lang="vi-VN" sz="2800" kern="0" dirty="0" smtClean="0">
                <a:latin typeface="Times New Roman" pitchFamily="18" charset="0"/>
                <a:cs typeface="Times New Roman" pitchFamily="18" charset="0"/>
              </a:rPr>
              <a:t>hi </a:t>
            </a:r>
            <a:r>
              <a:rPr lang="vi-VN" sz="2800" kern="0" dirty="0">
                <a:latin typeface="Times New Roman" pitchFamily="18" charset="0"/>
                <a:cs typeface="Times New Roman" pitchFamily="18" charset="0"/>
              </a:rPr>
              <a:t>xử lý các </a:t>
            </a:r>
            <a:r>
              <a:rPr lang="vi-VN" sz="2800" kern="0" dirty="0" smtClean="0">
                <a:latin typeface="Times New Roman" pitchFamily="18" charset="0"/>
                <a:cs typeface="Times New Roman" pitchFamily="18" charset="0"/>
              </a:rPr>
              <a:t>tình </a:t>
            </a:r>
            <a:r>
              <a:rPr lang="vi-VN" sz="2800" kern="0" dirty="0">
                <a:latin typeface="Times New Roman" pitchFamily="18" charset="0"/>
                <a:cs typeface="Times New Roman" pitchFamily="18" charset="0"/>
              </a:rPr>
              <a:t>huống xảy ra trên biển, </a:t>
            </a:r>
            <a:r>
              <a:rPr lang="vi-VN" sz="2800" kern="0" dirty="0" smtClean="0">
                <a:latin typeface="Times New Roman" pitchFamily="18" charset="0"/>
                <a:cs typeface="Times New Roman" pitchFamily="18" charset="0"/>
              </a:rPr>
              <a:t>đảo</a:t>
            </a:r>
            <a:r>
              <a:rPr lang="en-US" sz="2800" kern="0" dirty="0" smtClean="0">
                <a:latin typeface="Times New Roman" pitchFamily="18" charset="0"/>
                <a:cs typeface="Times New Roman" pitchFamily="18" charset="0"/>
              </a:rPr>
              <a:t>.</a:t>
            </a:r>
          </a:p>
          <a:p>
            <a:pPr algn="just"/>
            <a:r>
              <a:rPr lang="vi-VN" sz="2800" kern="0" dirty="0" smtClean="0">
                <a:latin typeface="Times New Roman" pitchFamily="18" charset="0"/>
                <a:cs typeface="Times New Roman" pitchFamily="18" charset="0"/>
              </a:rPr>
              <a:t>Cần cảnh giác khi phân tích, đánh giá tình hình trên biển, dự báo đúng ý đồ, thủ đoạn để có biện pháp đối phó kịp thời, phù hợp. </a:t>
            </a:r>
            <a:r>
              <a:rPr lang="vi-VN" sz="2800" kern="0" dirty="0" smtClean="0">
                <a:solidFill>
                  <a:schemeClr val="tx2">
                    <a:lumMod val="75000"/>
                  </a:schemeClr>
                </a:solidFill>
                <a:latin typeface="Times New Roman" pitchFamily="18" charset="0"/>
                <a:cs typeface="Times New Roman" pitchFamily="18" charset="0"/>
                <a:hlinkClick r:id="rId2" action="ppaction://hlinkfile"/>
              </a:rPr>
              <a:t>TQ di giời dàn khoan.MP4</a:t>
            </a:r>
            <a:endParaRPr lang="en-US" sz="2800" kern="0" dirty="0" smtClean="0">
              <a:solidFill>
                <a:schemeClr val="tx2">
                  <a:lumMod val="75000"/>
                </a:schemeClr>
              </a:solidFill>
              <a:latin typeface="Times New Roman" pitchFamily="18" charset="0"/>
              <a:cs typeface="Times New Roman" pitchFamily="18" charset="0"/>
            </a:endParaRPr>
          </a:p>
          <a:p>
            <a:pPr algn="just"/>
            <a:r>
              <a:rPr lang="vi-VN" sz="2800" dirty="0">
                <a:latin typeface="Times New Roman" pitchFamily="18" charset="0"/>
                <a:cs typeface="Times New Roman" pitchFamily="18" charset="0"/>
              </a:rPr>
              <a:t>Tăng cường tiềm lực quốc </a:t>
            </a:r>
            <a:r>
              <a:rPr lang="vi-VN" sz="2800" dirty="0" smtClean="0">
                <a:latin typeface="Times New Roman" pitchFamily="18" charset="0"/>
                <a:cs typeface="Times New Roman" pitchFamily="18" charset="0"/>
              </a:rPr>
              <a:t>phòng</a:t>
            </a:r>
            <a:r>
              <a:rPr lang="en-US" sz="2800" dirty="0" smtClean="0">
                <a:latin typeface="Times New Roman" pitchFamily="18" charset="0"/>
                <a:cs typeface="Times New Roman" pitchFamily="18" charset="0"/>
              </a:rPr>
              <a:t>;</a:t>
            </a:r>
          </a:p>
          <a:p>
            <a:pPr algn="just"/>
            <a:r>
              <a:rPr lang="en-US" sz="2800" dirty="0" smtClean="0">
                <a:latin typeface="Times New Roman" pitchFamily="18" charset="0"/>
                <a:cs typeface="Times New Roman" pitchFamily="18" charset="0"/>
              </a:rPr>
              <a:t>K</a:t>
            </a:r>
            <a:r>
              <a:rPr lang="vi-VN" sz="2800" dirty="0">
                <a:latin typeface="Times New Roman" pitchFamily="18" charset="0"/>
                <a:cs typeface="Times New Roman" pitchFamily="18" charset="0"/>
              </a:rPr>
              <a:t>ết hợp chặt chẽ </a:t>
            </a:r>
            <a:r>
              <a:rPr lang="en-US" sz="2800" dirty="0">
                <a:latin typeface="Times New Roman" pitchFamily="18" charset="0"/>
                <a:cs typeface="Times New Roman" pitchFamily="18" charset="0"/>
              </a:rPr>
              <a:t>KT - QP</a:t>
            </a:r>
            <a:r>
              <a:rPr lang="vi-VN" sz="2800" dirty="0">
                <a:latin typeface="Times New Roman" pitchFamily="18" charset="0"/>
                <a:cs typeface="Times New Roman" pitchFamily="18" charset="0"/>
              </a:rPr>
              <a:t>, an ninh ở </a:t>
            </a:r>
            <a:r>
              <a:rPr lang="en-US" sz="2800" dirty="0" err="1">
                <a:latin typeface="Times New Roman" pitchFamily="18" charset="0"/>
                <a:cs typeface="Times New Roman" pitchFamily="18" charset="0"/>
              </a:rPr>
              <a:t>nơi</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ven biển, hải </a:t>
            </a:r>
            <a:r>
              <a:rPr lang="vi-VN" sz="2800" dirty="0" smtClean="0">
                <a:latin typeface="Times New Roman" pitchFamily="18" charset="0"/>
                <a:cs typeface="Times New Roman" pitchFamily="18" charset="0"/>
              </a:rPr>
              <a:t>đảo</a:t>
            </a:r>
            <a:r>
              <a:rPr lang="en-US" sz="2800" dirty="0" smtClean="0">
                <a:latin typeface="Times New Roman" pitchFamily="18" charset="0"/>
                <a:cs typeface="Times New Roman" pitchFamily="18" charset="0"/>
              </a:rPr>
              <a:t>  </a:t>
            </a:r>
          </a:p>
          <a:p>
            <a:pPr algn="just"/>
            <a:r>
              <a:rPr lang="en-US"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Phát huy sức mạnh tổng hợp của mọi lực lượng dân sự và quân sự trên hướng biển</a:t>
            </a:r>
            <a:endParaRPr lang="en-US" sz="2800" dirty="0">
              <a:latin typeface="Times New Roman" pitchFamily="18" charset="0"/>
              <a:cs typeface="Times New Roman" pitchFamily="18" charset="0"/>
            </a:endParaRPr>
          </a:p>
          <a:p>
            <a:pPr algn="just"/>
            <a:endParaRPr lang="en-US" sz="2800" kern="0" dirty="0">
              <a:solidFill>
                <a:schemeClr val="tx2">
                  <a:lumMod val="75000"/>
                </a:schemeClr>
              </a:solidFill>
              <a:latin typeface="Times New Roman" pitchFamily="18" charset="0"/>
              <a:cs typeface="Times New Roman" pitchFamily="18" charset="0"/>
            </a:endParaRPr>
          </a:p>
        </p:txBody>
      </p:sp>
      <p:sp>
        <p:nvSpPr>
          <p:cNvPr id="6" name="Rectangle 5"/>
          <p:cNvSpPr/>
          <p:nvPr/>
        </p:nvSpPr>
        <p:spPr>
          <a:xfrm>
            <a:off x="21020" y="0"/>
            <a:ext cx="9122979" cy="110799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indent="0" algn="ctr">
              <a:buNone/>
            </a:pPr>
            <a:endParaRPr lang="vi-VN" sz="1400" b="1" dirty="0" smtClean="0">
              <a:solidFill>
                <a:srgbClr val="FF0000"/>
              </a:solidFill>
              <a:latin typeface="Times New Roman" pitchFamily="18" charset="0"/>
              <a:cs typeface="Times New Roman" pitchFamily="18" charset="0"/>
            </a:endParaRPr>
          </a:p>
          <a:p>
            <a:pPr marL="0" indent="0" algn="ctr">
              <a:buNone/>
            </a:pPr>
            <a:r>
              <a:rPr lang="vi-VN" sz="3200" b="1" dirty="0" smtClean="0">
                <a:solidFill>
                  <a:srgbClr val="FF0000"/>
                </a:solidFill>
                <a:latin typeface="Times New Roman" pitchFamily="18" charset="0"/>
                <a:cs typeface="Times New Roman" pitchFamily="18" charset="0"/>
              </a:rPr>
              <a:t>MỤC TIÊU,</a:t>
            </a:r>
            <a:r>
              <a:rPr lang="vi-VN" sz="3200" dirty="0" smtClean="0">
                <a:solidFill>
                  <a:srgbClr val="FF0000"/>
                </a:solidFill>
                <a:latin typeface="Times New Roman" pitchFamily="18" charset="0"/>
                <a:cs typeface="Times New Roman" pitchFamily="18" charset="0"/>
              </a:rPr>
              <a:t> </a:t>
            </a:r>
            <a:r>
              <a:rPr lang="vi-VN" sz="3200" b="1" dirty="0" smtClean="0">
                <a:solidFill>
                  <a:srgbClr val="FF0000"/>
                </a:solidFill>
                <a:latin typeface="Times New Roman" pitchFamily="18" charset="0"/>
                <a:cs typeface="Times New Roman" pitchFamily="18" charset="0"/>
              </a:rPr>
              <a:t>PHƯƠNG THỨC</a:t>
            </a:r>
            <a:r>
              <a:rPr lang="en-US" sz="3200" b="1" dirty="0" smtClean="0">
                <a:solidFill>
                  <a:srgbClr val="FF0000"/>
                </a:solidFill>
                <a:latin typeface="Times New Roman" pitchFamily="18" charset="0"/>
                <a:cs typeface="Times New Roman" pitchFamily="18" charset="0"/>
              </a:rPr>
              <a:t> </a:t>
            </a:r>
          </a:p>
          <a:p>
            <a:pPr marL="0" indent="0" algn="ctr">
              <a:buNone/>
            </a:pPr>
            <a:endParaRPr lang="vi-VN"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72027331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381000" y="1189037"/>
            <a:ext cx="8305800" cy="4906963"/>
          </a:xfrm>
        </p:spPr>
        <p:txBody>
          <a:bodyPr/>
          <a:lstStyle/>
          <a:p>
            <a:pPr marL="514350" indent="-514350" algn="just">
              <a:buAutoNum type="alphaLcParenR"/>
            </a:pPr>
            <a:r>
              <a:rPr lang="vi-VN" sz="2800" b="1" dirty="0" smtClean="0">
                <a:solidFill>
                  <a:srgbClr val="FFFF00"/>
                </a:solidFill>
                <a:latin typeface="Times New Roman" pitchFamily="18" charset="0"/>
                <a:cs typeface="Times New Roman" pitchFamily="18" charset="0"/>
              </a:rPr>
              <a:t>Tăng </a:t>
            </a:r>
            <a:r>
              <a:rPr lang="vi-VN" sz="2800" b="1" dirty="0">
                <a:solidFill>
                  <a:srgbClr val="FFFF00"/>
                </a:solidFill>
                <a:latin typeface="Times New Roman" pitchFamily="18" charset="0"/>
                <a:cs typeface="Times New Roman" pitchFamily="18" charset="0"/>
              </a:rPr>
              <a:t>cường tiềm lực quản lý, bảo vệ chủ quyền biển, đảo trên các lĩnh vực chính trị, kinh tế - xã hội, tư tưởng - văn hóa, khoa học và giáo dục </a:t>
            </a:r>
            <a:endParaRPr lang="en-US" sz="2800" b="1" dirty="0" smtClean="0">
              <a:solidFill>
                <a:srgbClr val="FFFF00"/>
              </a:solidFill>
              <a:latin typeface="Times New Roman" pitchFamily="18" charset="0"/>
              <a:cs typeface="Times New Roman" pitchFamily="18" charset="0"/>
            </a:endParaRPr>
          </a:p>
          <a:p>
            <a:pPr algn="just"/>
            <a:r>
              <a:rPr lang="vi-VN" sz="2800" dirty="0">
                <a:latin typeface="Times New Roman" pitchFamily="18" charset="0"/>
                <a:cs typeface="Times New Roman" pitchFamily="18" charset="0"/>
              </a:rPr>
              <a:t>Tăng cường giáo dục, nâng cao nhận thức cho nhân dân về chủ quyền biển, đảo. </a:t>
            </a:r>
          </a:p>
          <a:p>
            <a:pPr algn="just"/>
            <a:r>
              <a:rPr lang="vi-VN" sz="2800" dirty="0" smtClean="0">
                <a:latin typeface="Times New Roman" pitchFamily="18" charset="0"/>
                <a:cs typeface="Times New Roman" pitchFamily="18" charset="0"/>
              </a:rPr>
              <a:t>Bồi </a:t>
            </a:r>
            <a:r>
              <a:rPr lang="vi-VN" sz="2800" dirty="0">
                <a:latin typeface="Times New Roman" pitchFamily="18" charset="0"/>
                <a:cs typeface="Times New Roman" pitchFamily="18" charset="0"/>
              </a:rPr>
              <a:t>dưỡng nguồn nhân lực, xây dựng tiềm lực </a:t>
            </a:r>
            <a:r>
              <a:rPr lang="en-US" sz="2800" dirty="0" smtClean="0">
                <a:latin typeface="Times New Roman" pitchFamily="18" charset="0"/>
                <a:cs typeface="Times New Roman" pitchFamily="18" charset="0"/>
              </a:rPr>
              <a:t>KH</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CN</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biển; </a:t>
            </a:r>
            <a:endParaRPr lang="en-US" sz="2800" dirty="0" smtClean="0">
              <a:latin typeface="Times New Roman" pitchFamily="18" charset="0"/>
              <a:cs typeface="Times New Roman" pitchFamily="18" charset="0"/>
            </a:endParaRPr>
          </a:p>
          <a:p>
            <a:pPr algn="just"/>
            <a:r>
              <a:rPr lang="en-US" sz="2800" dirty="0" smtClean="0">
                <a:latin typeface="Times New Roman" pitchFamily="18" charset="0"/>
                <a:cs typeface="Times New Roman" pitchFamily="18" charset="0"/>
              </a:rPr>
              <a:t>P</a:t>
            </a:r>
            <a:r>
              <a:rPr lang="vi-VN" sz="2800" dirty="0" smtClean="0">
                <a:latin typeface="Times New Roman" pitchFamily="18" charset="0"/>
                <a:cs typeface="Times New Roman" pitchFamily="18" charset="0"/>
              </a:rPr>
              <a:t>hát </a:t>
            </a:r>
            <a:r>
              <a:rPr lang="vi-VN" sz="2800" dirty="0">
                <a:latin typeface="Times New Roman" pitchFamily="18" charset="0"/>
                <a:cs typeface="Times New Roman" pitchFamily="18" charset="0"/>
              </a:rPr>
              <a:t>triển </a:t>
            </a:r>
            <a:r>
              <a:rPr lang="en-US" sz="2800" dirty="0" err="1" smtClean="0">
                <a:latin typeface="Times New Roman" pitchFamily="18" charset="0"/>
                <a:cs typeface="Times New Roman" pitchFamily="18" charset="0"/>
              </a:rPr>
              <a:t>ki</a:t>
            </a:r>
            <a:r>
              <a:rPr lang="vi-VN" sz="2800" dirty="0" smtClean="0">
                <a:latin typeface="Times New Roman" pitchFamily="18" charset="0"/>
                <a:cs typeface="Times New Roman" pitchFamily="18" charset="0"/>
              </a:rPr>
              <a:t>nh tế </a:t>
            </a:r>
            <a:r>
              <a:rPr lang="vi-VN" sz="2800" dirty="0">
                <a:latin typeface="Times New Roman" pitchFamily="18" charset="0"/>
                <a:cs typeface="Times New Roman" pitchFamily="18" charset="0"/>
              </a:rPr>
              <a:t>biển theo hướng </a:t>
            </a:r>
            <a:r>
              <a:rPr lang="en-US" sz="2800" dirty="0" smtClean="0">
                <a:latin typeface="Times New Roman" pitchFamily="18" charset="0"/>
                <a:cs typeface="Times New Roman" pitchFamily="18" charset="0"/>
              </a:rPr>
              <a:t>CNH</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đáp ứng yêu cầu xây dựng lực lượng vũ trang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vi-VN"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algn="just"/>
            <a:endParaRPr lang="en-US" sz="2800" dirty="0">
              <a:latin typeface="Times New Roman" pitchFamily="18" charset="0"/>
              <a:cs typeface="Times New Roman" pitchFamily="18" charset="0"/>
            </a:endParaRPr>
          </a:p>
          <a:p>
            <a:pPr marL="514350" indent="-514350" algn="just">
              <a:buAutoNum type="alphaLcParenR"/>
            </a:pPr>
            <a:endParaRPr lang="en-US" sz="2800" dirty="0">
              <a:solidFill>
                <a:srgbClr val="FFFF00"/>
              </a:solidFill>
              <a:latin typeface="Times New Roman" pitchFamily="18" charset="0"/>
              <a:cs typeface="Times New Roman" pitchFamily="18" charset="0"/>
            </a:endParaRPr>
          </a:p>
          <a:p>
            <a:pPr marL="0" indent="0" algn="just">
              <a:buNone/>
            </a:pPr>
            <a:endParaRPr lang="en-US" sz="2800" dirty="0">
              <a:latin typeface="Times New Roman" pitchFamily="18" charset="0"/>
              <a:cs typeface="Times New Roman" pitchFamily="18" charset="0"/>
            </a:endParaRPr>
          </a:p>
        </p:txBody>
      </p:sp>
      <p:sp>
        <p:nvSpPr>
          <p:cNvPr id="4" name="Rectangle 3"/>
          <p:cNvSpPr/>
          <p:nvPr/>
        </p:nvSpPr>
        <p:spPr>
          <a:xfrm>
            <a:off x="0" y="2720"/>
            <a:ext cx="9144000"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vi-VN" sz="3200" b="1" dirty="0" smtClean="0">
                <a:solidFill>
                  <a:srgbClr val="FF0000"/>
                </a:solidFill>
                <a:latin typeface="Times New Roman" pitchFamily="18" charset="0"/>
                <a:cs typeface="Times New Roman" pitchFamily="18" charset="0"/>
              </a:rPr>
              <a:t>GIẢI PHÁP QUẢN LÝ, BẢO VỆ CHỦ QUYỀN BIỂN, ĐẢO</a:t>
            </a:r>
            <a:endParaRPr lang="vi-VN" sz="3200" dirty="0">
              <a:solidFill>
                <a:srgbClr val="FF0000"/>
              </a:solidFill>
            </a:endParaRPr>
          </a:p>
        </p:txBody>
      </p:sp>
    </p:spTree>
    <p:extLst>
      <p:ext uri="{BB962C8B-B14F-4D97-AF65-F5344CB8AC3E}">
        <p14:creationId xmlns:p14="http://schemas.microsoft.com/office/powerpoint/2010/main" val="177994582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Content Placeholder 2"/>
          <p:cNvSpPr>
            <a:spLocks noGrp="1"/>
          </p:cNvSpPr>
          <p:nvPr>
            <p:ph idx="1"/>
          </p:nvPr>
        </p:nvSpPr>
        <p:spPr>
          <a:xfrm>
            <a:off x="381000" y="1112837"/>
            <a:ext cx="8534400" cy="5440363"/>
          </a:xfrm>
        </p:spPr>
        <p:txBody>
          <a:bodyPr/>
          <a:lstStyle/>
          <a:p>
            <a:pPr marL="0" indent="0" algn="just">
              <a:buNone/>
            </a:pPr>
            <a:r>
              <a:rPr lang="vi-VN" sz="2800" b="1" dirty="0" smtClean="0">
                <a:solidFill>
                  <a:srgbClr val="FFFF00"/>
                </a:solidFill>
                <a:latin typeface="Times New Roman" pitchFamily="18" charset="0"/>
                <a:cs typeface="Times New Roman" pitchFamily="18" charset="0"/>
              </a:rPr>
              <a:t>b</a:t>
            </a:r>
            <a:r>
              <a:rPr lang="vi-VN" sz="2800" b="1" dirty="0">
                <a:solidFill>
                  <a:srgbClr val="FFFF00"/>
                </a:solidFill>
                <a:latin typeface="Times New Roman" pitchFamily="18" charset="0"/>
                <a:cs typeface="Times New Roman" pitchFamily="18" charset="0"/>
              </a:rPr>
              <a:t>) Tăng cường tiềm lực </a:t>
            </a:r>
            <a:r>
              <a:rPr lang="en-US" sz="2800" b="1" dirty="0" smtClean="0">
                <a:solidFill>
                  <a:srgbClr val="FFFF00"/>
                </a:solidFill>
                <a:latin typeface="Times New Roman" pitchFamily="18" charset="0"/>
                <a:cs typeface="Times New Roman" pitchFamily="18" charset="0"/>
              </a:rPr>
              <a:t>QP</a:t>
            </a:r>
            <a:r>
              <a:rPr lang="vi-VN" sz="2800" b="1" dirty="0" smtClean="0">
                <a:solidFill>
                  <a:srgbClr val="FFFF00"/>
                </a:solidFill>
                <a:latin typeface="Times New Roman" pitchFamily="18" charset="0"/>
                <a:cs typeface="Times New Roman" pitchFamily="18" charset="0"/>
              </a:rPr>
              <a:t> </a:t>
            </a:r>
            <a:r>
              <a:rPr lang="vi-VN" sz="2800" b="1" dirty="0">
                <a:solidFill>
                  <a:srgbClr val="FFFF00"/>
                </a:solidFill>
                <a:latin typeface="Times New Roman" pitchFamily="18" charset="0"/>
                <a:cs typeface="Times New Roman" pitchFamily="18" charset="0"/>
              </a:rPr>
              <a:t>- an ninh trên biển, đảo</a:t>
            </a:r>
            <a:endParaRPr lang="en-US" sz="2800" dirty="0">
              <a:solidFill>
                <a:srgbClr val="FFFF00"/>
              </a:solidFill>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Tăng </a:t>
            </a:r>
            <a:r>
              <a:rPr lang="vi-VN" sz="2800" dirty="0">
                <a:latin typeface="Times New Roman" pitchFamily="18" charset="0"/>
                <a:cs typeface="Times New Roman" pitchFamily="18" charset="0"/>
              </a:rPr>
              <a:t>cường hiệu lực quản lý nhà nước </a:t>
            </a:r>
            <a:r>
              <a:rPr lang="vi-VN" sz="2800" dirty="0" smtClean="0">
                <a:latin typeface="Times New Roman" pitchFamily="18" charset="0"/>
                <a:cs typeface="Times New Roman" pitchFamily="18" charset="0"/>
              </a:rPr>
              <a:t>thi </a:t>
            </a:r>
            <a:r>
              <a:rPr lang="vi-VN" sz="2800" dirty="0">
                <a:latin typeface="Times New Roman" pitchFamily="18" charset="0"/>
                <a:cs typeface="Times New Roman" pitchFamily="18" charset="0"/>
              </a:rPr>
              <a:t>hành pháp luật trên biển, vùng ven </a:t>
            </a:r>
            <a:r>
              <a:rPr lang="vi-VN" sz="2800" dirty="0" smtClean="0">
                <a:latin typeface="Times New Roman" pitchFamily="18" charset="0"/>
                <a:cs typeface="Times New Roman" pitchFamily="18" charset="0"/>
              </a:rPr>
              <a:t>biển</a:t>
            </a:r>
            <a:endParaRPr lang="en-US" sz="2800" dirty="0" smtClean="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Đầu </a:t>
            </a:r>
            <a:r>
              <a:rPr lang="vi-VN" sz="2800" dirty="0">
                <a:latin typeface="Times New Roman" pitchFamily="18" charset="0"/>
                <a:cs typeface="Times New Roman" pitchFamily="18" charset="0"/>
              </a:rPr>
              <a:t>tư các phương tiện, trang thiết bị hiện </a:t>
            </a:r>
            <a:r>
              <a:rPr lang="vi-VN" sz="2800" dirty="0" smtClean="0">
                <a:latin typeface="Times New Roman" pitchFamily="18" charset="0"/>
                <a:cs typeface="Times New Roman" pitchFamily="18" charset="0"/>
              </a:rPr>
              <a:t>đại</a:t>
            </a:r>
            <a:r>
              <a:rPr lang="en-US" sz="2800" dirty="0" smtClean="0">
                <a:latin typeface="Times New Roman" pitchFamily="18" charset="0"/>
                <a:cs typeface="Times New Roman" pitchFamily="18" charset="0"/>
              </a:rPr>
              <a:t>.</a:t>
            </a:r>
          </a:p>
          <a:p>
            <a:pPr algn="just"/>
            <a:r>
              <a:rPr lang="pt-BR" sz="2800" dirty="0" smtClean="0">
                <a:latin typeface="Times New Roman" pitchFamily="18" charset="0"/>
                <a:cs typeface="Times New Roman" pitchFamily="18" charset="0"/>
              </a:rPr>
              <a:t>Xây </a:t>
            </a:r>
            <a:r>
              <a:rPr lang="pt-BR" sz="2800" dirty="0">
                <a:latin typeface="Times New Roman" pitchFamily="18" charset="0"/>
                <a:cs typeface="Times New Roman" pitchFamily="18" charset="0"/>
              </a:rPr>
              <a:t>dựng thế trận kết </a:t>
            </a:r>
            <a:r>
              <a:rPr lang="pt-BR" sz="2800" dirty="0" smtClean="0">
                <a:latin typeface="Times New Roman" pitchFamily="18" charset="0"/>
                <a:cs typeface="Times New Roman" pitchFamily="18" charset="0"/>
              </a:rPr>
              <a:t>hợp KT - QP- AN trên biển.</a:t>
            </a:r>
          </a:p>
          <a:p>
            <a:pPr algn="just"/>
            <a:r>
              <a:rPr lang="vi-VN" sz="2800" dirty="0">
                <a:latin typeface="Times New Roman" pitchFamily="18" charset="0"/>
                <a:cs typeface="Times New Roman" pitchFamily="18" charset="0"/>
              </a:rPr>
              <a:t>Xây dựng các huyện đảo mạnh về </a:t>
            </a:r>
            <a:r>
              <a:rPr lang="pt-BR" sz="2800" dirty="0">
                <a:latin typeface="Times New Roman" pitchFamily="18" charset="0"/>
                <a:cs typeface="Times New Roman" pitchFamily="18" charset="0"/>
              </a:rPr>
              <a:t>KT - QP- AN </a:t>
            </a:r>
            <a:endParaRPr lang="pt-BR" sz="2800" dirty="0" smtClean="0">
              <a:latin typeface="Times New Roman" pitchFamily="18" charset="0"/>
              <a:cs typeface="Times New Roman" pitchFamily="18" charset="0"/>
            </a:endParaRPr>
          </a:p>
          <a:p>
            <a:pPr algn="just"/>
            <a:r>
              <a:rPr lang="vi-VN" sz="2800" dirty="0" smtClean="0">
                <a:latin typeface="Times New Roman" pitchFamily="18" charset="0"/>
                <a:cs typeface="Times New Roman" pitchFamily="18" charset="0"/>
              </a:rPr>
              <a:t>Củng </a:t>
            </a:r>
            <a:r>
              <a:rPr lang="vi-VN" sz="2800" dirty="0">
                <a:latin typeface="Times New Roman" pitchFamily="18" charset="0"/>
                <a:cs typeface="Times New Roman" pitchFamily="18" charset="0"/>
              </a:rPr>
              <a:t>cố hệ thống công trinh phòng thủ và xây dựng </a:t>
            </a:r>
            <a:r>
              <a:rPr lang="vi-VN" sz="2800" dirty="0" smtClean="0">
                <a:latin typeface="Times New Roman" pitchFamily="18" charset="0"/>
                <a:cs typeface="Times New Roman" pitchFamily="18" charset="0"/>
              </a:rPr>
              <a:t>cơ </a:t>
            </a:r>
            <a:r>
              <a:rPr lang="vi-VN" sz="2800" dirty="0">
                <a:latin typeface="Times New Roman" pitchFamily="18" charset="0"/>
                <a:cs typeface="Times New Roman" pitchFamily="18" charset="0"/>
              </a:rPr>
              <a:t>sở dịch vụ khai thác biển trên các đảo xa </a:t>
            </a:r>
            <a:r>
              <a:rPr lang="vi-VN" sz="2800" dirty="0" smtClean="0">
                <a:latin typeface="Times New Roman" pitchFamily="18" charset="0"/>
                <a:cs typeface="Times New Roman" pitchFamily="18" charset="0"/>
              </a:rPr>
              <a:t>bờ</a:t>
            </a:r>
            <a:endParaRPr lang="vi-VN" sz="2800" dirty="0">
              <a:latin typeface="Times New Roman" pitchFamily="18" charset="0"/>
              <a:cs typeface="Times New Roman" pitchFamily="18" charset="0"/>
            </a:endParaRPr>
          </a:p>
          <a:p>
            <a:pPr marL="0" indent="0" algn="just">
              <a:buNone/>
            </a:pPr>
            <a:endParaRPr lang="en-US" sz="2800" dirty="0">
              <a:latin typeface="Times New Roman" pitchFamily="18" charset="0"/>
              <a:cs typeface="Times New Roman" pitchFamily="18" charset="0"/>
            </a:endParaRPr>
          </a:p>
        </p:txBody>
      </p:sp>
      <p:sp>
        <p:nvSpPr>
          <p:cNvPr id="6" name="Rectangle 5"/>
          <p:cNvSpPr/>
          <p:nvPr/>
        </p:nvSpPr>
        <p:spPr>
          <a:xfrm>
            <a:off x="0" y="2720"/>
            <a:ext cx="9144000"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vi-VN" sz="3200" b="1" dirty="0" smtClean="0">
                <a:solidFill>
                  <a:srgbClr val="FF0000"/>
                </a:solidFill>
                <a:latin typeface="Times New Roman" pitchFamily="18" charset="0"/>
                <a:cs typeface="Times New Roman" pitchFamily="18" charset="0"/>
              </a:rPr>
              <a:t>GIẢI PHÁP QUẢN LÝ, BẢO VỆ CHỦ QUYỀN BIỂN, ĐẢO</a:t>
            </a:r>
            <a:endParaRPr lang="vi-VN" sz="3200" dirty="0">
              <a:solidFill>
                <a:srgbClr val="FF0000"/>
              </a:solidFill>
            </a:endParaRPr>
          </a:p>
        </p:txBody>
      </p:sp>
    </p:spTree>
    <p:extLst>
      <p:ext uri="{BB962C8B-B14F-4D97-AF65-F5344CB8AC3E}">
        <p14:creationId xmlns:p14="http://schemas.microsoft.com/office/powerpoint/2010/main" val="352342947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GD dinh huong 21.9.2015\Bai giang Quan ly bao ve Bien dao\Tau KN.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50679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D:\BÀI GIẢNG ĐỐI TƯỢNG 4 2014\QUẢN LÝ BIỂN ĐẢONew folder\Tau-8003-Chao-co-o-Hoang-Sa-5ba94.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5315" y="0"/>
            <a:ext cx="9154060" cy="6858000"/>
          </a:xfrm>
          <a:noFill/>
        </p:spPr>
      </p:pic>
    </p:spTree>
    <p:extLst>
      <p:ext uri="{BB962C8B-B14F-4D97-AF65-F5344CB8AC3E}">
        <p14:creationId xmlns:p14="http://schemas.microsoft.com/office/powerpoint/2010/main" val="8168299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Content Placeholder 2"/>
          <p:cNvSpPr>
            <a:spLocks noGrp="1"/>
          </p:cNvSpPr>
          <p:nvPr>
            <p:ph idx="1"/>
          </p:nvPr>
        </p:nvSpPr>
        <p:spPr>
          <a:xfrm>
            <a:off x="228600" y="1079938"/>
            <a:ext cx="8686800" cy="5357648"/>
          </a:xfrm>
        </p:spPr>
        <p:txBody>
          <a:bodyPr/>
          <a:lstStyle/>
          <a:p>
            <a:pPr algn="just"/>
            <a:r>
              <a:rPr lang="vi-VN" sz="2800" dirty="0" smtClean="0">
                <a:latin typeface="Times New Roman" pitchFamily="18" charset="0"/>
                <a:cs typeface="Times New Roman" pitchFamily="18" charset="0"/>
              </a:rPr>
              <a:t>Các </a:t>
            </a:r>
            <a:r>
              <a:rPr lang="vi-VN" sz="2800" dirty="0">
                <a:latin typeface="Times New Roman" pitchFamily="18" charset="0"/>
                <a:cs typeface="Times New Roman" pitchFamily="18" charset="0"/>
              </a:rPr>
              <a:t>vùng kinh tế ở ven biển trọng điểm là căn cứ, hậu phương trực tiếp của các vùng biển trọng </a:t>
            </a:r>
            <a:r>
              <a:rPr lang="vi-VN" sz="2800" dirty="0" smtClean="0">
                <a:latin typeface="Times New Roman" pitchFamily="18" charset="0"/>
                <a:cs typeface="Times New Roman" pitchFamily="18" charset="0"/>
              </a:rPr>
              <a:t>điểm</a:t>
            </a:r>
            <a:endParaRPr lang="en-US" sz="2800" dirty="0" smtClean="0">
              <a:latin typeface="Times New Roman" pitchFamily="18" charset="0"/>
              <a:cs typeface="Times New Roman" pitchFamily="18" charset="0"/>
            </a:endParaRPr>
          </a:p>
          <a:p>
            <a:pPr algn="just"/>
            <a:r>
              <a:rPr lang="en-US" sz="2800" dirty="0" err="1" smtClean="0">
                <a:latin typeface="Times New Roman" pitchFamily="18" charset="0"/>
                <a:cs typeface="Times New Roman" pitchFamily="18" charset="0"/>
              </a:rPr>
              <a:t>Kh</a:t>
            </a:r>
            <a:r>
              <a:rPr lang="vi-VN" sz="2800" dirty="0" smtClean="0">
                <a:latin typeface="Times New Roman" pitchFamily="18" charset="0"/>
                <a:cs typeface="Times New Roman" pitchFamily="18" charset="0"/>
              </a:rPr>
              <a:t>uyến </a:t>
            </a:r>
            <a:r>
              <a:rPr lang="vi-VN" sz="2800" dirty="0">
                <a:latin typeface="Times New Roman" pitchFamily="18" charset="0"/>
                <a:cs typeface="Times New Roman" pitchFamily="18" charset="0"/>
              </a:rPr>
              <a:t>khích ngư dân khai thác hải sản ở vùng biển trọng điểm để khẳng định </a:t>
            </a:r>
            <a:r>
              <a:rPr lang="en-US" sz="2800" dirty="0" smtClean="0">
                <a:latin typeface="Times New Roman" pitchFamily="18" charset="0"/>
                <a:cs typeface="Times New Roman" pitchFamily="18" charset="0"/>
              </a:rPr>
              <a:t>CQ</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và hỗ trợ </a:t>
            </a:r>
            <a:r>
              <a:rPr lang="en-US" sz="2800" dirty="0" smtClean="0">
                <a:latin typeface="Times New Roman" pitchFamily="18" charset="0"/>
                <a:cs typeface="Times New Roman" pitchFamily="18" charset="0"/>
              </a:rPr>
              <a:t>LLVT</a:t>
            </a:r>
            <a:r>
              <a:rPr lang="vi-VN" sz="2800" dirty="0" smtClean="0">
                <a:latin typeface="Times New Roman" pitchFamily="18" charset="0"/>
                <a:cs typeface="Times New Roman" pitchFamily="18" charset="0"/>
              </a:rPr>
              <a:t>.</a:t>
            </a:r>
            <a:endParaRPr lang="vi-VN" sz="2800" dirty="0">
              <a:latin typeface="Times New Roman" pitchFamily="18" charset="0"/>
              <a:cs typeface="Times New Roman" pitchFamily="18" charset="0"/>
            </a:endParaRPr>
          </a:p>
          <a:p>
            <a:pPr algn="just"/>
            <a:r>
              <a:rPr lang="en-US" sz="2800" dirty="0" smtClean="0">
                <a:latin typeface="Times New Roman" pitchFamily="18" charset="0"/>
                <a:cs typeface="Times New Roman" pitchFamily="18" charset="0"/>
              </a:rPr>
              <a:t>X</a:t>
            </a:r>
            <a:r>
              <a:rPr lang="vi-VN" sz="2800" dirty="0" smtClean="0">
                <a:latin typeface="Times New Roman" pitchFamily="18" charset="0"/>
                <a:cs typeface="Times New Roman" pitchFamily="18" charset="0"/>
              </a:rPr>
              <a:t>ây </a:t>
            </a:r>
            <a:r>
              <a:rPr lang="vi-VN" sz="2800" dirty="0">
                <a:latin typeface="Times New Roman" pitchFamily="18" charset="0"/>
                <a:cs typeface="Times New Roman" pitchFamily="18" charset="0"/>
              </a:rPr>
              <a:t>dựng thành những căn cứ vững chắc </a:t>
            </a:r>
            <a:r>
              <a:rPr lang="en-US" sz="2800" dirty="0" err="1" smtClean="0">
                <a:latin typeface="Times New Roman" pitchFamily="18" charset="0"/>
                <a:cs typeface="Times New Roman" pitchFamily="18" charset="0"/>
              </a:rPr>
              <a:t>tại</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đảo </a:t>
            </a:r>
            <a:r>
              <a:rPr lang="vi-VN" sz="2800" dirty="0">
                <a:latin typeface="Times New Roman" pitchFamily="18" charset="0"/>
                <a:cs typeface="Times New Roman" pitchFamily="18" charset="0"/>
              </a:rPr>
              <a:t>và quần đảo </a:t>
            </a:r>
            <a:r>
              <a:rPr lang="vi-VN" sz="2800" dirty="0" smtClean="0">
                <a:latin typeface="Times New Roman" pitchFamily="18" charset="0"/>
                <a:cs typeface="Times New Roman" pitchFamily="18" charset="0"/>
              </a:rPr>
              <a:t>là </a:t>
            </a:r>
            <a:r>
              <a:rPr lang="vi-VN" sz="2800" dirty="0">
                <a:latin typeface="Times New Roman" pitchFamily="18" charset="0"/>
                <a:cs typeface="Times New Roman" pitchFamily="18" charset="0"/>
              </a:rPr>
              <a:t>tuyến phòng thủ bảo vệ đất liền</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algn="just"/>
            <a:r>
              <a:rPr lang="vi-VN" sz="2800" dirty="0">
                <a:latin typeface="Times New Roman" pitchFamily="18" charset="0"/>
                <a:cs typeface="Times New Roman" pitchFamily="18" charset="0"/>
              </a:rPr>
              <a:t>Xây dựng Quân đội nhân dân đáp ứng yêu cầu bảo vệ chủ quyền biển, đảo trong tinh hinh </a:t>
            </a:r>
            <a:r>
              <a:rPr lang="vi-VN" sz="2800" dirty="0" smtClean="0">
                <a:latin typeface="Times New Roman" pitchFamily="18" charset="0"/>
                <a:cs typeface="Times New Roman" pitchFamily="18" charset="0"/>
              </a:rPr>
              <a:t>mới</a:t>
            </a:r>
            <a:endParaRPr lang="en-US" sz="2800" dirty="0" smtClean="0">
              <a:latin typeface="Times New Roman" pitchFamily="18" charset="0"/>
              <a:cs typeface="Times New Roman" pitchFamily="18" charset="0"/>
            </a:endParaRPr>
          </a:p>
          <a:p>
            <a:pPr algn="just"/>
            <a:r>
              <a:rPr lang="vi-VN" sz="2800" b="1" dirty="0">
                <a:solidFill>
                  <a:srgbClr val="FFFF00"/>
                </a:solidFill>
                <a:latin typeface="Times New Roman" pitchFamily="18" charset="0"/>
                <a:cs typeface="Times New Roman" pitchFamily="18" charset="0"/>
              </a:rPr>
              <a:t>c) Đẩy mạnh hoạt động đối ngoại và hợp tác quốc tế, </a:t>
            </a:r>
            <a:endParaRPr lang="en-US" sz="2800" b="1" dirty="0">
              <a:solidFill>
                <a:srgbClr val="FFFF00"/>
              </a:solidFill>
              <a:latin typeface="Times New Roman" pitchFamily="18" charset="0"/>
              <a:cs typeface="Times New Roman" pitchFamily="18" charset="0"/>
            </a:endParaRPr>
          </a:p>
          <a:p>
            <a:pPr algn="just"/>
            <a:r>
              <a:rPr lang="vi-VN" sz="2800" b="1" dirty="0">
                <a:solidFill>
                  <a:srgbClr val="FFFF00"/>
                </a:solidFill>
                <a:latin typeface="Times New Roman" pitchFamily="18" charset="0"/>
                <a:cs typeface="Times New Roman" pitchFamily="18" charset="0"/>
              </a:rPr>
              <a:t>d) Tăng cường hoạt động pháp lý trên trường quốc tế</a:t>
            </a:r>
            <a:endParaRPr lang="en-US" sz="2800" dirty="0">
              <a:solidFill>
                <a:srgbClr val="FFFF00"/>
              </a:solidFill>
              <a:latin typeface="Times New Roman" pitchFamily="18" charset="0"/>
              <a:cs typeface="Times New Roman" pitchFamily="18" charset="0"/>
            </a:endParaRPr>
          </a:p>
          <a:p>
            <a:pPr algn="just"/>
            <a:endParaRPr lang="en-US" sz="2800" dirty="0">
              <a:latin typeface="Times New Roman" pitchFamily="18" charset="0"/>
              <a:cs typeface="Times New Roman" pitchFamily="18" charset="0"/>
            </a:endParaRPr>
          </a:p>
          <a:p>
            <a:pPr algn="just"/>
            <a:endParaRPr lang="en-US" sz="2800" dirty="0">
              <a:latin typeface="Times New Roman" pitchFamily="18" charset="0"/>
              <a:cs typeface="Times New Roman" pitchFamily="18" charset="0"/>
            </a:endParaRPr>
          </a:p>
        </p:txBody>
      </p:sp>
      <p:sp>
        <p:nvSpPr>
          <p:cNvPr id="5" name="Rectangle 4"/>
          <p:cNvSpPr/>
          <p:nvPr/>
        </p:nvSpPr>
        <p:spPr>
          <a:xfrm>
            <a:off x="0" y="2720"/>
            <a:ext cx="9144000"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vi-VN" sz="3200" b="1" dirty="0" smtClean="0">
                <a:solidFill>
                  <a:srgbClr val="FF0000"/>
                </a:solidFill>
                <a:latin typeface="Times New Roman" pitchFamily="18" charset="0"/>
                <a:cs typeface="Times New Roman" pitchFamily="18" charset="0"/>
              </a:rPr>
              <a:t>GIẢI PHÁP QUẢN LÝ, BẢO VỆ CHỦ QUYỀN BIỂN, ĐẢO</a:t>
            </a:r>
            <a:endParaRPr lang="vi-VN" sz="3200" dirty="0">
              <a:solidFill>
                <a:srgbClr val="FF0000"/>
              </a:solidFill>
            </a:endParaRPr>
          </a:p>
        </p:txBody>
      </p:sp>
    </p:spTree>
    <p:extLst>
      <p:ext uri="{BB962C8B-B14F-4D97-AF65-F5344CB8AC3E}">
        <p14:creationId xmlns:p14="http://schemas.microsoft.com/office/powerpoint/2010/main" val="36385538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0" y="-13139"/>
            <a:ext cx="9144000" cy="6871139"/>
            <a:chOff x="0" y="-13139"/>
            <a:chExt cx="9144000" cy="6871139"/>
          </a:xfrm>
        </p:grpSpPr>
        <p:sp>
          <p:nvSpPr>
            <p:cNvPr id="7" name="Rectangle 6"/>
            <p:cNvSpPr/>
            <p:nvPr/>
          </p:nvSpPr>
          <p:spPr>
            <a:xfrm>
              <a:off x="0" y="0"/>
              <a:ext cx="9144000" cy="6858000"/>
            </a:xfrm>
            <a:prstGeom prst="rect">
              <a:avLst/>
            </a:prstGeom>
            <a:solidFill>
              <a:schemeClr val="bg1">
                <a:lumMod val="40000"/>
                <a:lumOff val="60000"/>
              </a:schemeClr>
            </a:solidFill>
            <a:ln>
              <a:solidFill>
                <a:schemeClr val="bg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C:\Users\Administrator\Desktop\GD dinh huong 21.9.2015\Bai giang Quan ly bao ve Bien dao\Dao ST.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5916"/>
            <a:stretch/>
          </p:blipFill>
          <p:spPr bwMode="auto">
            <a:xfrm>
              <a:off x="1524000" y="-13139"/>
              <a:ext cx="6305694" cy="6852745"/>
            </a:xfrm>
            <a:prstGeom prst="rect">
              <a:avLst/>
            </a:prstGeom>
            <a:ln>
              <a:solidFill>
                <a:schemeClr val="bg1">
                  <a:lumMod val="40000"/>
                  <a:lumOff val="60000"/>
                </a:schemeClr>
              </a:solidFill>
            </a:ln>
          </p:spPr>
          <p:style>
            <a:lnRef idx="2">
              <a:schemeClr val="accent1"/>
            </a:lnRef>
            <a:fillRef idx="1">
              <a:schemeClr val="lt1"/>
            </a:fillRef>
            <a:effectRef idx="0">
              <a:schemeClr val="accent1"/>
            </a:effectRef>
            <a:fontRef idx="minor">
              <a:schemeClr val="dk1"/>
            </a:fontRef>
          </p:style>
        </p:pic>
      </p:grpSp>
    </p:spTree>
    <p:extLst>
      <p:ext uri="{BB962C8B-B14F-4D97-AF65-F5344CB8AC3E}">
        <p14:creationId xmlns:p14="http://schemas.microsoft.com/office/powerpoint/2010/main" val="1976529296"/>
      </p:ext>
    </p:extLst>
  </p:cSld>
  <p:clrMapOvr>
    <a:masterClrMapping/>
  </p:clrMapOvr>
  <p:transition spd="slow">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sz="quarter"/>
          </p:nvPr>
        </p:nvSpPr>
        <p:spPr/>
        <p:txBody>
          <a:bodyPr/>
          <a:lstStyle/>
          <a:p>
            <a:endParaRPr lang="en-US" dirty="0"/>
          </a:p>
        </p:txBody>
      </p:sp>
      <p:sp>
        <p:nvSpPr>
          <p:cNvPr id="3" name="Content Placeholder 2"/>
          <p:cNvSpPr>
            <a:spLocks noGrp="1"/>
          </p:cNvSpPr>
          <p:nvPr>
            <p:ph sz="quarter" idx="1"/>
          </p:nvPr>
        </p:nvSpPr>
        <p:spPr/>
        <p:txBody>
          <a:bodyPr/>
          <a:lstStyle/>
          <a:p>
            <a:endParaRPr lang="en-US" dirty="0"/>
          </a:p>
        </p:txBody>
      </p:sp>
      <p:sp>
        <p:nvSpPr>
          <p:cNvPr id="4" name="Content Placeholder 3"/>
          <p:cNvSpPr>
            <a:spLocks noGrp="1"/>
          </p:cNvSpPr>
          <p:nvPr>
            <p:ph sz="quarter" idx="2"/>
          </p:nvPr>
        </p:nvSpPr>
        <p:spPr/>
        <p:txBody>
          <a:bodyPr/>
          <a:lstStyle/>
          <a:p>
            <a:endParaRPr lang="en-US"/>
          </a:p>
        </p:txBody>
      </p:sp>
      <p:sp>
        <p:nvSpPr>
          <p:cNvPr id="5" name="Content Placeholder 4"/>
          <p:cNvSpPr>
            <a:spLocks noGrp="1"/>
          </p:cNvSpPr>
          <p:nvPr>
            <p:ph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pic>
        <p:nvPicPr>
          <p:cNvPr id="2050" name="Picture 2" descr="C:\Users\Administrator\Desktop\GD dinh huong 21.9.2015\Bai giang Quan ly bao ve Bien dao\Dao da tay C.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48348"/>
            <a:ext cx="9144000" cy="6812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0597605"/>
      </p:ext>
    </p:extLst>
  </p:cSld>
  <p:clrMapOvr>
    <a:masterClrMapping/>
  </p:clrMapOvr>
  <p:transition spd="slow">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
          <p:cNvSpPr>
            <a:spLocks noGrp="1" noChangeArrowheads="1"/>
          </p:cNvSpPr>
          <p:nvPr>
            <p:ph type="title"/>
          </p:nvPr>
        </p:nvSpPr>
        <p:spPr>
          <a:xfrm>
            <a:off x="0" y="152400"/>
            <a:ext cx="9144000" cy="838200"/>
          </a:xfrm>
        </p:spPr>
        <p:txBody>
          <a:bodyPr/>
          <a:lstStyle/>
          <a:p>
            <a:pPr eaLnBrk="1" hangingPunct="1"/>
            <a:r>
              <a:rPr lang="en-US" altLang="en-US" sz="2800" b="1" dirty="0" smtClean="0">
                <a:latin typeface="Times New Roman" pitchFamily="18" charset="0"/>
                <a:cs typeface="Times New Roman" pitchFamily="18" charset="0"/>
              </a:rPr>
              <a:t>VIỆT NAMTĂNG CƯỜNG SỨC MẠNH QUÂN SỰ </a:t>
            </a:r>
            <a:br>
              <a:rPr lang="en-US" altLang="en-US" sz="2800" b="1" dirty="0" smtClean="0">
                <a:latin typeface="Times New Roman" pitchFamily="18" charset="0"/>
                <a:cs typeface="Times New Roman" pitchFamily="18" charset="0"/>
              </a:rPr>
            </a:br>
            <a:r>
              <a:rPr lang="en-US" altLang="en-US" sz="2800" b="1" dirty="0" smtClean="0">
                <a:latin typeface="Times New Roman" pitchFamily="18" charset="0"/>
                <a:cs typeface="Times New Roman" pitchFamily="18" charset="0"/>
              </a:rPr>
              <a:t>TRONG TÌNH HÌNH MỚI.</a:t>
            </a:r>
          </a:p>
        </p:txBody>
      </p:sp>
      <p:pic>
        <p:nvPicPr>
          <p:cNvPr id="27" name="Picture 3" descr="http://www.tienphong.vn/Tianyon/ImageView.aspx?ThumbnailID=1148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4038600"/>
            <a:ext cx="45720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6" descr="QPCN%20HQVN%2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066800"/>
            <a:ext cx="45720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7" descr="kil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066800"/>
            <a:ext cx="45720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Rectangle 8"/>
          <p:cNvSpPr>
            <a:spLocks noChangeArrowheads="1"/>
          </p:cNvSpPr>
          <p:nvPr/>
        </p:nvSpPr>
        <p:spPr bwMode="auto">
          <a:xfrm>
            <a:off x="3352800" y="1371600"/>
            <a:ext cx="1905000" cy="4572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altLang="en-US" sz="2400" b="1" dirty="0" err="1">
                <a:latin typeface="Times New Roman" pitchFamily="18" charset="0"/>
              </a:rPr>
              <a:t>Hải</a:t>
            </a:r>
            <a:r>
              <a:rPr lang="en-US" altLang="en-US" sz="2400" b="1" dirty="0">
                <a:latin typeface="Times New Roman" pitchFamily="18" charset="0"/>
              </a:rPr>
              <a:t> </a:t>
            </a:r>
            <a:r>
              <a:rPr lang="en-US" altLang="en-US" sz="2400" b="1" dirty="0" err="1">
                <a:latin typeface="Times New Roman" pitchFamily="18" charset="0"/>
              </a:rPr>
              <a:t>Quân</a:t>
            </a:r>
            <a:endParaRPr lang="en-US" altLang="en-US" sz="2400" b="1" dirty="0">
              <a:latin typeface="Times New Roman" pitchFamily="18" charset="0"/>
            </a:endParaRPr>
          </a:p>
        </p:txBody>
      </p:sp>
      <p:sp>
        <p:nvSpPr>
          <p:cNvPr id="41" name="Rectangle 10"/>
          <p:cNvSpPr>
            <a:spLocks noChangeArrowheads="1"/>
          </p:cNvSpPr>
          <p:nvPr/>
        </p:nvSpPr>
        <p:spPr bwMode="auto">
          <a:xfrm>
            <a:off x="6477000" y="6324600"/>
            <a:ext cx="1524000" cy="5334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US" altLang="en-US" sz="2400" b="1" dirty="0" err="1">
                <a:latin typeface="Times New Roman" pitchFamily="18" charset="0"/>
              </a:rPr>
              <a:t>Bộ</a:t>
            </a:r>
            <a:r>
              <a:rPr lang="en-US" altLang="en-US" sz="2400" b="1" dirty="0">
                <a:latin typeface="Times New Roman" pitchFamily="18" charset="0"/>
              </a:rPr>
              <a:t> </a:t>
            </a:r>
            <a:r>
              <a:rPr lang="en-US" altLang="en-US" sz="2400" b="1" dirty="0" err="1">
                <a:latin typeface="Times New Roman" pitchFamily="18" charset="0"/>
              </a:rPr>
              <a:t>binh</a:t>
            </a:r>
            <a:endParaRPr lang="en-US" altLang="en-US" sz="2400" b="1" dirty="0">
              <a:latin typeface="Times New Roman" pitchFamily="18" charset="0"/>
            </a:endParaRPr>
          </a:p>
        </p:txBody>
      </p:sp>
      <p:pic>
        <p:nvPicPr>
          <p:cNvPr id="42" name="Picture 4" descr="Mô tả ản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038600"/>
            <a:ext cx="45720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TextBox 11"/>
          <p:cNvSpPr txBox="1">
            <a:spLocks noChangeArrowheads="1"/>
          </p:cNvSpPr>
          <p:nvPr/>
        </p:nvSpPr>
        <p:spPr bwMode="auto">
          <a:xfrm>
            <a:off x="2590800" y="4343400"/>
            <a:ext cx="1981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US" altLang="en-US" sz="2000" b="1" dirty="0">
                <a:latin typeface="Times New Roman" pitchFamily="18" charset="0"/>
                <a:cs typeface="Times New Roman" pitchFamily="18" charset="0"/>
              </a:rPr>
              <a:t>KHÔNG QUÂN</a:t>
            </a:r>
          </a:p>
        </p:txBody>
      </p:sp>
    </p:spTree>
    <p:extLst>
      <p:ext uri="{BB962C8B-B14F-4D97-AF65-F5344CB8AC3E}">
        <p14:creationId xmlns:p14="http://schemas.microsoft.com/office/powerpoint/2010/main" val="350385199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
          <p:cNvSpPr>
            <a:spLocks noGrp="1" noChangeArrowheads="1"/>
          </p:cNvSpPr>
          <p:nvPr>
            <p:ph type="title"/>
          </p:nvPr>
        </p:nvSpPr>
        <p:spPr>
          <a:xfrm>
            <a:off x="0" y="0"/>
            <a:ext cx="4267200" cy="1676400"/>
          </a:xfrm>
        </p:spPr>
        <p:txBody>
          <a:bodyPr/>
          <a:lstStyle/>
          <a:p>
            <a:pPr eaLnBrk="1" hangingPunct="1"/>
            <a:r>
              <a:rPr lang="en-US" altLang="en-US" sz="3200" b="1" i="1" dirty="0" err="1" smtClean="0">
                <a:latin typeface="Times New Roman" pitchFamily="18" charset="0"/>
                <a:cs typeface="Times New Roman" pitchFamily="18" charset="0"/>
              </a:rPr>
              <a:t>Xe</a:t>
            </a:r>
            <a:r>
              <a:rPr lang="en-US" altLang="en-US" sz="3200" b="1" i="1" dirty="0" smtClean="0">
                <a:latin typeface="Times New Roman" pitchFamily="18" charset="0"/>
                <a:cs typeface="Times New Roman" pitchFamily="18" charset="0"/>
              </a:rPr>
              <a:t> </a:t>
            </a:r>
            <a:r>
              <a:rPr lang="en-US" altLang="en-US" sz="3200" b="1" i="1" dirty="0" err="1" smtClean="0">
                <a:latin typeface="Times New Roman" pitchFamily="18" charset="0"/>
                <a:cs typeface="Times New Roman" pitchFamily="18" charset="0"/>
              </a:rPr>
              <a:t>đài</a:t>
            </a:r>
            <a:r>
              <a:rPr lang="en-US" altLang="en-US" sz="3200" b="1" i="1" dirty="0" smtClean="0">
                <a:latin typeface="Times New Roman" pitchFamily="18" charset="0"/>
                <a:cs typeface="Times New Roman" pitchFamily="18" charset="0"/>
              </a:rPr>
              <a:t> </a:t>
            </a:r>
            <a:r>
              <a:rPr lang="en-US" altLang="en-US" sz="3200" b="1" i="1" dirty="0" err="1" smtClean="0">
                <a:latin typeface="Times New Roman" pitchFamily="18" charset="0"/>
                <a:cs typeface="Times New Roman" pitchFamily="18" charset="0"/>
              </a:rPr>
              <a:t>chiếu</a:t>
            </a:r>
            <a:r>
              <a:rPr lang="en-US" altLang="en-US" sz="3200" b="1" i="1" dirty="0" smtClean="0">
                <a:latin typeface="Times New Roman" pitchFamily="18" charset="0"/>
                <a:cs typeface="Times New Roman" pitchFamily="18" charset="0"/>
              </a:rPr>
              <a:t> </a:t>
            </a:r>
            <a:r>
              <a:rPr lang="en-US" altLang="en-US" sz="3200" b="1" i="1" dirty="0" err="1" smtClean="0">
                <a:latin typeface="Times New Roman" pitchFamily="18" charset="0"/>
                <a:cs typeface="Times New Roman" pitchFamily="18" charset="0"/>
              </a:rPr>
              <a:t>bắn</a:t>
            </a:r>
            <a:r>
              <a:rPr lang="en-US" altLang="en-US" sz="3200" b="1" i="1" dirty="0" smtClean="0">
                <a:latin typeface="Times New Roman" pitchFamily="18" charset="0"/>
                <a:cs typeface="Times New Roman" pitchFamily="18" charset="0"/>
              </a:rPr>
              <a:t> </a:t>
            </a:r>
            <a:br>
              <a:rPr lang="en-US" altLang="en-US" sz="3200" b="1" i="1" dirty="0" smtClean="0">
                <a:latin typeface="Times New Roman" pitchFamily="18" charset="0"/>
                <a:cs typeface="Times New Roman" pitchFamily="18" charset="0"/>
              </a:rPr>
            </a:br>
            <a:r>
              <a:rPr lang="en-US" altLang="en-US" sz="3200" b="1" i="1" dirty="0" smtClean="0">
                <a:latin typeface="Times New Roman" pitchFamily="18" charset="0"/>
                <a:cs typeface="Times New Roman" pitchFamily="18" charset="0"/>
              </a:rPr>
              <a:t>(</a:t>
            </a:r>
            <a:r>
              <a:rPr lang="en-US" altLang="en-US" sz="3200" b="1" i="1" dirty="0" err="1" smtClean="0">
                <a:latin typeface="Times New Roman" pitchFamily="18" charset="0"/>
                <a:cs typeface="Times New Roman" pitchFamily="18" charset="0"/>
              </a:rPr>
              <a:t>điều</a:t>
            </a:r>
            <a:r>
              <a:rPr lang="en-US" altLang="en-US" sz="3200" b="1" i="1" dirty="0" smtClean="0">
                <a:latin typeface="Times New Roman" pitchFamily="18" charset="0"/>
                <a:cs typeface="Times New Roman" pitchFamily="18" charset="0"/>
              </a:rPr>
              <a:t> </a:t>
            </a:r>
            <a:r>
              <a:rPr lang="en-US" altLang="en-US" sz="3200" b="1" i="1" dirty="0" err="1" smtClean="0">
                <a:latin typeface="Times New Roman" pitchFamily="18" charset="0"/>
                <a:cs typeface="Times New Roman" pitchFamily="18" charset="0"/>
              </a:rPr>
              <a:t>khiển</a:t>
            </a:r>
            <a:r>
              <a:rPr lang="en-US" altLang="en-US" sz="3200" b="1" i="1" dirty="0" smtClean="0">
                <a:latin typeface="Times New Roman" pitchFamily="18" charset="0"/>
                <a:cs typeface="Times New Roman" pitchFamily="18" charset="0"/>
              </a:rPr>
              <a:t>) 30N6EV</a:t>
            </a:r>
            <a:endParaRPr lang="en-US" altLang="en-US" sz="1600" b="1" dirty="0" smtClean="0">
              <a:latin typeface="Times New Roman" pitchFamily="18" charset="0"/>
              <a:cs typeface="Times New Roman" pitchFamily="18" charset="0"/>
            </a:endParaRPr>
          </a:p>
        </p:txBody>
      </p:sp>
      <p:pic>
        <p:nvPicPr>
          <p:cNvPr id="30" name="Picture 5" descr="4365377942_5808c454e9"/>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267200" y="0"/>
            <a:ext cx="4876800" cy="3133725"/>
          </a:xfrm>
          <a:noFill/>
        </p:spPr>
      </p:pic>
      <p:pic>
        <p:nvPicPr>
          <p:cNvPr id="31" name="Picture 3" descr="4365378298_3fe317bd02_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47825"/>
            <a:ext cx="4267200" cy="536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4" descr="4365378092_f99cd50a8a_o">
            <a:hlinkClick r:id="rId4" action="ppaction://hlinkfil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67200" y="2971800"/>
            <a:ext cx="4876800"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416097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57200" y="0"/>
            <a:ext cx="8229600" cy="990600"/>
          </a:xfrm>
        </p:spPr>
        <p:txBody>
          <a:bodyPr/>
          <a:lstStyle/>
          <a:p>
            <a:pPr eaLnBrk="1" hangingPunct="1">
              <a:defRPr/>
            </a:pPr>
            <a:r>
              <a:rPr lang="en-US" sz="3200" b="1" i="1" dirty="0" err="1" smtClean="0">
                <a:latin typeface="Times New Roman" pitchFamily="18" charset="0"/>
                <a:cs typeface="Times New Roman" pitchFamily="18" charset="0"/>
              </a:rPr>
              <a:t>Xe</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bệ</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giá</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phóng</a:t>
            </a:r>
            <a:r>
              <a:rPr lang="en-US" sz="3200" b="1" i="1" dirty="0" smtClean="0">
                <a:latin typeface="Times New Roman" pitchFamily="18" charset="0"/>
                <a:cs typeface="Times New Roman" pitchFamily="18" charset="0"/>
              </a:rPr>
              <a:t> </a:t>
            </a:r>
            <a:endParaRPr lang="en-US" sz="3200" b="1" dirty="0" smtClean="0">
              <a:latin typeface="Times New Roman" pitchFamily="18" charset="0"/>
              <a:cs typeface="Times New Roman" pitchFamily="18" charset="0"/>
            </a:endParaRPr>
          </a:p>
        </p:txBody>
      </p:sp>
      <p:pic>
        <p:nvPicPr>
          <p:cNvPr id="5" name="Picture 3" descr="4364635617_45c28a6740_o"/>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800600" y="1066800"/>
            <a:ext cx="4343400" cy="5791200"/>
          </a:xfrm>
          <a:noFill/>
        </p:spPr>
      </p:pic>
      <p:pic>
        <p:nvPicPr>
          <p:cNvPr id="6" name="Picture 4" descr="4513425569_995209f1c2_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66800"/>
            <a:ext cx="48006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4364634907_09abefb49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657600"/>
            <a:ext cx="48006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81584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50825" y="1905000"/>
            <a:ext cx="8740775" cy="3733800"/>
            <a:chOff x="88" y="1251"/>
            <a:chExt cx="5602" cy="1181"/>
          </a:xfrm>
        </p:grpSpPr>
        <p:sp>
          <p:nvSpPr>
            <p:cNvPr id="133124" name="AutoShape 3"/>
            <p:cNvSpPr>
              <a:spLocks noChangeArrowheads="1"/>
            </p:cNvSpPr>
            <p:nvPr/>
          </p:nvSpPr>
          <p:spPr bwMode="auto">
            <a:xfrm>
              <a:off x="88" y="1251"/>
              <a:ext cx="5602" cy="1181"/>
            </a:xfrm>
            <a:prstGeom prst="foldedCorner">
              <a:avLst>
                <a:gd name="adj" fmla="val 15407"/>
              </a:avLst>
            </a:prstGeom>
            <a:gradFill rotWithShape="1">
              <a:gsLst>
                <a:gs pos="0">
                  <a:srgbClr val="66FF33"/>
                </a:gs>
                <a:gs pos="50000">
                  <a:srgbClr val="FFFFFF"/>
                </a:gs>
                <a:gs pos="100000">
                  <a:srgbClr val="66FF33"/>
                </a:gs>
              </a:gsLst>
              <a:lin ang="5400000" scaled="1"/>
            </a:gradFill>
            <a:ln w="12700">
              <a:solidFill>
                <a:srgbClr val="FF0066"/>
              </a:solidFill>
              <a:round/>
              <a:headEnd/>
              <a:tailEnd/>
            </a:ln>
          </p:spPr>
          <p:txBody>
            <a:bodyPr wrap="none" anchor="ctr"/>
            <a:lstStyle/>
            <a:p>
              <a:endParaRPr lang="vi-VN" altLang="en-US"/>
            </a:p>
          </p:txBody>
        </p:sp>
        <p:sp>
          <p:nvSpPr>
            <p:cNvPr id="153604" name="Rectangle 4"/>
            <p:cNvSpPr>
              <a:spLocks noChangeArrowheads="1"/>
            </p:cNvSpPr>
            <p:nvPr/>
          </p:nvSpPr>
          <p:spPr bwMode="auto">
            <a:xfrm>
              <a:off x="158" y="1253"/>
              <a:ext cx="5421" cy="1007"/>
            </a:xfrm>
            <a:prstGeom prst="rect">
              <a:avLst/>
            </a:prstGeom>
            <a:noFill/>
            <a:ln w="9525">
              <a:noFill/>
              <a:miter lim="800000"/>
              <a:headEnd/>
              <a:tailEnd/>
            </a:ln>
            <a:effectLst/>
          </p:spPr>
          <p:txBody>
            <a:bodyPr>
              <a:spAutoFit/>
            </a:bodyPr>
            <a:lstStyle/>
            <a:p>
              <a:pPr algn="just">
                <a:spcBef>
                  <a:spcPct val="20000"/>
                </a:spcBef>
                <a:buClr>
                  <a:schemeClr val="hlink"/>
                </a:buClr>
                <a:buSzPct val="60000"/>
                <a:buFont typeface="Wingdings" pitchFamily="2" charset="2"/>
                <a:buNone/>
                <a:defRPr/>
              </a:pPr>
              <a:endParaRPr lang="en-US" sz="2800" b="1" dirty="0">
                <a:solidFill>
                  <a:srgbClr val="003300"/>
                </a:solidFill>
                <a:latin typeface="VNtimes new roman" pitchFamily="34" charset="0"/>
              </a:endParaRPr>
            </a:p>
            <a:p>
              <a:pPr algn="just">
                <a:spcBef>
                  <a:spcPct val="20000"/>
                </a:spcBef>
                <a:buClr>
                  <a:schemeClr val="hlink"/>
                </a:buClr>
                <a:buSzPct val="60000"/>
                <a:buFont typeface="Wingdings" pitchFamily="2" charset="2"/>
                <a:buNone/>
                <a:defRPr/>
              </a:pPr>
              <a:r>
                <a:rPr lang="vi-VN" sz="3200" b="1" dirty="0" smtClean="0">
                  <a:solidFill>
                    <a:srgbClr val="3333FF"/>
                  </a:solidFill>
                  <a:latin typeface="VNtimes new roman" pitchFamily="34" charset="0"/>
                </a:rPr>
                <a:t>“</a:t>
              </a:r>
              <a:r>
                <a:rPr lang="vi-VN" sz="3200" b="1" dirty="0" smtClean="0">
                  <a:solidFill>
                    <a:srgbClr val="3333FF"/>
                  </a:solidFill>
                  <a:latin typeface="Times New Roman" pitchFamily="18" charset="0"/>
                  <a:cs typeface="Times New Roman" pitchFamily="18" charset="0"/>
                </a:rPr>
                <a:t>Ng</a:t>
              </a:r>
              <a:r>
                <a:rPr lang="en-US" sz="3200" b="1" dirty="0" err="1" smtClean="0">
                  <a:solidFill>
                    <a:srgbClr val="3333FF"/>
                  </a:solidFill>
                  <a:latin typeface="Times New Roman" pitchFamily="18" charset="0"/>
                  <a:cs typeface="Times New Roman" pitchFamily="18" charset="0"/>
                </a:rPr>
                <a:t>ày</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trước</a:t>
              </a:r>
              <a:r>
                <a:rPr lang="en-US" sz="3200" b="1" dirty="0" smtClean="0">
                  <a:solidFill>
                    <a:srgbClr val="3333FF"/>
                  </a:solidFill>
                  <a:latin typeface="Times New Roman" pitchFamily="18" charset="0"/>
                  <a:cs typeface="Times New Roman" pitchFamily="18" charset="0"/>
                </a:rPr>
                <a:t> ta </a:t>
              </a:r>
              <a:r>
                <a:rPr lang="en-US" sz="3200" b="1" dirty="0" err="1" smtClean="0">
                  <a:solidFill>
                    <a:srgbClr val="3333FF"/>
                  </a:solidFill>
                  <a:latin typeface="Times New Roman" pitchFamily="18" charset="0"/>
                  <a:cs typeface="Times New Roman" pitchFamily="18" charset="0"/>
                </a:rPr>
                <a:t>chỉ</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có</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đêm</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và</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rừng</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ngày</a:t>
              </a:r>
              <a:r>
                <a:rPr lang="en-US" sz="3200" b="1" dirty="0" smtClean="0">
                  <a:solidFill>
                    <a:srgbClr val="3333FF"/>
                  </a:solidFill>
                  <a:latin typeface="Times New Roman" pitchFamily="18" charset="0"/>
                  <a:cs typeface="Times New Roman" pitchFamily="18" charset="0"/>
                </a:rPr>
                <a:t> nay ta </a:t>
              </a:r>
              <a:r>
                <a:rPr lang="en-US" sz="3200" b="1" dirty="0" err="1" smtClean="0">
                  <a:solidFill>
                    <a:srgbClr val="3333FF"/>
                  </a:solidFill>
                  <a:latin typeface="Times New Roman" pitchFamily="18" charset="0"/>
                  <a:cs typeface="Times New Roman" pitchFamily="18" charset="0"/>
                </a:rPr>
                <a:t>có</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ngày</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có</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trời</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có</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biển</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Bờ</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biển</a:t>
              </a:r>
              <a:r>
                <a:rPr lang="en-US" sz="3200" b="1" dirty="0" smtClean="0">
                  <a:solidFill>
                    <a:srgbClr val="3333FF"/>
                  </a:solidFill>
                  <a:latin typeface="Times New Roman" pitchFamily="18" charset="0"/>
                  <a:cs typeface="Times New Roman" pitchFamily="18" charset="0"/>
                </a:rPr>
                <a:t> ta </a:t>
              </a:r>
              <a:r>
                <a:rPr lang="en-US" sz="3200" b="1" dirty="0" err="1" smtClean="0">
                  <a:solidFill>
                    <a:srgbClr val="3333FF"/>
                  </a:solidFill>
                  <a:latin typeface="Times New Roman" pitchFamily="18" charset="0"/>
                  <a:cs typeface="Times New Roman" pitchFamily="18" charset="0"/>
                </a:rPr>
                <a:t>dài</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tươi</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đẹp</a:t>
              </a:r>
              <a:r>
                <a:rPr lang="en-US" sz="3200" b="1" dirty="0" smtClean="0">
                  <a:solidFill>
                    <a:srgbClr val="3333FF"/>
                  </a:solidFill>
                  <a:latin typeface="Times New Roman" pitchFamily="18" charset="0"/>
                  <a:cs typeface="Times New Roman" pitchFamily="18" charset="0"/>
                </a:rPr>
                <a:t>, ta </a:t>
              </a:r>
              <a:r>
                <a:rPr lang="en-US" sz="3200" b="1" dirty="0" err="1" smtClean="0">
                  <a:solidFill>
                    <a:srgbClr val="3333FF"/>
                  </a:solidFill>
                  <a:latin typeface="Times New Roman" pitchFamily="18" charset="0"/>
                  <a:cs typeface="Times New Roman" pitchFamily="18" charset="0"/>
                </a:rPr>
                <a:t>phải</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biết</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giữ</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gìn</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lấy</a:t>
              </a:r>
              <a:r>
                <a:rPr lang="en-US" sz="3200" b="1" dirty="0" smtClean="0">
                  <a:solidFill>
                    <a:srgbClr val="3333FF"/>
                  </a:solidFill>
                  <a:latin typeface="Times New Roman" pitchFamily="18" charset="0"/>
                  <a:cs typeface="Times New Roman" pitchFamily="18" charset="0"/>
                </a:rPr>
                <a:t> </a:t>
              </a:r>
              <a:r>
                <a:rPr lang="en-US" sz="3200" b="1" dirty="0" err="1" smtClean="0">
                  <a:solidFill>
                    <a:srgbClr val="3333FF"/>
                  </a:solidFill>
                  <a:latin typeface="Times New Roman" pitchFamily="18" charset="0"/>
                  <a:cs typeface="Times New Roman" pitchFamily="18" charset="0"/>
                </a:rPr>
                <a:t>nó</a:t>
              </a:r>
              <a:r>
                <a:rPr lang="en-US" sz="3200" b="1" dirty="0" smtClean="0">
                  <a:solidFill>
                    <a:srgbClr val="3333FF"/>
                  </a:solidFill>
                  <a:latin typeface="VNtimes new roman" pitchFamily="34" charset="0"/>
                </a:rPr>
                <a:t>”</a:t>
              </a:r>
              <a:r>
                <a:rPr lang="vi-VN" sz="3200" b="1" dirty="0">
                  <a:solidFill>
                    <a:srgbClr val="3333FF"/>
                  </a:solidFill>
                  <a:latin typeface="VNtimes new roman" pitchFamily="34" charset="0"/>
                </a:rPr>
                <a:t>.</a:t>
              </a:r>
              <a:r>
                <a:rPr lang="en-US" sz="3200" b="1" i="1" dirty="0">
                  <a:solidFill>
                    <a:srgbClr val="3333FF"/>
                  </a:solidFill>
                  <a:latin typeface="VNtimes new roman" pitchFamily="34" charset="0"/>
                </a:rPr>
                <a:t>         </a:t>
              </a:r>
              <a:r>
                <a:rPr lang="en-US" sz="3200" b="1" i="1" dirty="0">
                  <a:solidFill>
                    <a:srgbClr val="000099"/>
                  </a:solidFill>
                  <a:latin typeface="VNtimes new roman" pitchFamily="34" charset="0"/>
                </a:rPr>
                <a:t>					</a:t>
              </a:r>
            </a:p>
            <a:p>
              <a:pPr algn="just">
                <a:spcBef>
                  <a:spcPct val="20000"/>
                </a:spcBef>
                <a:buClr>
                  <a:schemeClr val="hlink"/>
                </a:buClr>
                <a:buSzPct val="60000"/>
                <a:buFont typeface="Wingdings" pitchFamily="2" charset="2"/>
                <a:buNone/>
                <a:defRPr/>
              </a:pPr>
              <a:r>
                <a:rPr lang="en-US" sz="3200" b="1" i="1" dirty="0">
                  <a:solidFill>
                    <a:srgbClr val="FF3300"/>
                  </a:solidFill>
                  <a:effectLst>
                    <a:outerShdw blurRad="38100" dist="38100" dir="2700000" algn="tl">
                      <a:srgbClr val="FFFFFF"/>
                    </a:outerShdw>
                  </a:effectLst>
                  <a:latin typeface="Times New Roman" pitchFamily="18" charset="0"/>
                </a:rPr>
                <a:t>		</a:t>
              </a:r>
              <a:r>
                <a:rPr lang="en-US" sz="3200" b="1" i="1" dirty="0">
                  <a:solidFill>
                    <a:srgbClr val="EE0000"/>
                  </a:solidFill>
                  <a:effectLst>
                    <a:outerShdw blurRad="38100" dist="38100" dir="2700000" algn="tl">
                      <a:srgbClr val="000000">
                        <a:alpha val="43137"/>
                      </a:srgbClr>
                    </a:outerShdw>
                  </a:effectLst>
                  <a:latin typeface="Times New Roman" pitchFamily="18" charset="0"/>
                </a:rPr>
                <a:t>CHỦ TỊCH HỒ CHÍ MINH</a:t>
              </a:r>
            </a:p>
          </p:txBody>
        </p:sp>
      </p:grpSp>
      <p:sp>
        <p:nvSpPr>
          <p:cNvPr id="133123" name="Rectangle 5"/>
          <p:cNvSpPr>
            <a:spLocks noChangeArrowheads="1"/>
          </p:cNvSpPr>
          <p:nvPr/>
        </p:nvSpPr>
        <p:spPr bwMode="auto">
          <a:xfrm>
            <a:off x="0" y="329625"/>
            <a:ext cx="9144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gn="ctr"/>
            <a:r>
              <a:rPr lang="pt-BR" sz="3200" b="1" dirty="0">
                <a:solidFill>
                  <a:schemeClr val="tx2">
                    <a:lumMod val="90000"/>
                  </a:schemeClr>
                </a:solidFill>
                <a:latin typeface="Times New Roman" pitchFamily="18" charset="0"/>
                <a:cs typeface="Times New Roman" pitchFamily="18" charset="0"/>
              </a:rPr>
              <a:t>K</a:t>
            </a:r>
            <a:r>
              <a:rPr lang="vi-VN" sz="3200" b="1" dirty="0">
                <a:solidFill>
                  <a:schemeClr val="tx2">
                    <a:lumMod val="90000"/>
                  </a:schemeClr>
                </a:solidFill>
                <a:latin typeface="Times New Roman" pitchFamily="18" charset="0"/>
                <a:cs typeface="Times New Roman" pitchFamily="18" charset="0"/>
              </a:rPr>
              <a:t>Ế</a:t>
            </a:r>
            <a:r>
              <a:rPr lang="pt-BR" sz="3200" b="1" dirty="0">
                <a:solidFill>
                  <a:schemeClr val="tx2">
                    <a:lumMod val="90000"/>
                  </a:schemeClr>
                </a:solidFill>
                <a:latin typeface="Times New Roman" pitchFamily="18" charset="0"/>
                <a:cs typeface="Times New Roman" pitchFamily="18" charset="0"/>
              </a:rPr>
              <a:t>T LU</a:t>
            </a:r>
            <a:r>
              <a:rPr lang="vi-VN" sz="3200" b="1" dirty="0">
                <a:solidFill>
                  <a:schemeClr val="tx2">
                    <a:lumMod val="90000"/>
                  </a:schemeClr>
                </a:solidFill>
                <a:latin typeface="Times New Roman" pitchFamily="18" charset="0"/>
                <a:cs typeface="Times New Roman" pitchFamily="18" charset="0"/>
              </a:rPr>
              <a:t>Ậ</a:t>
            </a:r>
            <a:r>
              <a:rPr lang="pt-BR" sz="3200" b="1" dirty="0">
                <a:solidFill>
                  <a:schemeClr val="tx2">
                    <a:lumMod val="90000"/>
                  </a:schemeClr>
                </a:solidFill>
                <a:latin typeface="Times New Roman" pitchFamily="18" charset="0"/>
                <a:cs typeface="Times New Roman" pitchFamily="18" charset="0"/>
              </a:rPr>
              <a:t>N</a:t>
            </a:r>
          </a:p>
        </p:txBody>
      </p:sp>
    </p:spTree>
    <p:extLst>
      <p:ext uri="{BB962C8B-B14F-4D97-AF65-F5344CB8AC3E}">
        <p14:creationId xmlns:p14="http://schemas.microsoft.com/office/powerpoint/2010/main" val="3224800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cdb2004174d">
  <a:themeElements>
    <a:clrScheme name="sample_dark 3">
      <a:dk1>
        <a:srgbClr val="969696"/>
      </a:dk1>
      <a:lt1>
        <a:srgbClr val="FFFFFF"/>
      </a:lt1>
      <a:dk2>
        <a:srgbClr val="003399"/>
      </a:dk2>
      <a:lt2>
        <a:srgbClr val="FCF8A2"/>
      </a:lt2>
      <a:accent1>
        <a:srgbClr val="5AB14B"/>
      </a:accent1>
      <a:accent2>
        <a:srgbClr val="2F7ADF"/>
      </a:accent2>
      <a:accent3>
        <a:srgbClr val="AAADCA"/>
      </a:accent3>
      <a:accent4>
        <a:srgbClr val="DADADA"/>
      </a:accent4>
      <a:accent5>
        <a:srgbClr val="B5D5B1"/>
      </a:accent5>
      <a:accent6>
        <a:srgbClr val="2A6ECA"/>
      </a:accent6>
      <a:hlink>
        <a:srgbClr val="8A52C8"/>
      </a:hlink>
      <a:folHlink>
        <a:srgbClr val="C48352"/>
      </a:folHlink>
    </a:clrScheme>
    <a:fontScheme name="sample_da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_dark 1">
        <a:dk1>
          <a:srgbClr val="969696"/>
        </a:dk1>
        <a:lt1>
          <a:srgbClr val="FFFFFF"/>
        </a:lt1>
        <a:dk2>
          <a:srgbClr val="005E5C"/>
        </a:dk2>
        <a:lt2>
          <a:srgbClr val="DAEEA2"/>
        </a:lt2>
        <a:accent1>
          <a:srgbClr val="238FD9"/>
        </a:accent1>
        <a:accent2>
          <a:srgbClr val="43A98E"/>
        </a:accent2>
        <a:accent3>
          <a:srgbClr val="AAB6B5"/>
        </a:accent3>
        <a:accent4>
          <a:srgbClr val="DADADA"/>
        </a:accent4>
        <a:accent5>
          <a:srgbClr val="ACC6E9"/>
        </a:accent5>
        <a:accent6>
          <a:srgbClr val="3C9980"/>
        </a:accent6>
        <a:hlink>
          <a:srgbClr val="D8A642"/>
        </a:hlink>
        <a:folHlink>
          <a:srgbClr val="B3703D"/>
        </a:folHlink>
      </a:clrScheme>
      <a:clrMap bg1="dk2" tx1="lt1" bg2="dk1" tx2="lt2" accent1="accent1" accent2="accent2" accent3="accent3" accent4="accent4" accent5="accent5" accent6="accent6" hlink="hlink" folHlink="folHlink"/>
    </a:extraClrScheme>
    <a:extraClrScheme>
      <a:clrScheme name="sample_dark 2">
        <a:dk1>
          <a:srgbClr val="969696"/>
        </a:dk1>
        <a:lt1>
          <a:srgbClr val="FFFFFF"/>
        </a:lt1>
        <a:dk2>
          <a:srgbClr val="551D2A"/>
        </a:dk2>
        <a:lt2>
          <a:srgbClr val="EEE5A2"/>
        </a:lt2>
        <a:accent1>
          <a:srgbClr val="557FE7"/>
        </a:accent1>
        <a:accent2>
          <a:srgbClr val="EB6363"/>
        </a:accent2>
        <a:accent3>
          <a:srgbClr val="B4ABAC"/>
        </a:accent3>
        <a:accent4>
          <a:srgbClr val="DADADA"/>
        </a:accent4>
        <a:accent5>
          <a:srgbClr val="B4C0F1"/>
        </a:accent5>
        <a:accent6>
          <a:srgbClr val="D55959"/>
        </a:accent6>
        <a:hlink>
          <a:srgbClr val="9351C9"/>
        </a:hlink>
        <a:folHlink>
          <a:srgbClr val="3EB2AC"/>
        </a:folHlink>
      </a:clrScheme>
      <a:clrMap bg1="dk2" tx1="lt1" bg2="dk1" tx2="lt2" accent1="accent1" accent2="accent2" accent3="accent3" accent4="accent4" accent5="accent5" accent6="accent6" hlink="hlink" folHlink="folHlink"/>
    </a:extraClrScheme>
    <a:extraClrScheme>
      <a:clrScheme name="sample_dark 3">
        <a:dk1>
          <a:srgbClr val="969696"/>
        </a:dk1>
        <a:lt1>
          <a:srgbClr val="FFFFFF"/>
        </a:lt1>
        <a:dk2>
          <a:srgbClr val="003399"/>
        </a:dk2>
        <a:lt2>
          <a:srgbClr val="FCF8A2"/>
        </a:lt2>
        <a:accent1>
          <a:srgbClr val="5AB14B"/>
        </a:accent1>
        <a:accent2>
          <a:srgbClr val="2F7ADF"/>
        </a:accent2>
        <a:accent3>
          <a:srgbClr val="AAADCA"/>
        </a:accent3>
        <a:accent4>
          <a:srgbClr val="DADADA"/>
        </a:accent4>
        <a:accent5>
          <a:srgbClr val="B5D5B1"/>
        </a:accent5>
        <a:accent6>
          <a:srgbClr val="2A6ECA"/>
        </a:accent6>
        <a:hlink>
          <a:srgbClr val="8A52C8"/>
        </a:hlink>
        <a:folHlink>
          <a:srgbClr val="C48352"/>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cdb2004174d</Template>
  <TotalTime>2766</TotalTime>
  <Words>2483</Words>
  <Application>Microsoft Office PowerPoint</Application>
  <PresentationFormat>On-screen Show (4:3)</PresentationFormat>
  <Paragraphs>220</Paragraphs>
  <Slides>39</Slides>
  <Notes>1</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cdb2004174d</vt:lpstr>
      <vt:lpstr>QUẢN LÝ, BẢO VỆ CHỦ QUYỀN BIỂN, ĐẢO TRONG THỜI KỲ MỚI</vt:lpstr>
      <vt:lpstr>PowerPoint Presentation</vt:lpstr>
      <vt:lpstr>KHÁI NIỆM, ĐẶC ĐIỂM  QUẢN LÝ, BẢO VỆ CHỦ QUYỀN BIỂN, ĐẢO</vt:lpstr>
      <vt:lpstr>HÌNH ẢNH BIỂN ĐÔNG</vt:lpstr>
      <vt:lpstr>KHÁI NIỆM QUẢN LÝ, BẢO VỆ CHỦ QUYỀN  BIỂN, ĐẢO</vt:lpstr>
      <vt:lpstr>KHÁI NIỆM QUẢN LÝ, BẢO VỆ CHỦ QUYỀN  BIỂN, ĐẢO</vt:lpstr>
      <vt:lpstr>KHÁI NIỆM, ĐẶC ĐIỂM  QUẢN LÝ, BẢO VỆ CHỦ QUYỀN BIỂN, ĐẢO</vt:lpstr>
      <vt:lpstr>MỘT SỐ THUẬT NGỮ </vt:lpstr>
      <vt:lpstr>MỘT SỐ THUẬT NGỮ </vt:lpstr>
      <vt:lpstr>MỘT SỐ THUẬT NGỮ </vt:lpstr>
      <vt:lpstr>MỘT SỐ THUẬT NGỮ </vt:lpstr>
      <vt:lpstr>MỘT SỐ THUẬT NGỮ </vt:lpstr>
      <vt:lpstr>PowerPoint Presentation</vt:lpstr>
      <vt:lpstr>PowerPoint Presentation</vt:lpstr>
      <vt:lpstr>PowerPoint Presentation</vt:lpstr>
      <vt:lpstr>a) Quần đảo Hoàng Sa</vt:lpstr>
      <vt:lpstr>b) Quần đảo Trường Sa:</vt:lpstr>
      <vt:lpstr>PowerPoint Presentation</vt:lpstr>
      <vt:lpstr>PowerPoint Presentation</vt:lpstr>
      <vt:lpstr>  CÁC NƯỚC TRONG KHU VỰC Có 9 nước: TQ, Philipin, Inđônêxia, Malaixia, Singapo, Brunây, Thái Lan, Campuchia và Việt Nam.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VIỆT NAMTĂNG CƯỜNG SỨC MẠNH QUÂN SỰ  TRONG TÌNH HÌNH MỚI.</vt:lpstr>
      <vt:lpstr>Xe đài chiếu bắn  (điều khiển) 30N6EV</vt:lpstr>
      <vt:lpstr>Xe bệ giá phóng </vt:lpstr>
      <vt:lpstr>PowerPoint Presentation</vt:lpstr>
    </vt:vector>
  </TitlesOfParts>
  <Company>Version 5.1 build 2600</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Chiến lược nâng cao chất lượng đào tạo của Trường Cao đẳng Kỹ thuật Lý Tự Trọng thành phố Hồ Chí Minh theo định hướng đổi mới căn bản,  toàn diện giáo dục và đào tạo đến năm 2020</dc:title>
  <dc:creator>Microsoft Windows</dc:creator>
  <cp:lastModifiedBy>Sky123.Org</cp:lastModifiedBy>
  <cp:revision>248</cp:revision>
  <cp:lastPrinted>2015-09-18T02:41:44Z</cp:lastPrinted>
  <dcterms:created xsi:type="dcterms:W3CDTF">2015-05-15T07:50:54Z</dcterms:created>
  <dcterms:modified xsi:type="dcterms:W3CDTF">2015-10-05T02:38:37Z</dcterms:modified>
</cp:coreProperties>
</file>